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notesMasterIdLst>
    <p:notesMasterId r:id="rId13"/>
  </p:notesMasterIdLst>
  <p:sldIdLst>
    <p:sldId id="259" r:id="rId2"/>
    <p:sldId id="271" r:id="rId3"/>
    <p:sldId id="257" r:id="rId4"/>
    <p:sldId id="261" r:id="rId5"/>
    <p:sldId id="263" r:id="rId6"/>
    <p:sldId id="265" r:id="rId7"/>
    <p:sldId id="276" r:id="rId8"/>
    <p:sldId id="267" r:id="rId9"/>
    <p:sldId id="274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21" autoAdjust="0"/>
    <p:restoredTop sz="94660"/>
  </p:normalViewPr>
  <p:slideViewPr>
    <p:cSldViewPr>
      <p:cViewPr varScale="1">
        <p:scale>
          <a:sx n="103" d="100"/>
          <a:sy n="103" d="100"/>
        </p:scale>
        <p:origin x="-1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4E1A5BC-2F59-4614-9BD8-86F88D9F48A5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We often use the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present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simple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 with words that tell you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how often: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always, every day…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We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play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basketball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twice </a:t>
          </a:r>
          <a:endParaRPr lang="cs-CZ" sz="2000" noProof="0" dirty="0" smtClean="0">
            <a:solidFill>
              <a:srgbClr val="FF0000"/>
            </a:solidFill>
            <a:latin typeface="Bookman Old Style" pitchFamily="18" charset="0"/>
          </a:endParaRPr>
        </a:p>
        <a:p>
          <a:pPr rtl="0"/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a week.</a:t>
          </a:r>
          <a:endParaRPr lang="en-GB" sz="2000" noProof="0" dirty="0">
            <a:solidFill>
              <a:srgbClr val="FF0000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72B0F6FD-92E2-433D-8520-24705BD9AB76}">
      <dgm:prSet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latin typeface="Bookman Old Style" pitchFamily="18" charset="0"/>
            </a:rPr>
            <a:t>She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always forgets </a:t>
          </a:r>
          <a:r>
            <a:rPr lang="en-GB" sz="2000" noProof="0" dirty="0" smtClean="0">
              <a:latin typeface="Bookman Old Style" pitchFamily="18" charset="0"/>
            </a:rPr>
            <a:t>my birthday.</a:t>
          </a:r>
          <a:endParaRPr lang="en-GB" sz="2000" noProof="0" dirty="0">
            <a:latin typeface="Bookman Old Style" pitchFamily="18" charset="0"/>
          </a:endParaRPr>
        </a:p>
      </dgm:t>
    </dgm:pt>
    <dgm:pt modelId="{FBDE1696-7B09-4092-98AA-4CB7D98787A4}" type="parTrans" cxnId="{634CDEE1-1079-4784-8CDF-ABFF7DBF2CF3}">
      <dgm:prSet/>
      <dgm:spPr/>
      <dgm:t>
        <a:bodyPr/>
        <a:lstStyle/>
        <a:p>
          <a:endParaRPr lang="cs-CZ"/>
        </a:p>
      </dgm:t>
    </dgm:pt>
    <dgm:pt modelId="{947272C7-E845-4FC3-B860-175365D96376}" type="sibTrans" cxnId="{634CDEE1-1079-4784-8CDF-ABFF7DBF2CF3}">
      <dgm:prSet/>
      <dgm:spPr/>
      <dgm:t>
        <a:bodyPr/>
        <a:lstStyle/>
        <a:p>
          <a:endParaRPr lang="cs-CZ"/>
        </a:p>
      </dgm:t>
    </dgm:pt>
    <dgm:pt modelId="{FB1C1B91-63CB-43C3-BA4B-57A6E6CAC4A9}" type="pres">
      <dgm:prSet presAssocID="{25D4EC57-0C08-42BC-8AB6-7DC2110890E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C8517C-F0AA-4134-BA2D-72874B6FD8DD}" type="pres">
      <dgm:prSet presAssocID="{04E1A5BC-2F59-4614-9BD8-86F88D9F48A5}" presName="linNode" presStyleCnt="0"/>
      <dgm:spPr/>
    </dgm:pt>
    <dgm:pt modelId="{F0804367-E53D-46B3-9D42-C892EA9FE164}" type="pres">
      <dgm:prSet presAssocID="{04E1A5BC-2F59-4614-9BD8-86F88D9F48A5}" presName="parentText" presStyleLbl="node1" presStyleIdx="0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BF4319-6D7A-488A-98D4-18A055D56E9F}" type="pres">
      <dgm:prSet presAssocID="{307DB16B-A3DC-4906-82E9-39761F4D953B}" presName="sp" presStyleCnt="0"/>
      <dgm:spPr/>
    </dgm:pt>
    <dgm:pt modelId="{E314F154-FAAE-4A2A-9BED-BF9931338B0C}" type="pres">
      <dgm:prSet presAssocID="{72B0F6FD-92E2-433D-8520-24705BD9AB76}" presName="linNode" presStyleCnt="0"/>
      <dgm:spPr/>
    </dgm:pt>
    <dgm:pt modelId="{2FE40D97-2263-4CA6-B961-C64F934AE982}" type="pres">
      <dgm:prSet presAssocID="{72B0F6FD-92E2-433D-8520-24705BD9AB76}" presName="parentText" presStyleLbl="node1" presStyleIdx="1" presStyleCnt="3" custScaleX="277778" custLinFactNeighborX="-136" custLinFactNeighborY="-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F80F27-C287-4E42-9EDD-362539F30432}" type="pres">
      <dgm:prSet presAssocID="{947272C7-E845-4FC3-B860-175365D96376}" presName="sp" presStyleCnt="0"/>
      <dgm:spPr/>
    </dgm:pt>
    <dgm:pt modelId="{752112F6-3D6A-41CA-A4FA-F63F83AA6E6E}" type="pres">
      <dgm:prSet presAssocID="{5FBC867B-848D-4F6C-B59A-FF6AC8BD81F1}" presName="linNode" presStyleCnt="0"/>
      <dgm:spPr/>
    </dgm:pt>
    <dgm:pt modelId="{72D0ECA6-4867-494F-B9B1-F800ECD1934F}" type="pres">
      <dgm:prSet presAssocID="{5FBC867B-848D-4F6C-B59A-FF6AC8BD81F1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AC353EF4-50B6-4769-9E09-FE200AAACF92}" type="presOf" srcId="{72B0F6FD-92E2-433D-8520-24705BD9AB76}" destId="{2FE40D97-2263-4CA6-B961-C64F934AE982}" srcOrd="0" destOrd="0" presId="urn:microsoft.com/office/officeart/2005/8/layout/vList5"/>
    <dgm:cxn modelId="{F796BBBF-CC74-4087-93FB-D811CB239468}" type="presOf" srcId="{5FBC867B-848D-4F6C-B59A-FF6AC8BD81F1}" destId="{72D0ECA6-4867-494F-B9B1-F800ECD1934F}" srcOrd="0" destOrd="0" presId="urn:microsoft.com/office/officeart/2005/8/layout/vList5"/>
    <dgm:cxn modelId="{F98F28BB-5C3D-4FC8-A841-A936902CED36}" type="presOf" srcId="{25D4EC57-0C08-42BC-8AB6-7DC2110890E6}" destId="{FB1C1B91-63CB-43C3-BA4B-57A6E6CAC4A9}" srcOrd="0" destOrd="0" presId="urn:microsoft.com/office/officeart/2005/8/layout/vList5"/>
    <dgm:cxn modelId="{634CDEE1-1079-4784-8CDF-ABFF7DBF2CF3}" srcId="{25D4EC57-0C08-42BC-8AB6-7DC2110890E6}" destId="{72B0F6FD-92E2-433D-8520-24705BD9AB76}" srcOrd="1" destOrd="0" parTransId="{FBDE1696-7B09-4092-98AA-4CB7D98787A4}" sibTransId="{947272C7-E845-4FC3-B860-175365D96376}"/>
    <dgm:cxn modelId="{35035F71-899B-4037-92B6-B51CB710F184}" type="presOf" srcId="{04E1A5BC-2F59-4614-9BD8-86F88D9F48A5}" destId="{F0804367-E53D-46B3-9D42-C892EA9FE164}" srcOrd="0" destOrd="0" presId="urn:microsoft.com/office/officeart/2005/8/layout/vList5"/>
    <dgm:cxn modelId="{7D50899F-1459-40D7-8495-0A50850DB58E}" srcId="{25D4EC57-0C08-42BC-8AB6-7DC2110890E6}" destId="{04E1A5BC-2F59-4614-9BD8-86F88D9F48A5}" srcOrd="0" destOrd="0" parTransId="{9F6F8557-00B6-482E-BD46-7746FF5F6C79}" sibTransId="{307DB16B-A3DC-4906-82E9-39761F4D953B}"/>
    <dgm:cxn modelId="{E8C9D688-A40B-4665-AB1F-4603D3893DF2}" type="presParOf" srcId="{FB1C1B91-63CB-43C3-BA4B-57A6E6CAC4A9}" destId="{69C8517C-F0AA-4134-BA2D-72874B6FD8DD}" srcOrd="0" destOrd="0" presId="urn:microsoft.com/office/officeart/2005/8/layout/vList5"/>
    <dgm:cxn modelId="{9BF1C530-1294-4BC7-A2DC-2CDC5A856A96}" type="presParOf" srcId="{69C8517C-F0AA-4134-BA2D-72874B6FD8DD}" destId="{F0804367-E53D-46B3-9D42-C892EA9FE164}" srcOrd="0" destOrd="0" presId="urn:microsoft.com/office/officeart/2005/8/layout/vList5"/>
    <dgm:cxn modelId="{630A977F-159F-408B-A5E5-72F9C39571AD}" type="presParOf" srcId="{FB1C1B91-63CB-43C3-BA4B-57A6E6CAC4A9}" destId="{FFBF4319-6D7A-488A-98D4-18A055D56E9F}" srcOrd="1" destOrd="0" presId="urn:microsoft.com/office/officeart/2005/8/layout/vList5"/>
    <dgm:cxn modelId="{11AE972C-1F65-40E3-A803-61F886F23203}" type="presParOf" srcId="{FB1C1B91-63CB-43C3-BA4B-57A6E6CAC4A9}" destId="{E314F154-FAAE-4A2A-9BED-BF9931338B0C}" srcOrd="2" destOrd="0" presId="urn:microsoft.com/office/officeart/2005/8/layout/vList5"/>
    <dgm:cxn modelId="{7BFE3EB0-E5D8-4CCA-BC3F-5E8448A0B134}" type="presParOf" srcId="{E314F154-FAAE-4A2A-9BED-BF9931338B0C}" destId="{2FE40D97-2263-4CA6-B961-C64F934AE982}" srcOrd="0" destOrd="0" presId="urn:microsoft.com/office/officeart/2005/8/layout/vList5"/>
    <dgm:cxn modelId="{F6684687-37D0-4366-8906-B87C25671903}" type="presParOf" srcId="{FB1C1B91-63CB-43C3-BA4B-57A6E6CAC4A9}" destId="{75F80F27-C287-4E42-9EDD-362539F30432}" srcOrd="3" destOrd="0" presId="urn:microsoft.com/office/officeart/2005/8/layout/vList5"/>
    <dgm:cxn modelId="{89BDA96A-CD16-4DF3-8DE5-008F59BF21E9}" type="presParOf" srcId="{FB1C1B91-63CB-43C3-BA4B-57A6E6CAC4A9}" destId="{752112F6-3D6A-41CA-A4FA-F63F83AA6E6E}" srcOrd="4" destOrd="0" presId="urn:microsoft.com/office/officeart/2005/8/layout/vList5"/>
    <dgm:cxn modelId="{474CBAE9-C8DB-4F11-9F2F-745710DF5E94}" type="presParOf" srcId="{752112F6-3D6A-41CA-A4FA-F63F83AA6E6E}" destId="{72D0ECA6-4867-494F-B9B1-F800ECD1934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2A616F-46EE-4A9C-9288-5FE1D8A1E7B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C518709-FAD8-4C82-A744-F8CC61BDE294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 </a:t>
          </a:r>
          <a:r>
            <a:rPr lang="en-GB" sz="2000" b="1" noProof="0" dirty="0" smtClean="0">
              <a:solidFill>
                <a:srgbClr val="FF0000"/>
              </a:solidFill>
              <a:latin typeface="Bookman Old Style" pitchFamily="18" charset="0"/>
            </a:rPr>
            <a:t>often get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headaches.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A0FD3C2D-47AC-40B2-86F4-BE0E167B6276}" type="parTrans" cxnId="{A4D4D8E1-80E0-4EDE-9C82-1A42D2FB8360}">
      <dgm:prSet/>
      <dgm:spPr/>
      <dgm:t>
        <a:bodyPr/>
        <a:lstStyle/>
        <a:p>
          <a:endParaRPr lang="cs-CZ"/>
        </a:p>
      </dgm:t>
    </dgm:pt>
    <dgm:pt modelId="{F3453765-88C1-42D8-89DC-6987663023C9}" type="sibTrans" cxnId="{A4D4D8E1-80E0-4EDE-9C82-1A42D2FB8360}">
      <dgm:prSet/>
      <dgm:spPr/>
      <dgm:t>
        <a:bodyPr/>
        <a:lstStyle/>
        <a:p>
          <a:endParaRPr lang="cs-CZ"/>
        </a:p>
      </dgm:t>
    </dgm:pt>
    <dgm:pt modelId="{F9C3C0CD-E7C1-4916-AFA0-F50DF33EF99C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It </a:t>
          </a:r>
          <a:r>
            <a:rPr lang="en-GB" sz="2000" b="1" noProof="0" dirty="0" smtClean="0">
              <a:solidFill>
                <a:srgbClr val="FF0000"/>
              </a:solidFill>
              <a:latin typeface="Bookman Old Style" pitchFamily="18" charset="0"/>
            </a:rPr>
            <a:t>rains all the time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here.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D5CBC092-B8E6-4F7C-B8E2-3EB01E19174A}" type="parTrans" cxnId="{4FF765D0-E59A-451A-810C-983BA443285A}">
      <dgm:prSet/>
      <dgm:spPr/>
      <dgm:t>
        <a:bodyPr/>
        <a:lstStyle/>
        <a:p>
          <a:endParaRPr lang="cs-CZ"/>
        </a:p>
      </dgm:t>
    </dgm:pt>
    <dgm:pt modelId="{C0943EEF-072D-443A-B566-141A5324AADE}" type="sibTrans" cxnId="{4FF765D0-E59A-451A-810C-983BA443285A}">
      <dgm:prSet/>
      <dgm:spPr/>
      <dgm:t>
        <a:bodyPr/>
        <a:lstStyle/>
        <a:p>
          <a:endParaRPr lang="cs-CZ"/>
        </a:p>
      </dgm:t>
    </dgm:pt>
    <dgm:pt modelId="{A1C7AD4C-F05C-4FDC-A133-62B154E86501}">
      <dgm:prSet custT="1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You </a:t>
          </a:r>
          <a:r>
            <a:rPr lang="en-GB" sz="2000" b="1" noProof="0" dirty="0" smtClean="0">
              <a:solidFill>
                <a:srgbClr val="FF0000"/>
              </a:solidFill>
              <a:latin typeface="Bookman Old Style" pitchFamily="18" charset="0"/>
            </a:rPr>
            <a:t>never listen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to me.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15A163FC-BA1B-4205-9C75-789EE24B508C}" type="parTrans" cxnId="{C5812991-E93F-42DC-8B79-D30DA1DBB6AC}">
      <dgm:prSet/>
      <dgm:spPr/>
      <dgm:t>
        <a:bodyPr/>
        <a:lstStyle/>
        <a:p>
          <a:endParaRPr lang="cs-CZ"/>
        </a:p>
      </dgm:t>
    </dgm:pt>
    <dgm:pt modelId="{9FD4930A-A632-4005-A377-1D9863BAC806}" type="sibTrans" cxnId="{C5812991-E93F-42DC-8B79-D30DA1DBB6AC}">
      <dgm:prSet/>
      <dgm:spPr/>
      <dgm:t>
        <a:bodyPr/>
        <a:lstStyle/>
        <a:p>
          <a:endParaRPr lang="cs-CZ"/>
        </a:p>
      </dgm:t>
    </dgm:pt>
    <dgm:pt modelId="{8FBFB16F-3995-4272-99B0-CB566E6651FC}" type="pres">
      <dgm:prSet presAssocID="{E22A616F-46EE-4A9C-9288-5FE1D8A1E7B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460C8C-F738-488C-9085-344BC1588FB3}" type="pres">
      <dgm:prSet presAssocID="{8C518709-FAD8-4C82-A744-F8CC61BDE294}" presName="linNode" presStyleCnt="0"/>
      <dgm:spPr/>
    </dgm:pt>
    <dgm:pt modelId="{C0160353-38B6-4F84-AFC2-3A0D7C55CB3A}" type="pres">
      <dgm:prSet presAssocID="{8C518709-FAD8-4C82-A744-F8CC61BDE294}" presName="parentText" presStyleLbl="node1" presStyleIdx="0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33E2F8-1689-4A93-84CB-1A3EE3C0BFCD}" type="pres">
      <dgm:prSet presAssocID="{F3453765-88C1-42D8-89DC-6987663023C9}" presName="sp" presStyleCnt="0"/>
      <dgm:spPr/>
    </dgm:pt>
    <dgm:pt modelId="{CC183C5F-5B81-4CAD-9302-0BB2BEC83CF6}" type="pres">
      <dgm:prSet presAssocID="{F9C3C0CD-E7C1-4916-AFA0-F50DF33EF99C}" presName="linNode" presStyleCnt="0"/>
      <dgm:spPr/>
    </dgm:pt>
    <dgm:pt modelId="{B255BE52-9F84-4347-9407-B7B7AFC3F06B}" type="pres">
      <dgm:prSet presAssocID="{F9C3C0CD-E7C1-4916-AFA0-F50DF33EF99C}" presName="parentText" presStyleLbl="node1" presStyleIdx="1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206CB9-FA6A-4EFA-BFC5-07D10586E216}" type="pres">
      <dgm:prSet presAssocID="{C0943EEF-072D-443A-B566-141A5324AADE}" presName="sp" presStyleCnt="0"/>
      <dgm:spPr/>
    </dgm:pt>
    <dgm:pt modelId="{A4ED4A6F-3C59-46AF-B2FD-C6A176F97747}" type="pres">
      <dgm:prSet presAssocID="{A1C7AD4C-F05C-4FDC-A133-62B154E86501}" presName="linNode" presStyleCnt="0"/>
      <dgm:spPr/>
    </dgm:pt>
    <dgm:pt modelId="{28C86A7A-FA63-4B88-8966-45C6F66B1B1E}" type="pres">
      <dgm:prSet presAssocID="{A1C7AD4C-F05C-4FDC-A133-62B154E86501}" presName="parentText" presStyleLbl="node1" presStyleIdx="2" presStyleCnt="3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812991-E93F-42DC-8B79-D30DA1DBB6AC}" srcId="{E22A616F-46EE-4A9C-9288-5FE1D8A1E7BF}" destId="{A1C7AD4C-F05C-4FDC-A133-62B154E86501}" srcOrd="2" destOrd="0" parTransId="{15A163FC-BA1B-4205-9C75-789EE24B508C}" sibTransId="{9FD4930A-A632-4005-A377-1D9863BAC806}"/>
    <dgm:cxn modelId="{A4D4D8E1-80E0-4EDE-9C82-1A42D2FB8360}" srcId="{E22A616F-46EE-4A9C-9288-5FE1D8A1E7BF}" destId="{8C518709-FAD8-4C82-A744-F8CC61BDE294}" srcOrd="0" destOrd="0" parTransId="{A0FD3C2D-47AC-40B2-86F4-BE0E167B6276}" sibTransId="{F3453765-88C1-42D8-89DC-6987663023C9}"/>
    <dgm:cxn modelId="{4FF765D0-E59A-451A-810C-983BA443285A}" srcId="{E22A616F-46EE-4A9C-9288-5FE1D8A1E7BF}" destId="{F9C3C0CD-E7C1-4916-AFA0-F50DF33EF99C}" srcOrd="1" destOrd="0" parTransId="{D5CBC092-B8E6-4F7C-B8E2-3EB01E19174A}" sibTransId="{C0943EEF-072D-443A-B566-141A5324AADE}"/>
    <dgm:cxn modelId="{9BAD2491-5BFE-430E-974A-267E82A7615E}" type="presOf" srcId="{8C518709-FAD8-4C82-A744-F8CC61BDE294}" destId="{C0160353-38B6-4F84-AFC2-3A0D7C55CB3A}" srcOrd="0" destOrd="0" presId="urn:microsoft.com/office/officeart/2005/8/layout/vList5"/>
    <dgm:cxn modelId="{07452DC8-95A6-4B68-8AD6-D29623CB4AE8}" type="presOf" srcId="{E22A616F-46EE-4A9C-9288-5FE1D8A1E7BF}" destId="{8FBFB16F-3995-4272-99B0-CB566E6651FC}" srcOrd="0" destOrd="0" presId="urn:microsoft.com/office/officeart/2005/8/layout/vList5"/>
    <dgm:cxn modelId="{54C52940-86A0-4875-9ED9-F9E1CFAE36E3}" type="presOf" srcId="{A1C7AD4C-F05C-4FDC-A133-62B154E86501}" destId="{28C86A7A-FA63-4B88-8966-45C6F66B1B1E}" srcOrd="0" destOrd="0" presId="urn:microsoft.com/office/officeart/2005/8/layout/vList5"/>
    <dgm:cxn modelId="{86DE53E3-184F-48A9-9BEA-3495F3104BD6}" type="presOf" srcId="{F9C3C0CD-E7C1-4916-AFA0-F50DF33EF99C}" destId="{B255BE52-9F84-4347-9407-B7B7AFC3F06B}" srcOrd="0" destOrd="0" presId="urn:microsoft.com/office/officeart/2005/8/layout/vList5"/>
    <dgm:cxn modelId="{9671C15C-9AB8-4D8D-B532-F821F75821C9}" type="presParOf" srcId="{8FBFB16F-3995-4272-99B0-CB566E6651FC}" destId="{87460C8C-F738-488C-9085-344BC1588FB3}" srcOrd="0" destOrd="0" presId="urn:microsoft.com/office/officeart/2005/8/layout/vList5"/>
    <dgm:cxn modelId="{07241FF7-BB43-4152-8565-E8FF522EB486}" type="presParOf" srcId="{87460C8C-F738-488C-9085-344BC1588FB3}" destId="{C0160353-38B6-4F84-AFC2-3A0D7C55CB3A}" srcOrd="0" destOrd="0" presId="urn:microsoft.com/office/officeart/2005/8/layout/vList5"/>
    <dgm:cxn modelId="{13122125-00F4-4872-B439-044A58885B1F}" type="presParOf" srcId="{8FBFB16F-3995-4272-99B0-CB566E6651FC}" destId="{5033E2F8-1689-4A93-84CB-1A3EE3C0BFCD}" srcOrd="1" destOrd="0" presId="urn:microsoft.com/office/officeart/2005/8/layout/vList5"/>
    <dgm:cxn modelId="{8E6372EB-C4EA-46EE-8865-274746C07E50}" type="presParOf" srcId="{8FBFB16F-3995-4272-99B0-CB566E6651FC}" destId="{CC183C5F-5B81-4CAD-9302-0BB2BEC83CF6}" srcOrd="2" destOrd="0" presId="urn:microsoft.com/office/officeart/2005/8/layout/vList5"/>
    <dgm:cxn modelId="{9ACF7C91-1547-48D0-8291-51654AFE5075}" type="presParOf" srcId="{CC183C5F-5B81-4CAD-9302-0BB2BEC83CF6}" destId="{B255BE52-9F84-4347-9407-B7B7AFC3F06B}" srcOrd="0" destOrd="0" presId="urn:microsoft.com/office/officeart/2005/8/layout/vList5"/>
    <dgm:cxn modelId="{AE20DC38-330E-4761-A903-4CD88EED059F}" type="presParOf" srcId="{8FBFB16F-3995-4272-99B0-CB566E6651FC}" destId="{43206CB9-FA6A-4EFA-BFC5-07D10586E216}" srcOrd="3" destOrd="0" presId="urn:microsoft.com/office/officeart/2005/8/layout/vList5"/>
    <dgm:cxn modelId="{9E9CE4D0-F597-4460-BB4A-BD27C369E6FC}" type="presParOf" srcId="{8FBFB16F-3995-4272-99B0-CB566E6651FC}" destId="{A4ED4A6F-3C59-46AF-B2FD-C6A176F97747}" srcOrd="4" destOrd="0" presId="urn:microsoft.com/office/officeart/2005/8/layout/vList5"/>
    <dgm:cxn modelId="{E2C606BA-EA1E-43DA-862B-83E3B8662B02}" type="presParOf" srcId="{A4ED4A6F-3C59-46AF-B2FD-C6A176F97747}" destId="{28C86A7A-FA63-4B88-8966-45C6F66B1B1E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591A89-0184-4C41-998C-1BB3D5FD8BB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A5C14C-4508-4A91-AC11-D621B2356379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b="1" noProof="0" dirty="0" smtClean="0">
              <a:solidFill>
                <a:srgbClr val="FF0000"/>
              </a:solidFill>
            </a:rPr>
            <a:t>past       present     future</a:t>
          </a:r>
          <a:endParaRPr lang="en-GB" b="1" noProof="0" dirty="0">
            <a:solidFill>
              <a:srgbClr val="FF0000"/>
            </a:solidFill>
          </a:endParaRPr>
        </a:p>
      </dgm:t>
    </dgm:pt>
    <dgm:pt modelId="{D9CC63E9-FC38-407E-BB61-ADF08DDDF613}" type="parTrans" cxnId="{F15A85BA-1EDE-4467-8283-33AE0CD42430}">
      <dgm:prSet/>
      <dgm:spPr/>
      <dgm:t>
        <a:bodyPr/>
        <a:lstStyle/>
        <a:p>
          <a:endParaRPr lang="cs-CZ"/>
        </a:p>
      </dgm:t>
    </dgm:pt>
    <dgm:pt modelId="{74F2A16F-0394-4C7F-84AF-B5227D22994D}" type="sibTrans" cxnId="{F15A85BA-1EDE-4467-8283-33AE0CD42430}">
      <dgm:prSet/>
      <dgm:spPr/>
      <dgm:t>
        <a:bodyPr/>
        <a:lstStyle/>
        <a:p>
          <a:endParaRPr lang="cs-CZ"/>
        </a:p>
      </dgm:t>
    </dgm:pt>
    <dgm:pt modelId="{999388E0-9EE7-48C5-9B4B-46A5FADA178E}" type="pres">
      <dgm:prSet presAssocID="{5F591A89-0184-4C41-998C-1BB3D5FD8BB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9DBACCD-B41C-4367-852C-6E49EDB14157}" type="pres">
      <dgm:prSet presAssocID="{FBA5C14C-4508-4A91-AC11-D621B2356379}" presName="horFlow" presStyleCnt="0"/>
      <dgm:spPr/>
    </dgm:pt>
    <dgm:pt modelId="{17DEDFC5-0054-411E-A402-8F7465DF1C9A}" type="pres">
      <dgm:prSet presAssocID="{FBA5C14C-4508-4A91-AC11-D621B2356379}" presName="bigChev" presStyleLbl="node1" presStyleIdx="0" presStyleCnt="1" custScaleX="274531" custScaleY="100089" custLinFactNeighborX="-31939" custLinFactNeighborY="42851"/>
      <dgm:spPr/>
      <dgm:t>
        <a:bodyPr/>
        <a:lstStyle/>
        <a:p>
          <a:endParaRPr lang="cs-CZ"/>
        </a:p>
      </dgm:t>
    </dgm:pt>
  </dgm:ptLst>
  <dgm:cxnLst>
    <dgm:cxn modelId="{3AEFFF93-6435-44CA-87CC-8A4E5E85A91E}" type="presOf" srcId="{5F591A89-0184-4C41-998C-1BB3D5FD8BB7}" destId="{999388E0-9EE7-48C5-9B4B-46A5FADA178E}" srcOrd="0" destOrd="0" presId="urn:microsoft.com/office/officeart/2005/8/layout/lProcess3"/>
    <dgm:cxn modelId="{8F0CF48C-13F7-4E11-AFA2-21066CFB165C}" type="presOf" srcId="{FBA5C14C-4508-4A91-AC11-D621B2356379}" destId="{17DEDFC5-0054-411E-A402-8F7465DF1C9A}" srcOrd="0" destOrd="0" presId="urn:microsoft.com/office/officeart/2005/8/layout/lProcess3"/>
    <dgm:cxn modelId="{F15A85BA-1EDE-4467-8283-33AE0CD42430}" srcId="{5F591A89-0184-4C41-998C-1BB3D5FD8BB7}" destId="{FBA5C14C-4508-4A91-AC11-D621B2356379}" srcOrd="0" destOrd="0" parTransId="{D9CC63E9-FC38-407E-BB61-ADF08DDDF613}" sibTransId="{74F2A16F-0394-4C7F-84AF-B5227D22994D}"/>
    <dgm:cxn modelId="{301E8DFB-A796-4BDA-9D8E-3DCD9D161D6E}" type="presParOf" srcId="{999388E0-9EE7-48C5-9B4B-46A5FADA178E}" destId="{09DBACCD-B41C-4367-852C-6E49EDB14157}" srcOrd="0" destOrd="0" presId="urn:microsoft.com/office/officeart/2005/8/layout/lProcess3"/>
    <dgm:cxn modelId="{16298415-7FE0-4281-B10D-37CDC1425808}" type="presParOf" srcId="{09DBACCD-B41C-4367-852C-6E49EDB14157}" destId="{17DEDFC5-0054-411E-A402-8F7465DF1C9A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0804367-E53D-46B3-9D42-C892EA9FE164}">
      <dsp:nvSpPr>
        <dsp:cNvPr id="0" name=""/>
        <dsp:cNvSpPr/>
      </dsp:nvSpPr>
      <dsp:spPr>
        <a:xfrm>
          <a:off x="2047" y="1349"/>
          <a:ext cx="4191668" cy="890890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We often use the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present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simple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 with words that tell you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how often: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always, every day…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047" y="1349"/>
        <a:ext cx="4191668" cy="890890"/>
      </dsp:txXfrm>
    </dsp:sp>
    <dsp:sp modelId="{2FE40D97-2263-4CA6-B961-C64F934AE982}">
      <dsp:nvSpPr>
        <dsp:cNvPr id="0" name=""/>
        <dsp:cNvSpPr/>
      </dsp:nvSpPr>
      <dsp:spPr>
        <a:xfrm>
          <a:off x="0" y="936107"/>
          <a:ext cx="4191668" cy="890890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latin typeface="Bookman Old Style" pitchFamily="18" charset="0"/>
            </a:rPr>
            <a:t>She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always forgets </a:t>
          </a:r>
          <a:r>
            <a:rPr lang="en-GB" sz="2000" kern="1200" noProof="0" dirty="0" smtClean="0">
              <a:latin typeface="Bookman Old Style" pitchFamily="18" charset="0"/>
            </a:rPr>
            <a:t>my birthday.</a:t>
          </a:r>
          <a:endParaRPr lang="en-GB" sz="2000" kern="1200" noProof="0" dirty="0">
            <a:latin typeface="Bookman Old Style" pitchFamily="18" charset="0"/>
          </a:endParaRPr>
        </a:p>
      </dsp:txBody>
      <dsp:txXfrm>
        <a:off x="0" y="936107"/>
        <a:ext cx="4191668" cy="890890"/>
      </dsp:txXfrm>
    </dsp:sp>
    <dsp:sp modelId="{72D0ECA6-4867-494F-B9B1-F800ECD1934F}">
      <dsp:nvSpPr>
        <dsp:cNvPr id="0" name=""/>
        <dsp:cNvSpPr/>
      </dsp:nvSpPr>
      <dsp:spPr>
        <a:xfrm>
          <a:off x="2047" y="1872219"/>
          <a:ext cx="4191668" cy="890890"/>
        </a:xfrm>
        <a:prstGeom prst="roundRect">
          <a:avLst/>
        </a:prstGeom>
        <a:gradFill rotWithShape="1">
          <a:gsLst>
            <a:gs pos="0">
              <a:schemeClr val="accent5">
                <a:tint val="70000"/>
                <a:satMod val="130000"/>
              </a:schemeClr>
            </a:gs>
            <a:gs pos="43000">
              <a:schemeClr val="accent5">
                <a:tint val="44000"/>
                <a:satMod val="165000"/>
              </a:schemeClr>
            </a:gs>
            <a:gs pos="93000">
              <a:schemeClr val="accent5">
                <a:tint val="15000"/>
                <a:satMod val="165000"/>
              </a:schemeClr>
            </a:gs>
            <a:gs pos="100000">
              <a:schemeClr val="accent5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We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play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basketball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twice </a:t>
          </a:r>
          <a:endParaRPr lang="cs-CZ" sz="2000" kern="1200" noProof="0" dirty="0" smtClean="0">
            <a:solidFill>
              <a:srgbClr val="FF0000"/>
            </a:solidFill>
            <a:latin typeface="Bookman Old Style" pitchFamily="18" charset="0"/>
          </a:endParaRP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a week.</a:t>
          </a:r>
          <a:endParaRPr lang="en-GB" sz="2000" kern="1200" noProof="0" dirty="0">
            <a:solidFill>
              <a:srgbClr val="FF0000"/>
            </a:solidFill>
            <a:latin typeface="Bookman Old Style" pitchFamily="18" charset="0"/>
          </a:endParaRPr>
        </a:p>
      </dsp:txBody>
      <dsp:txXfrm>
        <a:off x="2047" y="1872219"/>
        <a:ext cx="4191668" cy="89089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0160353-38B6-4F84-AFC2-3A0D7C55CB3A}">
      <dsp:nvSpPr>
        <dsp:cNvPr id="0" name=""/>
        <dsp:cNvSpPr/>
      </dsp:nvSpPr>
      <dsp:spPr>
        <a:xfrm>
          <a:off x="2073" y="1336"/>
          <a:ext cx="4244895" cy="881816"/>
        </a:xfrm>
        <a:prstGeom prst="roundRect">
          <a:avLst/>
        </a:prstGeom>
        <a:gradFill rotWithShape="1">
          <a:gsLst>
            <a:gs pos="0">
              <a:schemeClr val="accent5">
                <a:tint val="98000"/>
                <a:shade val="25000"/>
                <a:satMod val="250000"/>
              </a:schemeClr>
            </a:gs>
            <a:gs pos="68000">
              <a:schemeClr val="accent5">
                <a:tint val="86000"/>
                <a:satMod val="115000"/>
              </a:schemeClr>
            </a:gs>
            <a:gs pos="100000">
              <a:schemeClr val="accent5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 </a:t>
          </a:r>
          <a:r>
            <a:rPr lang="en-GB" sz="2000" b="1" kern="1200" noProof="0" dirty="0" smtClean="0">
              <a:solidFill>
                <a:srgbClr val="FF0000"/>
              </a:solidFill>
              <a:latin typeface="Bookman Old Style" pitchFamily="18" charset="0"/>
            </a:rPr>
            <a:t>often get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headaches.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073" y="1336"/>
        <a:ext cx="4244895" cy="881816"/>
      </dsp:txXfrm>
    </dsp:sp>
    <dsp:sp modelId="{B255BE52-9F84-4347-9407-B7B7AFC3F06B}">
      <dsp:nvSpPr>
        <dsp:cNvPr id="0" name=""/>
        <dsp:cNvSpPr/>
      </dsp:nvSpPr>
      <dsp:spPr>
        <a:xfrm>
          <a:off x="2073" y="927243"/>
          <a:ext cx="4244895" cy="881816"/>
        </a:xfrm>
        <a:prstGeom prst="roundRect">
          <a:avLst/>
        </a:prstGeom>
        <a:gradFill rotWithShape="1">
          <a:gsLst>
            <a:gs pos="0">
              <a:schemeClr val="accent5">
                <a:tint val="98000"/>
                <a:shade val="25000"/>
                <a:satMod val="250000"/>
              </a:schemeClr>
            </a:gs>
            <a:gs pos="68000">
              <a:schemeClr val="accent5">
                <a:tint val="86000"/>
                <a:satMod val="115000"/>
              </a:schemeClr>
            </a:gs>
            <a:gs pos="100000">
              <a:schemeClr val="accent5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It </a:t>
          </a:r>
          <a:r>
            <a:rPr lang="en-GB" sz="2000" b="1" kern="1200" noProof="0" dirty="0" smtClean="0">
              <a:solidFill>
                <a:srgbClr val="FF0000"/>
              </a:solidFill>
              <a:latin typeface="Bookman Old Style" pitchFamily="18" charset="0"/>
            </a:rPr>
            <a:t>rains all the time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here.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073" y="927243"/>
        <a:ext cx="4244895" cy="881816"/>
      </dsp:txXfrm>
    </dsp:sp>
    <dsp:sp modelId="{28C86A7A-FA63-4B88-8966-45C6F66B1B1E}">
      <dsp:nvSpPr>
        <dsp:cNvPr id="0" name=""/>
        <dsp:cNvSpPr/>
      </dsp:nvSpPr>
      <dsp:spPr>
        <a:xfrm>
          <a:off x="2073" y="1853151"/>
          <a:ext cx="4244895" cy="881816"/>
        </a:xfrm>
        <a:prstGeom prst="roundRect">
          <a:avLst/>
        </a:prstGeom>
        <a:gradFill rotWithShape="1">
          <a:gsLst>
            <a:gs pos="0">
              <a:schemeClr val="accent5">
                <a:tint val="98000"/>
                <a:shade val="25000"/>
                <a:satMod val="250000"/>
              </a:schemeClr>
            </a:gs>
            <a:gs pos="68000">
              <a:schemeClr val="accent5">
                <a:tint val="86000"/>
                <a:satMod val="115000"/>
              </a:schemeClr>
            </a:gs>
            <a:gs pos="100000">
              <a:schemeClr val="accent5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5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5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You </a:t>
          </a:r>
          <a:r>
            <a:rPr lang="en-GB" sz="2000" b="1" kern="1200" noProof="0" dirty="0" smtClean="0">
              <a:solidFill>
                <a:srgbClr val="FF0000"/>
              </a:solidFill>
              <a:latin typeface="Bookman Old Style" pitchFamily="18" charset="0"/>
            </a:rPr>
            <a:t>never listen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to me.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2073" y="1853151"/>
        <a:ext cx="4244895" cy="88181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7DEDFC5-0054-411E-A402-8F7465DF1C9A}">
      <dsp:nvSpPr>
        <dsp:cNvPr id="0" name=""/>
        <dsp:cNvSpPr/>
      </dsp:nvSpPr>
      <dsp:spPr>
        <a:xfrm>
          <a:off x="0" y="452"/>
          <a:ext cx="3453297" cy="503603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noProof="0" dirty="0" smtClean="0">
              <a:solidFill>
                <a:srgbClr val="FF0000"/>
              </a:solidFill>
            </a:rPr>
            <a:t>past       present     future</a:t>
          </a:r>
          <a:endParaRPr lang="en-GB" sz="2000" b="1" kern="1200" noProof="0" dirty="0">
            <a:solidFill>
              <a:srgbClr val="FF0000"/>
            </a:solidFill>
          </a:endParaRPr>
        </a:p>
      </dsp:txBody>
      <dsp:txXfrm>
        <a:off x="0" y="452"/>
        <a:ext cx="3453297" cy="503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ra%C4%8Dka&amp;ex=1" TargetMode="External"/><Relationship Id="rId3" Type="http://schemas.openxmlformats.org/officeDocument/2006/relationships/hyperlink" Target="http://office.microsoft.com/cs-cz/images/results.aspx?qu=fotoapar%C3%A1t&amp;ex=1&amp;origin=FX010132103" TargetMode="External"/><Relationship Id="rId7" Type="http://schemas.openxmlformats.org/officeDocument/2006/relationships/hyperlink" Target="http://office.microsoft.com/cs-cz/images/results.aspx?qu=kop%C3%ADrka&amp;ex=1" TargetMode="External"/><Relationship Id="rId2" Type="http://schemas.openxmlformats.org/officeDocument/2006/relationships/hyperlink" Target="http://office.microsoft.com/cs-cz/images/results.aspx?qu=%C5%BEen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ledni%C4%8Dka&amp;ex=1" TargetMode="External"/><Relationship Id="rId5" Type="http://schemas.openxmlformats.org/officeDocument/2006/relationships/hyperlink" Target="http://office.microsoft.com/cs-cz/images/results.aspx?qu=spor%C3%A1k&amp;ex=1" TargetMode="External"/><Relationship Id="rId4" Type="http://schemas.openxmlformats.org/officeDocument/2006/relationships/hyperlink" Target="http://office.microsoft.com/cs-cz/images/results.aspx?qu=my%C4%8D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39552" y="3429001"/>
            <a:ext cx="8136904" cy="2952327"/>
          </a:xfrm>
        </p:spPr>
        <p:txBody>
          <a:bodyPr>
            <a:normAutofit lnSpcReduction="10000"/>
          </a:bodyPr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            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VY_32_INOVACE_1A_04_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PRESENT 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SIMPLE+ 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adverbs</a:t>
            </a:r>
          </a:p>
          <a:p>
            <a:pPr algn="ctr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282826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Bookman Old Style" pitchFamily="18" charset="0"/>
              </a:rPr>
              <a:t>ANOTACE:</a:t>
            </a:r>
            <a:endParaRPr lang="cs-CZ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91264" cy="4824576"/>
          </a:xfrm>
        </p:spPr>
        <p:txBody>
          <a:bodyPr>
            <a:normAutofit fontScale="92500" lnSpcReduction="20000"/>
          </a:bodyPr>
          <a:lstStyle/>
          <a:p>
            <a:endParaRPr lang="cs-CZ" sz="2000" dirty="0" smtClean="0">
              <a:latin typeface="Bookman Old Style" pitchFamily="18" charset="0"/>
            </a:endParaRPr>
          </a:p>
          <a:p>
            <a:endParaRPr lang="cs-CZ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  a tabulek učitel připomene žákům použití přítomného času prostého. Nové: charakterizující výrazy (frekvenční příslovce).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ukázka rozhovoru (pro zpestření) a procvičení: seřazení slov dle správného pořadí do vět – věta kladná, záporná, otázka. Pro individuální názornou práci je vhodné stránku vytisknou, rozstříhat slova a sestavovat věty manuálně. Kontrola dle vzoru.</a:t>
            </a:r>
          </a:p>
          <a:p>
            <a:r>
              <a:rPr lang="cs-CZ" sz="2000" dirty="0" smtClean="0">
                <a:latin typeface="Bookman Old Style" pitchFamily="18" charset="0"/>
              </a:rPr>
              <a:t>3) Doplňování správných tvarů sloves v textu – </a:t>
            </a:r>
            <a:r>
              <a:rPr lang="en-GB" sz="2000" dirty="0" smtClean="0">
                <a:latin typeface="Bookman Old Style" pitchFamily="18" charset="0"/>
              </a:rPr>
              <a:t>present simple</a:t>
            </a:r>
            <a:r>
              <a:rPr lang="cs-CZ" sz="2000" dirty="0" smtClean="0">
                <a:latin typeface="Bookman Old Style" pitchFamily="18" charset="0"/>
              </a:rPr>
              <a:t>, zvýraznění postavení příslovcí. Kontrola je po odhalení barevných obdélníků. </a:t>
            </a:r>
          </a:p>
          <a:p>
            <a:r>
              <a:rPr lang="cs-CZ" sz="2000" dirty="0" smtClean="0">
                <a:latin typeface="Bookman Old Style" pitchFamily="18" charset="0"/>
              </a:rPr>
              <a:t>4) V závěru – zpestření gramatiky obrázky - </a:t>
            </a:r>
            <a:r>
              <a:rPr lang="en-GB" sz="2000" dirty="0" smtClean="0">
                <a:latin typeface="Bookman Old Style" pitchFamily="18" charset="0"/>
              </a:rPr>
              <a:t>vocabulary</a:t>
            </a:r>
            <a:r>
              <a:rPr lang="cs-CZ" sz="2000" dirty="0" smtClean="0">
                <a:latin typeface="Bookman Old Style" pitchFamily="18" charset="0"/>
              </a:rPr>
              <a:t>, přiřazování slovní zásoby k činnostem, kontrola. Poslední čtyři věty – doplňování správných tvarů a sloves, kontrola.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v průběhu učiva </a:t>
            </a:r>
            <a:r>
              <a:rPr lang="en-GB" sz="2000" dirty="0" smtClean="0">
                <a:latin typeface="Bookman Old Style" pitchFamily="18" charset="0"/>
              </a:rPr>
              <a:t>present simple</a:t>
            </a:r>
            <a:r>
              <a:rPr lang="en-US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err="1" smtClean="0">
                <a:solidFill>
                  <a:srgbClr val="00B050"/>
                </a:solidFill>
                <a:latin typeface="Bookman Old Style" pitchFamily="18" charset="0"/>
              </a:rPr>
              <a:t>Present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Bookman Old Style" pitchFamily="18" charset="0"/>
              </a:rPr>
              <a:t>simple</a:t>
            </a:r>
            <a:r>
              <a:rPr lang="cs-CZ" dirty="0" smtClean="0">
                <a:solidFill>
                  <a:srgbClr val="00B050"/>
                </a:solidFill>
                <a:latin typeface="Bookman Old Style" pitchFamily="18" charset="0"/>
              </a:rPr>
              <a:t>:  use</a:t>
            </a:r>
            <a:endParaRPr lang="cs-CZ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251520" y="3789040"/>
          <a:ext cx="4195763" cy="2764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Zástupný symbol pro obsah 11"/>
          <p:cNvGraphicFramePr>
            <a:graphicFrameLocks noGrp="1"/>
          </p:cNvGraphicFramePr>
          <p:nvPr>
            <p:ph sz="half" idx="2"/>
          </p:nvPr>
        </p:nvGraphicFramePr>
        <p:xfrm>
          <a:off x="4716016" y="3789040"/>
          <a:ext cx="424904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611560" y="2924944"/>
          <a:ext cx="3744416" cy="504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7" name="Dvojitá šipka 16"/>
          <p:cNvSpPr/>
          <p:nvPr/>
        </p:nvSpPr>
        <p:spPr>
          <a:xfrm>
            <a:off x="5364088" y="2924944"/>
            <a:ext cx="3600400" cy="503605"/>
          </a:xfrm>
          <a:prstGeom prst="chevron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              present</a:t>
            </a:r>
            <a:endParaRPr lang="en-GB" sz="2400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ovací šipka 19"/>
          <p:cNvCxnSpPr>
            <a:endCxn id="16" idx="1"/>
          </p:cNvCxnSpPr>
          <p:nvPr/>
        </p:nvCxnSpPr>
        <p:spPr>
          <a:xfrm>
            <a:off x="1691680" y="2132856"/>
            <a:ext cx="540060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2339752" y="2204864"/>
            <a:ext cx="2736304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5940152" y="2492896"/>
            <a:ext cx="216024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1484784"/>
            <a:ext cx="5580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GB" sz="2000" dirty="0" smtClean="0">
                <a:latin typeface="Bookman Old Style" pitchFamily="18" charset="0"/>
              </a:rPr>
              <a:t>Things that are 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always true</a:t>
            </a:r>
            <a:r>
              <a:rPr lang="cs-CZ" sz="2000" dirty="0" smtClean="0">
                <a:solidFill>
                  <a:srgbClr val="FF0000"/>
                </a:solidFill>
                <a:latin typeface="Bookman Old Style" pitchFamily="18" charset="0"/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The sun 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rises</a:t>
            </a:r>
            <a:r>
              <a:rPr lang="en-GB" sz="2000" dirty="0" smtClean="0">
                <a:latin typeface="Bookman Old Style" pitchFamily="18" charset="0"/>
              </a:rPr>
              <a:t> in the east. My parents 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live</a:t>
            </a:r>
            <a:r>
              <a:rPr lang="en-GB" sz="2000" dirty="0" smtClean="0">
                <a:latin typeface="Bookman Old Style" pitchFamily="18" charset="0"/>
              </a:rPr>
              <a:t> near Dover.</a:t>
            </a:r>
            <a:endParaRPr lang="en-GB" sz="2000" dirty="0">
              <a:latin typeface="Bookman Old Style" pitchFamily="18" charset="0"/>
            </a:endParaRPr>
          </a:p>
        </p:txBody>
      </p:sp>
      <p:sp>
        <p:nvSpPr>
          <p:cNvPr id="16" name="Levá složená závorka 15"/>
          <p:cNvSpPr/>
          <p:nvPr/>
        </p:nvSpPr>
        <p:spPr>
          <a:xfrm rot="5400000">
            <a:off x="1979712" y="1124744"/>
            <a:ext cx="504056" cy="3096344"/>
          </a:xfrm>
          <a:prstGeom prst="lef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364088" y="1484784"/>
            <a:ext cx="4104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 algn="ctr">
              <a:buFont typeface="Arial" pitchFamily="34" charset="0"/>
              <a:buChar char="•"/>
            </a:pP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Things that happen </a:t>
            </a:r>
            <a:r>
              <a:rPr lang="cs-CZ" sz="2000" dirty="0" smtClean="0">
                <a:latin typeface="Bookman Old Style" pitchFamily="18" charset="0"/>
              </a:rPr>
              <a:t>    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repeatedly</a:t>
            </a:r>
            <a:r>
              <a:rPr lang="cs-CZ" sz="2000" dirty="0" smtClean="0">
                <a:solidFill>
                  <a:srgbClr val="FF0000"/>
                </a:solidFill>
                <a:latin typeface="Bookman Old Style" pitchFamily="18" charset="0"/>
              </a:rPr>
              <a:t>.</a:t>
            </a:r>
            <a:endParaRPr lang="cs-CZ" sz="2000" dirty="0" smtClean="0">
              <a:latin typeface="Bookman Old Style" pitchFamily="18" charset="0"/>
            </a:endParaRPr>
          </a:p>
          <a:p>
            <a:pPr marL="0" lvl="1"/>
            <a:r>
              <a:rPr lang="en-GB" sz="2000" dirty="0" smtClean="0">
                <a:latin typeface="Bookman Old Style" pitchFamily="18" charset="0"/>
              </a:rPr>
              <a:t>Jane </a:t>
            </a:r>
            <a:r>
              <a:rPr lang="en-GB" sz="2000" dirty="0" smtClean="0">
                <a:solidFill>
                  <a:srgbClr val="FF0000"/>
                </a:solidFill>
                <a:latin typeface="Bookman Old Style" pitchFamily="18" charset="0"/>
              </a:rPr>
              <a:t>plays</a:t>
            </a:r>
            <a:r>
              <a:rPr lang="en-GB" sz="2000" dirty="0" smtClean="0">
                <a:latin typeface="Bookman Old Style" pitchFamily="18" charset="0"/>
              </a:rPr>
              <a:t> golf on Mondays.</a:t>
            </a:r>
          </a:p>
          <a:p>
            <a:endParaRPr lang="cs-CZ" dirty="0"/>
          </a:p>
        </p:txBody>
      </p:sp>
      <p:cxnSp>
        <p:nvCxnSpPr>
          <p:cNvPr id="26" name="Přímá spojovací šipka 25"/>
          <p:cNvCxnSpPr/>
          <p:nvPr/>
        </p:nvCxnSpPr>
        <p:spPr>
          <a:xfrm>
            <a:off x="6300192" y="2420888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6300192" y="2420888"/>
            <a:ext cx="100811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6372200" y="2420888"/>
            <a:ext cx="165618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00B050"/>
                </a:solidFill>
                <a:latin typeface="Georgia" pitchFamily="18" charset="0"/>
              </a:rPr>
              <a:t>PRESENT  SIMPLE:   </a:t>
            </a:r>
            <a:r>
              <a:rPr lang="cs-CZ" sz="2400" dirty="0" smtClean="0">
                <a:solidFill>
                  <a:srgbClr val="00B050"/>
                </a:solidFill>
                <a:latin typeface="Georgia" pitchFamily="18" charset="0"/>
              </a:rPr>
              <a:t>TYPICAL  EXPRESSIONS </a:t>
            </a:r>
            <a:endParaRPr lang="cs-CZ" sz="2400" dirty="0">
              <a:solidFill>
                <a:srgbClr val="00B050"/>
              </a:solidFill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5" y="1484783"/>
          <a:ext cx="8424936" cy="5155001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06234"/>
                <a:gridCol w="2106234"/>
                <a:gridCol w="2106234"/>
                <a:gridCol w="2106234"/>
              </a:tblGrid>
              <a:tr h="870032">
                <a:tc gridSpan="4"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800" dirty="0" smtClean="0">
                          <a:latin typeface="Bookman Old Style" pitchFamily="18" charset="0"/>
                        </a:rPr>
                        <a:t>ADVERBS OF FREQUENCY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50039"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ALWAYS</a:t>
                      </a:r>
                      <a:endParaRPr lang="en-GB" sz="24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vždy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18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OCCASIONALLY</a:t>
                      </a:r>
                      <a:endParaRPr lang="en-GB" sz="18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příležitostně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6161"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USUALLY</a:t>
                      </a:r>
                      <a:endParaRPr lang="en-GB" sz="24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obvykle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SELDOM</a:t>
                      </a:r>
                      <a:endParaRPr lang="en-GB" sz="24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zřídka 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6161"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OFTEN</a:t>
                      </a:r>
                      <a:endParaRPr lang="en-GB" sz="24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často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NEVER</a:t>
                      </a:r>
                      <a:endParaRPr lang="en-GB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nikdy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6161">
                <a:tc>
                  <a:txBody>
                    <a:bodyPr/>
                    <a:lstStyle/>
                    <a:p>
                      <a:pPr algn="ctr"/>
                      <a:endParaRPr lang="cs-CZ" sz="2400" b="1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0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SOMETIMES</a:t>
                      </a:r>
                      <a:endParaRPr lang="en-GB" sz="2000" b="1" noProof="0" dirty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někdy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EVERY</a:t>
                      </a:r>
                      <a:r>
                        <a:rPr lang="en-GB" sz="2400" b="1" baseline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 </a:t>
                      </a:r>
                      <a:r>
                        <a:rPr lang="en-GB" sz="2400" b="0" baseline="0" noProof="0" dirty="0" smtClean="0">
                          <a:solidFill>
                            <a:srgbClr val="FF0000"/>
                          </a:solidFill>
                          <a:latin typeface="Bookman Old Style" pitchFamily="18" charset="0"/>
                        </a:rPr>
                        <a:t>day, week, year</a:t>
                      </a:r>
                      <a:endParaRPr lang="en-GB" sz="2400" b="0" noProof="0" dirty="0" smtClean="0">
                        <a:solidFill>
                          <a:srgbClr val="FF0000"/>
                        </a:solidFill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noProof="0" dirty="0" smtClean="0">
                          <a:latin typeface="Bookman Old Style" pitchFamily="18" charset="0"/>
                        </a:rPr>
                        <a:t>každý den, týden, rok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6995120" cy="722344"/>
          </a:xfrm>
        </p:spPr>
        <p:txBody>
          <a:bodyPr>
            <a:normAutofit/>
          </a:bodyPr>
          <a:lstStyle/>
          <a:p>
            <a:pPr algn="l" eaLnBrk="1" hangingPunct="1">
              <a:defRPr/>
            </a:pPr>
            <a:r>
              <a:rPr lang="cs-CZ" sz="2800" i="1" dirty="0" smtClean="0">
                <a:solidFill>
                  <a:srgbClr val="00B050"/>
                </a:solidFill>
                <a:latin typeface="Bookman Old Style" pitchFamily="18" charset="0"/>
              </a:rPr>
              <a:t>DIALOGUES:</a:t>
            </a:r>
            <a:endParaRPr lang="en-GB" sz="2800" i="1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971600" y="1844824"/>
            <a:ext cx="2195736" cy="1080120"/>
          </a:xfrm>
          <a:prstGeom prst="cloudCallout">
            <a:avLst>
              <a:gd name="adj1" fmla="val 8048"/>
              <a:gd name="adj2" fmla="val 910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Don´t be angry. </a:t>
            </a:r>
            <a:endParaRPr lang="en-GB" sz="2400" dirty="0"/>
          </a:p>
        </p:txBody>
      </p:sp>
      <p:sp>
        <p:nvSpPr>
          <p:cNvPr id="8" name="Obláček 7"/>
          <p:cNvSpPr/>
          <p:nvPr/>
        </p:nvSpPr>
        <p:spPr>
          <a:xfrm>
            <a:off x="2483768" y="548680"/>
            <a:ext cx="4032448" cy="1584176"/>
          </a:xfrm>
          <a:prstGeom prst="cloudCallout">
            <a:avLst>
              <a:gd name="adj1" fmla="val -31443"/>
              <a:gd name="adj2" fmla="val 1119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/>
              <a:t>„Your little sister  doesn´t  understand that pulling hair hurts.“ </a:t>
            </a:r>
            <a:endParaRPr lang="en-GB" sz="2000" dirty="0"/>
          </a:p>
        </p:txBody>
      </p:sp>
      <p:sp>
        <p:nvSpPr>
          <p:cNvPr id="11" name="Obláček 10"/>
          <p:cNvSpPr/>
          <p:nvPr/>
        </p:nvSpPr>
        <p:spPr>
          <a:xfrm>
            <a:off x="6156176" y="1484784"/>
            <a:ext cx="2987824" cy="1368152"/>
          </a:xfrm>
          <a:prstGeom prst="cloudCallout">
            <a:avLst>
              <a:gd name="adj1" fmla="val -54962"/>
              <a:gd name="adj2" fmla="val 35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latin typeface="Bookman Old Style" pitchFamily="18" charset="0"/>
              </a:rPr>
              <a:t>„Now she knows.“</a:t>
            </a:r>
            <a:endParaRPr lang="en-GB" sz="2800" dirty="0">
              <a:latin typeface="Bookman Old Style" pitchFamily="18" charset="0"/>
            </a:endParaRPr>
          </a:p>
        </p:txBody>
      </p:sp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068960"/>
            <a:ext cx="3258864" cy="18239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 descr="C:\Documents and Settings\Sachovy klub\Local Settings\Temporary Internet Files\Content.IE5\YICD2TU8\MC90044065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5157192"/>
            <a:ext cx="1320635" cy="1371429"/>
          </a:xfrm>
          <a:prstGeom prst="rect">
            <a:avLst/>
          </a:prstGeom>
          <a:noFill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780928"/>
            <a:ext cx="204922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251520" y="5445224"/>
            <a:ext cx="3384376" cy="100811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 six-year-old comes crying to his mother because his little sister pulled his hair.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779912" y="5157192"/>
            <a:ext cx="2952328" cy="936104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A moment later, there´s more crying and mother goes to investigate.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56176" y="4221088"/>
            <a:ext cx="2736304" cy="86409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The time the sister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is crying and her brother says…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flipV="1">
            <a:off x="539552" y="2852936"/>
            <a:ext cx="504056" cy="2448272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5292080" y="4725144"/>
            <a:ext cx="720080" cy="288032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5868144" y="6165304"/>
            <a:ext cx="1224136" cy="288032"/>
          </a:xfrm>
          <a:prstGeom prst="straightConnector1">
            <a:avLst/>
          </a:prstGeom>
          <a:ln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doprava 24"/>
          <p:cNvSpPr/>
          <p:nvPr/>
        </p:nvSpPr>
        <p:spPr>
          <a:xfrm rot="16200000">
            <a:off x="7776356" y="3248980"/>
            <a:ext cx="936104" cy="432048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36680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Exercises</a:t>
            </a:r>
            <a:r>
              <a:rPr lang="cs-CZ" sz="2800" dirty="0" smtClean="0">
                <a:solidFill>
                  <a:srgbClr val="00B050"/>
                </a:solidFill>
                <a:latin typeface="Bookman Old Style" pitchFamily="18" charset="0"/>
              </a:rPr>
              <a:t>:  </a:t>
            </a:r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Put the words in the correct order.  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-3" y="1484184"/>
          <a:ext cx="9144003" cy="5256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286"/>
                <a:gridCol w="1306286"/>
                <a:gridCol w="1383367"/>
                <a:gridCol w="1229206"/>
                <a:gridCol w="1306286"/>
                <a:gridCol w="1306286"/>
                <a:gridCol w="1306286"/>
              </a:tblGrid>
              <a:tr h="768378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seven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wake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always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up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before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1005240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home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weekend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usually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spend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31179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theatre?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often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1005240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children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6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after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6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sometimes</a:t>
                      </a:r>
                      <a:endParaRPr lang="en-GB" sz="16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Mary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looks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our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76837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know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what´s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never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78169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doesn´t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yoghurt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every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08112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Check your sentences: 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" y="1556792"/>
          <a:ext cx="9143997" cy="52963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6285"/>
                <a:gridCol w="1393505"/>
                <a:gridCol w="1219066"/>
                <a:gridCol w="1373223"/>
                <a:gridCol w="1239348"/>
                <a:gridCol w="1306285"/>
                <a:gridCol w="1306285"/>
              </a:tblGrid>
              <a:tr h="822056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always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wake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up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before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seven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2205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usually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spend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weekend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home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cs-CZ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1002289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often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theatre?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2205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Mary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6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sometimes</a:t>
                      </a:r>
                      <a:endParaRPr lang="en-GB" sz="16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looks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after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our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children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2205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never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know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what´s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going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on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  <a:tr h="822056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Tom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doesn´t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yoghurt</a:t>
                      </a:r>
                    </a:p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every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day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35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859216" cy="1066130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rgbClr val="00B050"/>
                </a:solidFill>
                <a:latin typeface="Bookman Old Style" pitchFamily="18" charset="0"/>
              </a:rPr>
              <a:t>Complete the sentences with the correct forms of verbs from the boxes.</a:t>
            </a:r>
            <a:endParaRPr lang="en-GB" sz="28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80928"/>
            <a:ext cx="8712968" cy="381642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Peter </a:t>
            </a:r>
            <a:r>
              <a:rPr lang="en-GB" sz="2400" b="1" dirty="0" smtClean="0">
                <a:solidFill>
                  <a:srgbClr val="FF0000"/>
                </a:solidFill>
              </a:rPr>
              <a:t>always</a:t>
            </a:r>
            <a:r>
              <a:rPr lang="en-GB" sz="2400" dirty="0" smtClean="0"/>
              <a:t> gets up late on Sundays.</a:t>
            </a:r>
          </a:p>
          <a:p>
            <a:r>
              <a:rPr lang="en-GB" sz="2400" dirty="0" smtClean="0"/>
              <a:t>Ann and John </a:t>
            </a:r>
            <a:r>
              <a:rPr lang="en-GB" sz="2400" b="1" dirty="0" smtClean="0">
                <a:solidFill>
                  <a:srgbClr val="FF0000"/>
                </a:solidFill>
              </a:rPr>
              <a:t>sometimes</a:t>
            </a:r>
            <a:r>
              <a:rPr lang="en-GB" sz="2400" dirty="0" smtClean="0"/>
              <a:t> play tennis at weekends.</a:t>
            </a:r>
          </a:p>
          <a:p>
            <a:r>
              <a:rPr lang="en-GB" sz="2400" dirty="0" smtClean="0"/>
              <a:t>My mother </a:t>
            </a:r>
            <a:r>
              <a:rPr lang="en-GB" sz="2400" b="1" dirty="0" smtClean="0">
                <a:solidFill>
                  <a:srgbClr val="FF0000"/>
                </a:solidFill>
              </a:rPr>
              <a:t>often</a:t>
            </a:r>
            <a:r>
              <a:rPr lang="en-GB" sz="2400" dirty="0" smtClean="0"/>
              <a:t> speaks French at home.</a:t>
            </a:r>
          </a:p>
          <a:p>
            <a:r>
              <a:rPr lang="en-GB" sz="2400" dirty="0" smtClean="0"/>
              <a:t>Small children ask questions </a:t>
            </a:r>
            <a:r>
              <a:rPr lang="en-GB" sz="2400" b="1" dirty="0" smtClean="0">
                <a:solidFill>
                  <a:srgbClr val="FF0000"/>
                </a:solidFill>
              </a:rPr>
              <a:t>all</a:t>
            </a:r>
            <a:r>
              <a:rPr lang="en-GB" sz="2400" dirty="0" smtClean="0"/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the time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Sarah goes to Oxford to see her mother </a:t>
            </a:r>
            <a:r>
              <a:rPr lang="en-GB" sz="2400" b="1" dirty="0" smtClean="0">
                <a:solidFill>
                  <a:srgbClr val="FF0000"/>
                </a:solidFill>
              </a:rPr>
              <a:t>twice</a:t>
            </a:r>
            <a:r>
              <a:rPr lang="en-GB" sz="2400" dirty="0" smtClean="0"/>
              <a:t> a week.</a:t>
            </a:r>
          </a:p>
          <a:p>
            <a:r>
              <a:rPr lang="en-GB" sz="2400" dirty="0" smtClean="0"/>
              <a:t>I </a:t>
            </a:r>
            <a:r>
              <a:rPr lang="en-GB" sz="2400" b="1" dirty="0" smtClean="0">
                <a:solidFill>
                  <a:srgbClr val="FF0000"/>
                </a:solidFill>
              </a:rPr>
              <a:t>usually</a:t>
            </a:r>
            <a:r>
              <a:rPr lang="en-GB" sz="2400" dirty="0" smtClean="0"/>
              <a:t> make more mistakes in English when I´m tired.</a:t>
            </a:r>
          </a:p>
          <a:p>
            <a:r>
              <a:rPr lang="en-GB" sz="2400" dirty="0" smtClean="0"/>
              <a:t>That child </a:t>
            </a:r>
            <a:r>
              <a:rPr lang="en-GB" sz="2400" b="1" dirty="0" smtClean="0">
                <a:solidFill>
                  <a:srgbClr val="FF0000"/>
                </a:solidFill>
              </a:rPr>
              <a:t>never</a:t>
            </a:r>
            <a:r>
              <a:rPr lang="en-GB" sz="2400" dirty="0" smtClean="0"/>
              <a:t> says „Thank you“</a:t>
            </a:r>
            <a:r>
              <a:rPr lang="cs-CZ" sz="2400" dirty="0" smtClean="0"/>
              <a:t>.</a:t>
            </a:r>
          </a:p>
          <a:p>
            <a:r>
              <a:rPr lang="en-GB" sz="2400" dirty="0" smtClean="0"/>
              <a:t>S</a:t>
            </a:r>
            <a:r>
              <a:rPr lang="cs-CZ" sz="2400" dirty="0" smtClean="0"/>
              <a:t>h</a:t>
            </a:r>
            <a:r>
              <a:rPr lang="en-GB" sz="2400" dirty="0" smtClean="0"/>
              <a:t>e tries to go skiing </a:t>
            </a:r>
            <a:r>
              <a:rPr lang="en-GB" sz="2400" b="1" dirty="0" smtClean="0">
                <a:solidFill>
                  <a:srgbClr val="FF0000"/>
                </a:solidFill>
              </a:rPr>
              <a:t>every</a:t>
            </a:r>
            <a:r>
              <a:rPr lang="en-GB" sz="2400" dirty="0" smtClean="0"/>
              <a:t> year.</a:t>
            </a:r>
          </a:p>
          <a:p>
            <a:endParaRPr lang="en-GB" sz="2400" dirty="0" smtClean="0"/>
          </a:p>
          <a:p>
            <a:endParaRPr lang="en-GB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67744" y="2780928"/>
            <a:ext cx="100811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95936" y="3284984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43808" y="3645024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83768" y="4077072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35696" y="5085184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331640" y="450912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0" y="162880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1"/>
                </a:solidFill>
                <a:latin typeface="+mn-lt"/>
              </a:rPr>
              <a:t>be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 </a:t>
            </a:r>
            <a:r>
              <a:rPr lang="en-GB" sz="2400" b="1" dirty="0" smtClean="0">
                <a:solidFill>
                  <a:schemeClr val="bg1"/>
                </a:solidFill>
                <a:latin typeface="+mn-lt"/>
              </a:rPr>
              <a:t>get up  sweep  make  clean  wash  iron  wash up  put  tidy do  </a:t>
            </a:r>
            <a:endParaRPr lang="en-GB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43808" y="5445224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115616" y="5805264"/>
            <a:ext cx="5040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23528" y="1988840"/>
            <a:ext cx="8352928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ask    say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 smtClean="0">
                <a:solidFill>
                  <a:schemeClr val="tx1"/>
                </a:solidFill>
              </a:rPr>
              <a:t>   get up      go    try  make     play      speak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4 -0.01067  0.018 -0.02133  0.023 -0.02133  c 0.031 0  0.063 0.16667  0.063 0.33333  c 0 -0.084  0.016 -0.16667  0.031 -0.16667  c 0.016 0  0.031 0.084  0.031 0.16667  c 0 -0.04133  0.008 -0.084  0.016 -0.084  c 0.008 0  0.016 0.04133  0.016 0.084  c 0 -0.02133  0.004 -0.04133  0.008 -0.04133  c 0.004 0  0.008 0.02133  0.008 0.04133  c 0 -0.01067  0.002 -0.02133  0.004 -0.02133  c 0.001 0  0.004 0.01067  0.004 0.02133  c 0 -0.00533  0.001 -0.01067  0.002 -0.01067  c 0 0.00133  0.002 0.00533  0.002 0.01067  c 0 -0.00267  0 -0.00533  0.001 -0.00533  c 0 0.00133  0.001 0.00267  0.001 0.00533  c 0 -0.00133  0 -0.00267  0 -0.004  c 0.001 0  0.001 0.00133  0.001 0.00267  c 0.001 0  0.001 -0.00133  0.001 -0.00267  c 0.001 0  0.001 0.00133  0.001 0.00267  E" pathEditMode="relative" ptsTypes="">
                                      <p:cBhvr>
                                        <p:cTn id="4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04 -0.01067  -0.018 -0.02133  -0.023 -0.02133  c -0.031 0  -0.063 0.16667  -0.063 0.33333  c 0 -0.084  -0.016 -0.16667  -0.031 -0.16667  c -0.016 0  -0.031 0.084  -0.031 0.16667  c 0 -0.04133  -0.008 -0.084  -0.016 -0.084  c -0.008 0  -0.016 0.04133  -0.016 0.084  c 0 -0.02133  -0.004 -0.04133  -0.008 -0.04133  c -0.004 0  -0.008 0.02133  -0.008 0.04133  c 0 -0.01067  -0.002 -0.02133  -0.004 -0.02133  c -0.001 0  -0.004 0.01067  -0.004 0.02133  c 0 -0.00533  -0.001 -0.01067  -0.002 -0.01067  c 0 -0.00133  -0.002 0.00533  -0.002 0.01067  c 0 -0.00267  0 -0.00533  -0.001 -0.00533  c 0 0.00133  -0.001 0.00267  -0.001 0.00533  c 0 -0.00133  0 -0.00267  0 -0.004  c -0.001 0  -0.001 0.00133  -0.001 0.00267  c -0.001 0  -0.001 -0.00133  -0.001 -0.00267  c -0.001 0  -0.001 0.00133  -0.001 0.00267  E" pathEditMode="relative" ptsTypes="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  <p:bldP spid="13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67136" y="404664"/>
            <a:ext cx="7776864" cy="720080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rgbClr val="00B050"/>
                </a:solidFill>
                <a:latin typeface="Bookman Old Style" pitchFamily="18" charset="0"/>
              </a:rPr>
              <a:t>Grammar and vocabulary.</a:t>
            </a:r>
            <a:endParaRPr lang="en-GB" sz="32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1700808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2348880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2996952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3501008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87624" y="515719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99592" y="4509120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1844824"/>
            <a:ext cx="26642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  </a:t>
            </a:r>
            <a:r>
              <a:rPr lang="en-GB" sz="2000" dirty="0" smtClean="0">
                <a:latin typeface="+mn-lt"/>
              </a:rPr>
              <a:t>photographs.</a:t>
            </a:r>
          </a:p>
          <a:p>
            <a:endParaRPr lang="en-GB" sz="2000" dirty="0" smtClean="0">
              <a:latin typeface="+mn-lt"/>
            </a:endParaRPr>
          </a:p>
          <a:p>
            <a:r>
              <a:rPr lang="en-GB" sz="2000" dirty="0" smtClean="0">
                <a:latin typeface="+mn-lt"/>
              </a:rPr>
              <a:t>B   food cool.</a:t>
            </a:r>
          </a:p>
          <a:p>
            <a:endParaRPr lang="en-GB" sz="2000" dirty="0" smtClean="0">
              <a:latin typeface="+mn-lt"/>
            </a:endParaRPr>
          </a:p>
          <a:p>
            <a:r>
              <a:rPr lang="en-GB" sz="2000" dirty="0" smtClean="0">
                <a:latin typeface="+mn-lt"/>
              </a:rPr>
              <a:t>C   food hot</a:t>
            </a:r>
            <a:r>
              <a:rPr lang="cs-CZ" sz="2000" dirty="0" smtClean="0">
                <a:latin typeface="+mn-lt"/>
              </a:rPr>
              <a:t>.</a:t>
            </a:r>
            <a:endParaRPr lang="en-GB" sz="2000" dirty="0" smtClean="0">
              <a:latin typeface="+mn-lt"/>
            </a:endParaRPr>
          </a:p>
          <a:p>
            <a:endParaRPr lang="en-GB" sz="2000" dirty="0" smtClean="0">
              <a:latin typeface="+mn-lt"/>
            </a:endParaRPr>
          </a:p>
          <a:p>
            <a:r>
              <a:rPr lang="en-GB" sz="2000" dirty="0" smtClean="0">
                <a:latin typeface="+mn-lt"/>
              </a:rPr>
              <a:t>D   copies of paper</a:t>
            </a:r>
            <a:r>
              <a:rPr lang="cs-CZ" sz="2000" dirty="0" smtClean="0">
                <a:latin typeface="+mn-lt"/>
              </a:rPr>
              <a:t>.</a:t>
            </a:r>
            <a:endParaRPr lang="en-GB" sz="2000" dirty="0" smtClean="0">
              <a:latin typeface="+mn-lt"/>
            </a:endParaRPr>
          </a:p>
          <a:p>
            <a:endParaRPr lang="en-GB" sz="2000" dirty="0" smtClean="0">
              <a:latin typeface="+mn-lt"/>
            </a:endParaRPr>
          </a:p>
          <a:p>
            <a:endParaRPr lang="en-GB" sz="2000" dirty="0" smtClean="0">
              <a:latin typeface="+mn-lt"/>
            </a:endParaRPr>
          </a:p>
          <a:p>
            <a:r>
              <a:rPr lang="en-GB" sz="2000" dirty="0" smtClean="0">
                <a:latin typeface="+mn-lt"/>
              </a:rPr>
              <a:t>E   plates, cups.</a:t>
            </a:r>
          </a:p>
          <a:p>
            <a:endParaRPr lang="en-GB" sz="2000" dirty="0" smtClean="0">
              <a:latin typeface="+mn-lt"/>
            </a:endParaRPr>
          </a:p>
          <a:p>
            <a:r>
              <a:rPr lang="en-GB" sz="2000" dirty="0" smtClean="0">
                <a:latin typeface="+mn-lt"/>
              </a:rPr>
              <a:t>F   clothes</a:t>
            </a:r>
            <a:r>
              <a:rPr lang="cs-CZ" sz="2000" dirty="0" smtClean="0">
                <a:latin typeface="+mn-lt"/>
              </a:rPr>
              <a:t>.</a:t>
            </a:r>
            <a:endParaRPr lang="en-GB" sz="2000" dirty="0">
              <a:latin typeface="+mn-lt"/>
            </a:endParaRPr>
          </a:p>
        </p:txBody>
      </p:sp>
      <p:pic>
        <p:nvPicPr>
          <p:cNvPr id="2050" name="Picture 2" descr="C:\Documents and Settings\Sachovy klub\Local Settings\Temporary Internet Files\Content.IE5\V50CKL0U\MC900441336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980728"/>
            <a:ext cx="1012031" cy="101203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39552" y="1772816"/>
            <a:ext cx="31683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/>
            </a:pPr>
            <a:r>
              <a:rPr lang="en-GB" sz="2000" dirty="0" smtClean="0">
                <a:latin typeface="+mn-lt"/>
              </a:rPr>
              <a:t>A </a:t>
            </a:r>
            <a:r>
              <a:rPr lang="en-GB" sz="2000" dirty="0" smtClean="0">
                <a:solidFill>
                  <a:srgbClr val="0070C0"/>
                </a:solidFill>
                <a:latin typeface="+mn-lt"/>
              </a:rPr>
              <a:t>dishwasher</a:t>
            </a:r>
            <a:r>
              <a:rPr lang="en-GB" sz="2000" dirty="0" smtClean="0">
                <a:latin typeface="+mn-lt"/>
              </a:rPr>
              <a:t> wash</a:t>
            </a:r>
            <a:r>
              <a:rPr lang="en-GB" sz="2000" dirty="0" smtClean="0">
                <a:solidFill>
                  <a:srgbClr val="FF0000"/>
                </a:solidFill>
                <a:latin typeface="+mn-lt"/>
              </a:rPr>
              <a:t>es</a:t>
            </a:r>
          </a:p>
          <a:p>
            <a:pPr marL="342900" indent="-342900">
              <a:buAutoNum type="arabicPlain"/>
            </a:pPr>
            <a:endParaRPr lang="en-GB" sz="2000" dirty="0" smtClean="0">
              <a:latin typeface="+mn-lt"/>
            </a:endParaRPr>
          </a:p>
          <a:p>
            <a:pPr marL="342900" indent="-342900">
              <a:buAutoNum type="arabicPlain"/>
            </a:pPr>
            <a:r>
              <a:rPr lang="en-GB" sz="2000" dirty="0" smtClean="0">
                <a:latin typeface="+mn-lt"/>
              </a:rPr>
              <a:t>A </a:t>
            </a:r>
            <a:r>
              <a:rPr lang="en-GB" sz="2000" dirty="0" smtClean="0">
                <a:solidFill>
                  <a:srgbClr val="0070C0"/>
                </a:solidFill>
                <a:latin typeface="+mn-lt"/>
              </a:rPr>
              <a:t>cooker</a:t>
            </a:r>
            <a:r>
              <a:rPr lang="en-GB" sz="2000" dirty="0" smtClean="0">
                <a:latin typeface="+mn-lt"/>
              </a:rPr>
              <a:t> make</a:t>
            </a:r>
            <a:r>
              <a:rPr lang="en-GB" sz="2000" dirty="0" smtClean="0">
                <a:solidFill>
                  <a:srgbClr val="FF0000"/>
                </a:solidFill>
                <a:latin typeface="+mn-lt"/>
              </a:rPr>
              <a:t>s</a:t>
            </a:r>
          </a:p>
          <a:p>
            <a:pPr marL="342900" indent="-342900">
              <a:buAutoNum type="arabicPlain"/>
            </a:pPr>
            <a:endParaRPr lang="en-GB" sz="2000" dirty="0" smtClean="0">
              <a:latin typeface="+mn-lt"/>
            </a:endParaRPr>
          </a:p>
          <a:p>
            <a:pPr marL="342900" indent="-342900">
              <a:buAutoNum type="arabicPlain"/>
            </a:pPr>
            <a:r>
              <a:rPr lang="en-GB" sz="2000" dirty="0" smtClean="0">
                <a:latin typeface="+mn-lt"/>
              </a:rPr>
              <a:t>A </a:t>
            </a:r>
            <a:r>
              <a:rPr lang="en-GB" sz="2000" dirty="0" smtClean="0">
                <a:solidFill>
                  <a:srgbClr val="0070C0"/>
                </a:solidFill>
                <a:latin typeface="+mn-lt"/>
              </a:rPr>
              <a:t>fridge</a:t>
            </a:r>
            <a:r>
              <a:rPr lang="en-GB" sz="2000" dirty="0" smtClean="0">
                <a:latin typeface="+mn-lt"/>
              </a:rPr>
              <a:t> keep</a:t>
            </a:r>
            <a:r>
              <a:rPr lang="en-GB" sz="2000" dirty="0" smtClean="0">
                <a:solidFill>
                  <a:srgbClr val="FF0000"/>
                </a:solidFill>
                <a:latin typeface="+mn-lt"/>
              </a:rPr>
              <a:t>s</a:t>
            </a:r>
          </a:p>
          <a:p>
            <a:pPr marL="342900" indent="-342900">
              <a:buAutoNum type="arabicPlain"/>
            </a:pPr>
            <a:endParaRPr lang="en-GB" sz="2000" dirty="0" smtClean="0">
              <a:latin typeface="+mn-lt"/>
            </a:endParaRPr>
          </a:p>
          <a:p>
            <a:pPr marL="342900" indent="-342900">
              <a:buAutoNum type="arabicPlain"/>
            </a:pPr>
            <a:r>
              <a:rPr lang="en-GB" sz="2000" dirty="0" smtClean="0">
                <a:solidFill>
                  <a:srgbClr val="0070C0"/>
                </a:solidFill>
                <a:latin typeface="+mn-lt"/>
              </a:rPr>
              <a:t>Washing machines </a:t>
            </a:r>
            <a:r>
              <a:rPr lang="en-GB" sz="2000" dirty="0" smtClean="0">
                <a:latin typeface="+mn-lt"/>
              </a:rPr>
              <a:t>wash</a:t>
            </a:r>
          </a:p>
          <a:p>
            <a:pPr marL="342900" indent="-342900">
              <a:buAutoNum type="arabicPlain"/>
            </a:pPr>
            <a:endParaRPr lang="en-GB" sz="2000" dirty="0" smtClean="0">
              <a:latin typeface="+mn-lt"/>
            </a:endParaRPr>
          </a:p>
          <a:p>
            <a:pPr marL="342900" indent="-342900">
              <a:buAutoNum type="arabicPlain"/>
            </a:pPr>
            <a:r>
              <a:rPr lang="en-GB" sz="2000" dirty="0" smtClean="0">
                <a:solidFill>
                  <a:srgbClr val="0070C0"/>
                </a:solidFill>
                <a:latin typeface="+mn-lt"/>
              </a:rPr>
              <a:t>Photocopiers</a:t>
            </a:r>
            <a:r>
              <a:rPr lang="en-GB" sz="2000" dirty="0" smtClean="0">
                <a:latin typeface="+mn-lt"/>
              </a:rPr>
              <a:t> make</a:t>
            </a:r>
          </a:p>
          <a:p>
            <a:pPr marL="342900" indent="-342900">
              <a:buAutoNum type="arabicPlain"/>
            </a:pPr>
            <a:endParaRPr lang="en-GB" sz="2000" dirty="0" smtClean="0">
              <a:latin typeface="+mn-lt"/>
            </a:endParaRPr>
          </a:p>
          <a:p>
            <a:pPr marL="342900" indent="-342900">
              <a:buAutoNum type="arabicPlain"/>
            </a:pPr>
            <a:r>
              <a:rPr lang="en-GB" sz="2000" dirty="0" smtClean="0">
                <a:latin typeface="+mn-lt"/>
              </a:rPr>
              <a:t>A </a:t>
            </a:r>
            <a:r>
              <a:rPr lang="en-GB" sz="2000" dirty="0" smtClean="0">
                <a:solidFill>
                  <a:srgbClr val="0070C0"/>
                </a:solidFill>
                <a:latin typeface="+mn-lt"/>
              </a:rPr>
              <a:t>camera</a:t>
            </a:r>
            <a:r>
              <a:rPr lang="en-GB" sz="2000" dirty="0" smtClean="0">
                <a:latin typeface="+mn-lt"/>
              </a:rPr>
              <a:t> take</a:t>
            </a:r>
            <a:r>
              <a:rPr lang="en-GB" sz="2000" dirty="0" smtClean="0">
                <a:solidFill>
                  <a:srgbClr val="FF0000"/>
                </a:solidFill>
                <a:latin typeface="+mn-lt"/>
              </a:rPr>
              <a:t>s</a:t>
            </a:r>
            <a:endParaRPr lang="en-GB" sz="200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844824"/>
            <a:ext cx="1228529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12360" y="2564904"/>
            <a:ext cx="1115616" cy="128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558924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429000"/>
            <a:ext cx="129614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725144"/>
            <a:ext cx="1353983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TextovéPole 23"/>
          <p:cNvSpPr txBox="1"/>
          <p:nvPr/>
        </p:nvSpPr>
        <p:spPr>
          <a:xfrm>
            <a:off x="539552" y="1124744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+mn-lt"/>
              </a:rPr>
              <a:t>Make sentences:</a:t>
            </a:r>
            <a:endParaRPr lang="en-GB" dirty="0">
              <a:latin typeface="+mn-lt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3568" y="623731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Check:  1</a:t>
            </a:r>
            <a:r>
              <a:rPr lang="cs-CZ" dirty="0" smtClean="0"/>
              <a:t>E</a:t>
            </a:r>
            <a:r>
              <a:rPr lang="en-GB" dirty="0" smtClean="0"/>
              <a:t>,  2C,  3B,  4F,  5D,  6A</a:t>
            </a:r>
            <a:endParaRPr lang="en-GB" dirty="0"/>
          </a:p>
        </p:txBody>
      </p:sp>
      <p:sp>
        <p:nvSpPr>
          <p:cNvPr id="29" name="Obdélník 28"/>
          <p:cNvSpPr/>
          <p:nvPr/>
        </p:nvSpPr>
        <p:spPr>
          <a:xfrm>
            <a:off x="683568" y="6165304"/>
            <a:ext cx="38164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  <p:bldP spid="13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5616624" cy="12241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+mn-lt"/>
              </a:rPr>
              <a:t>COMPLETE</a:t>
            </a:r>
            <a:r>
              <a:rPr lang="en-GB" sz="3200" dirty="0" smtClean="0">
                <a:solidFill>
                  <a:srgbClr val="00B050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n-lt"/>
              </a:rPr>
              <a:t>THE</a:t>
            </a:r>
            <a:r>
              <a:rPr lang="en-GB" sz="3200" dirty="0" smtClean="0">
                <a:solidFill>
                  <a:srgbClr val="00B050"/>
                </a:solidFill>
                <a:latin typeface="+mn-lt"/>
              </a:rPr>
              <a:t> </a:t>
            </a:r>
            <a:r>
              <a:rPr lang="cs-CZ" sz="3200" dirty="0" smtClean="0">
                <a:solidFill>
                  <a:srgbClr val="00B050"/>
                </a:solidFill>
                <a:latin typeface="+mn-lt"/>
              </a:rPr>
              <a:t>SENTENCES.</a:t>
            </a:r>
            <a:endParaRPr lang="en-GB" sz="3200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1844824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Bookman Old Style" pitchFamily="18" charset="0"/>
              </a:rPr>
              <a:t>speak      get up      play     go</a:t>
            </a:r>
            <a:endParaRPr lang="en-GB" sz="2800" dirty="0">
              <a:latin typeface="Bookman Old Style" pitchFamily="18" charset="0"/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11560" y="3212976"/>
            <a:ext cx="3384376" cy="720080"/>
          </a:xfrm>
          <a:prstGeom prst="wedgeRoundRectCallout">
            <a:avLst>
              <a:gd name="adj1" fmla="val -59224"/>
              <a:gd name="adj2" fmla="val 1478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He often  ……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.</a:t>
            </a:r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…. too loudly.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683568" y="5085184"/>
            <a:ext cx="3528392" cy="648072"/>
          </a:xfrm>
          <a:prstGeom prst="wedgeRoundRectCallout">
            <a:avLst>
              <a:gd name="adj1" fmla="val -65432"/>
              <a:gd name="adj2" fmla="val 14453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I usually …………... at seven.</a:t>
            </a:r>
          </a:p>
        </p:txBody>
      </p:sp>
      <p:sp>
        <p:nvSpPr>
          <p:cNvPr id="8" name="Zaoblený obdélníkový popisek 7"/>
          <p:cNvSpPr/>
          <p:nvPr/>
        </p:nvSpPr>
        <p:spPr>
          <a:xfrm>
            <a:off x="5004048" y="2852936"/>
            <a:ext cx="3744416" cy="864096"/>
          </a:xfrm>
          <a:prstGeom prst="wedgeRoundRectCallout">
            <a:avLst>
              <a:gd name="adj1" fmla="val 55523"/>
              <a:gd name="adj2" fmla="val 13489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They never ………….. the piano.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4932040" y="4941168"/>
            <a:ext cx="3672408" cy="792088"/>
          </a:xfrm>
          <a:prstGeom prst="wedgeRoundRectCallout">
            <a:avLst>
              <a:gd name="adj1" fmla="val 54804"/>
              <a:gd name="adj2" fmla="val 1002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  <a:latin typeface="Bookman Old Style" pitchFamily="18" charset="0"/>
              </a:rPr>
              <a:t>Do you often ………… to the cinema? </a:t>
            </a:r>
            <a:endParaRPr lang="en-GB" sz="2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3140968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  <a:latin typeface="+mn-lt"/>
              </a:rPr>
              <a:t>speaks</a:t>
            </a:r>
            <a:endParaRPr lang="en-GB" sz="20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Bookman Old Style" pitchFamily="18" charset="0"/>
              </a:rPr>
              <a:t>get up</a:t>
            </a:r>
            <a:endParaRPr lang="en-GB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278092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Bookman Old Style" pitchFamily="18" charset="0"/>
              </a:rPr>
              <a:t>play</a:t>
            </a:r>
            <a:r>
              <a:rPr lang="en-GB" sz="2000" b="1" dirty="0" smtClean="0">
                <a:solidFill>
                  <a:srgbClr val="FF0000"/>
                </a:solidFill>
                <a:latin typeface="Bookman Old Style" pitchFamily="18" charset="0"/>
              </a:rPr>
              <a:t>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4869160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Bookman Old Style" pitchFamily="18" charset="0"/>
              </a:rPr>
              <a:t> go</a:t>
            </a:r>
            <a:endParaRPr lang="en-GB" sz="20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pic>
        <p:nvPicPr>
          <p:cNvPr id="5" name="Picture 3" descr="C:\Documents and Settings\Sachovy klub\Local Settings\Temporary Internet Files\Content.IE5\FICKTTUK\MC9004417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581128"/>
            <a:ext cx="2019672" cy="2019672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124744"/>
            <a:ext cx="1800200" cy="12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allAtOnce" animBg="1"/>
      <p:bldP spid="11" grpId="0" uiExpand="1" build="allAtOnce" animBg="1"/>
      <p:bldP spid="8" grpId="0" uiExpand="1" build="allAtOnce" animBg="1"/>
      <p:bldP spid="10" grpId="0" uiExpand="1" build="allAtOnce" animBg="1"/>
      <p:bldP spid="14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859216" cy="936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latin typeface="Bookman Old Style" pitchFamily="18" charset="0"/>
              </a:rPr>
              <a:t>CITACE:</a:t>
            </a:r>
            <a:endParaRPr lang="cs-CZ" sz="3200" dirty="0">
              <a:solidFill>
                <a:srgbClr val="00B05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472608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2"/>
              </a:rPr>
              <a:t>http://office.microsoft.com/cs-cz/images/results.aspx?qu=%C5%BEena&amp;ex=1#ai:MC900440550||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2"/>
              </a:rPr>
              <a:t>http://office.microsoft.com/cs-cz/images/results.aspx?qu=%C5%BEena&amp;ex=1#ai:MC900440659|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=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fotoapar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%C3%A1t&amp;ex=1&amp;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origin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=FX010132103#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3"/>
              </a:rPr>
              <a:t>:MC900441336|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=my%C4%8Dka&amp;ex=1#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4"/>
              </a:rPr>
              <a:t>:MC900352358|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=spor%C3%A1k&amp;ex=1#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5"/>
              </a:rPr>
              <a:t>:MC900352357|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=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ledni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%C4%8Dka&amp;ex=1#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6"/>
              </a:rPr>
              <a:t>:MM900365221|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=kop%C3%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ADrka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&amp;ex=1#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7"/>
              </a:rPr>
              <a:t>:MM900297035|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=pra%C4%8Dka&amp;ex=1#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  <a:hlinkClick r:id="rId8"/>
              </a:rPr>
              <a:t>:MC900290377|</a:t>
            </a:r>
            <a:endParaRPr lang="cs-CZ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http://office.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microsoft.com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cs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-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cz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images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/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results.aspx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?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qu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=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fotoapar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%C3%A1t&amp;ex=1&amp;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origin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=FX010132103#</a:t>
            </a:r>
            <a:r>
              <a:rPr lang="cs-CZ" sz="1600" dirty="0" err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ai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:MC900440422|</a:t>
            </a:r>
          </a:p>
          <a:p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3 v 1 Angličtina, </a:t>
            </a:r>
            <a:r>
              <a:rPr lang="cs-CZ" sz="1600" noProof="1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Donata Olejnik, Infoa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2009, p. 90-91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The Good Grammar Book, Michael Swan,  Catherine Walter, Oxford University Press , 2008, p.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14-15</a:t>
            </a:r>
            <a:endParaRPr lang="en-GB" sz="1600" dirty="0" smtClean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Project  English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2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, Oxford University Press, Tom Hutchinson, Grammar summary, p. </a:t>
            </a:r>
            <a:r>
              <a:rPr lang="cs-CZ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67-68</a:t>
            </a:r>
            <a:r>
              <a:rPr lang="en-GB" sz="1600" dirty="0" smtClean="0">
                <a:solidFill>
                  <a:schemeClr val="accent2">
                    <a:lumMod val="50000"/>
                  </a:schemeClr>
                </a:solidFill>
                <a:latin typeface="Georgia" pitchFamily="18" charset="0"/>
              </a:rPr>
              <a:t> </a:t>
            </a:r>
            <a:endParaRPr lang="en-GB" sz="1600" dirty="0">
              <a:solidFill>
                <a:schemeClr val="accent2">
                  <a:lumMod val="50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1731</TotalTime>
  <Words>849</Words>
  <Application>Microsoft Office PowerPoint</Application>
  <PresentationFormat>Předvádění na obrazovce (4:3)</PresentationFormat>
  <Paragraphs>463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    </vt:lpstr>
      <vt:lpstr>ANOTACE:</vt:lpstr>
      <vt:lpstr>Present simple:  use</vt:lpstr>
      <vt:lpstr>PRESENT  SIMPLE:   TYPICAL  EXPRESSIONS </vt:lpstr>
      <vt:lpstr>DIALOGUES:</vt:lpstr>
      <vt:lpstr>Exercises:  Put the words in the correct order.  </vt:lpstr>
      <vt:lpstr>Check your sentences: </vt:lpstr>
      <vt:lpstr>Complete the sentences with the correct forms of verbs from the boxes.</vt:lpstr>
      <vt:lpstr>Grammar and vocabulary.</vt:lpstr>
      <vt:lpstr>COMPLETE THE SENTENCES.</vt:lpstr>
      <vt:lpstr>CITACE: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470</cp:revision>
  <dcterms:created xsi:type="dcterms:W3CDTF">2011-11-23T00:30:20Z</dcterms:created>
  <dcterms:modified xsi:type="dcterms:W3CDTF">2012-03-05T07:33:02Z</dcterms:modified>
</cp:coreProperties>
</file>