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  <p:sldMasterId id="2147483792" r:id="rId2"/>
  </p:sldMasterIdLst>
  <p:sldIdLst>
    <p:sldId id="271" r:id="rId3"/>
    <p:sldId id="258" r:id="rId4"/>
    <p:sldId id="272" r:id="rId5"/>
    <p:sldId id="273" r:id="rId6"/>
    <p:sldId id="274" r:id="rId7"/>
    <p:sldId id="275" r:id="rId8"/>
    <p:sldId id="276" r:id="rId9"/>
    <p:sldId id="277" r:id="rId10"/>
    <p:sldId id="27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 autoAdjust="0"/>
    <p:restoredTop sz="94722" autoAdjust="0"/>
  </p:normalViewPr>
  <p:slideViewPr>
    <p:cSldViewPr>
      <p:cViewPr>
        <p:scale>
          <a:sx n="90" d="100"/>
          <a:sy n="90" d="100"/>
        </p:scale>
        <p:origin x="-990" y="-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>
                <a:solidFill>
                  <a:srgbClr val="94C600"/>
                </a:solidFill>
              </a:rPr>
              <a:pPr/>
              <a:t>‹#›</a:t>
            </a:fld>
            <a:endParaRPr lang="cs-CZ">
              <a:solidFill>
                <a:srgbClr val="94C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534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2566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1816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0780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8856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407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215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0799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0542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1398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6869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C37B229-3315-4450-A05C-459553D0C7DF}" type="slidenum">
              <a:rPr lang="cs-CZ" smtClean="0">
                <a:solidFill>
                  <a:srgbClr val="94C600"/>
                </a:solidFill>
              </a:rPr>
              <a:pPr/>
              <a:t>‹#›</a:t>
            </a:fld>
            <a:endParaRPr lang="cs-CZ">
              <a:solidFill>
                <a:srgbClr val="94C6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0D11D-3FDA-490A-A584-D9D128A67B9C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A10FC3-42F0-45BC-BFC3-471E5C1CB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97026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D20D11D-3FDA-490A-A584-D9D128A67B9C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EA10FC3-42F0-45BC-BFC3-471E5C1CBFD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1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prstClr val="white"/>
              </a:solidFill>
            </a:endParaRPr>
          </a:p>
        </p:txBody>
      </p:sp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1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4" y="5877272"/>
            <a:ext cx="8348663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 dirty="0">
                <a:solidFill>
                  <a:prstClr val="black"/>
                </a:solidFill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09272147"/>
              </p:ext>
            </p:extLst>
          </p:nvPr>
        </p:nvGraphicFramePr>
        <p:xfrm>
          <a:off x="1103784" y="1397000"/>
          <a:ext cx="6936432" cy="4372337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321119"/>
                <a:gridCol w="4615313"/>
              </a:tblGrid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SŠ: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SOU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Uherský Brod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Autoři: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Ing. Radim Bublík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06547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prezentace:</a:t>
                      </a:r>
                    </a:p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(DUMu)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Správa </a:t>
                      </a:r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paměti II.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oblast: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Operační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systémy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1. ročník oboru Mechanik opravář motorových vozidel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projektu: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CZ.1.07/1.5.00/34.0369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Datum vzniku: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16. </a:t>
                      </a:r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3. 2013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57966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>
              <a:buFont typeface="Wingdings" pitchFamily="2" charset="2"/>
              <a:buChar char="q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Záměrem této sady výukových materiálů s názvem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Operační systémy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je poskytnout žákům potřebné informace o logické struktuře a fundamentálních principech fungování moderních operačních systémů, s nimiž (nebo jejich obdobami) se budou velmi pravděpodobně setkávat po celý svůj život.</a:t>
            </a:r>
          </a:p>
          <a:p>
            <a:pPr algn="just">
              <a:buFont typeface="Wingdings" pitchFamily="2" charset="2"/>
              <a:buChar char="q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Jednotlivé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DUMy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(prezentace a pracovní listy) v této sadě pokrývají vybrané tematické oblasti, které jsou probírány v předmětu Informační a komunikační technologie na naší SŠ.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Tato prezentace je konkrétně zaměřena na tematický celek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Správa paměti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49307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000" dirty="0" smtClean="0"/>
              <a:t>Reálné metody přidělování paměti</a:t>
            </a:r>
            <a:endParaRPr lang="cs-CZ" sz="3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US" sz="2400" dirty="0" err="1">
                <a:latin typeface="Arial" pitchFamily="34" charset="0"/>
                <a:cs typeface="Arial" pitchFamily="34" charset="0"/>
              </a:rPr>
              <a:t>Jedná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se o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metody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,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užívané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v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situaci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,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kdy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b="1" dirty="0" err="1">
                <a:latin typeface="Arial" pitchFamily="34" charset="0"/>
                <a:cs typeface="Arial" pitchFamily="34" charset="0"/>
              </a:rPr>
              <a:t>logický</a:t>
            </a:r>
            <a:r>
              <a:rPr lang="en-US" sz="2400" b="1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b="1" dirty="0" err="1">
                <a:latin typeface="Arial" pitchFamily="34" charset="0"/>
                <a:cs typeface="Arial" pitchFamily="34" charset="0"/>
              </a:rPr>
              <a:t>paměťový</a:t>
            </a:r>
            <a:endParaRPr lang="en-US" sz="2400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en-US" sz="2400" b="1" dirty="0" err="1" smtClean="0">
                <a:latin typeface="Arial" pitchFamily="34" charset="0"/>
                <a:cs typeface="Arial" pitchFamily="34" charset="0"/>
              </a:rPr>
              <a:t>prostor</a:t>
            </a:r>
            <a:r>
              <a:rPr lang="en-US" sz="2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b="1" dirty="0" err="1" smtClean="0">
                <a:latin typeface="Arial" pitchFamily="34" charset="0"/>
                <a:cs typeface="Arial" pitchFamily="34" charset="0"/>
              </a:rPr>
              <a:t>nepřekračuje</a:t>
            </a:r>
            <a:r>
              <a:rPr lang="en-US" sz="2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b="1" dirty="0" err="1" smtClean="0">
                <a:latin typeface="Arial" pitchFamily="34" charset="0"/>
                <a:cs typeface="Arial" pitchFamily="34" charset="0"/>
              </a:rPr>
              <a:t>fyzický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 (</a:t>
            </a:r>
            <a:r>
              <a:rPr lang="en-US" sz="2400" dirty="0" err="1" smtClean="0">
                <a:latin typeface="Arial" pitchFamily="34" charset="0"/>
                <a:cs typeface="Arial" pitchFamily="34" charset="0"/>
              </a:rPr>
              <a:t>fyzická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err="1" smtClean="0">
                <a:latin typeface="Arial" pitchFamily="34" charset="0"/>
                <a:cs typeface="Arial" pitchFamily="34" charset="0"/>
              </a:rPr>
              <a:t>vnitřní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err="1" smtClean="0">
                <a:latin typeface="Arial" pitchFamily="34" charset="0"/>
                <a:cs typeface="Arial" pitchFamily="34" charset="0"/>
              </a:rPr>
              <a:t>paměť</a:t>
            </a:r>
            <a:endParaRPr lang="en-US" sz="24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en-US" sz="2400" dirty="0" err="1">
                <a:latin typeface="Arial" pitchFamily="34" charset="0"/>
                <a:cs typeface="Arial" pitchFamily="34" charset="0"/>
              </a:rPr>
              <a:t>dostačuje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potřebám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procesů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).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Tyto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metody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zahrnují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:</a:t>
            </a:r>
          </a:p>
          <a:p>
            <a:pPr marL="0" indent="0">
              <a:buNone/>
            </a:pPr>
            <a:r>
              <a:rPr lang="en-US" sz="2400" dirty="0">
                <a:latin typeface="Arial" pitchFamily="34" charset="0"/>
                <a:cs typeface="Arial" pitchFamily="34" charset="0"/>
              </a:rPr>
              <a:t>*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Přidělení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jedné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souvislé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oblasti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paměti</a:t>
            </a:r>
            <a:endParaRPr lang="en-US" sz="24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en-US" sz="2400" dirty="0">
                <a:latin typeface="Arial" pitchFamily="34" charset="0"/>
                <a:cs typeface="Arial" pitchFamily="34" charset="0"/>
              </a:rPr>
              <a:t>*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Přidělování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blokůpevné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velikosti</a:t>
            </a:r>
            <a:endParaRPr lang="en-US" sz="24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en-US" sz="2400" dirty="0">
                <a:latin typeface="Arial" pitchFamily="34" charset="0"/>
                <a:cs typeface="Arial" pitchFamily="34" charset="0"/>
              </a:rPr>
              <a:t>*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Dynamické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přidělování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err="1" smtClean="0">
                <a:latin typeface="Arial" pitchFamily="34" charset="0"/>
                <a:cs typeface="Arial" pitchFamily="34" charset="0"/>
              </a:rPr>
              <a:t>bloků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err="1" smtClean="0">
                <a:latin typeface="Arial" pitchFamily="34" charset="0"/>
                <a:cs typeface="Arial" pitchFamily="34" charset="0"/>
              </a:rPr>
              <a:t>paměti</a:t>
            </a:r>
            <a:endParaRPr lang="en-US" sz="24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en-US" sz="2400" dirty="0">
                <a:latin typeface="Arial" pitchFamily="34" charset="0"/>
                <a:cs typeface="Arial" pitchFamily="34" charset="0"/>
              </a:rPr>
              <a:t>*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Segmentace</a:t>
            </a:r>
            <a:endParaRPr lang="en-US" sz="24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en-US" sz="2400" dirty="0">
                <a:latin typeface="Arial" pitchFamily="34" charset="0"/>
                <a:cs typeface="Arial" pitchFamily="34" charset="0"/>
              </a:rPr>
              <a:t>*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Jednoduché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stránkování</a:t>
            </a:r>
            <a:endParaRPr lang="en-US" sz="24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en-US" sz="2400" dirty="0" smtClean="0">
                <a:latin typeface="Arial" pitchFamily="34" charset="0"/>
                <a:cs typeface="Arial" pitchFamily="34" charset="0"/>
              </a:rPr>
              <a:t>A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s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nimi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související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problém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fragmentace</a:t>
            </a:r>
            <a:r>
              <a:rPr lang="en-US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err="1">
                <a:latin typeface="Arial" pitchFamily="34" charset="0"/>
                <a:cs typeface="Arial" pitchFamily="34" charset="0"/>
              </a:rPr>
              <a:t>paměti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1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1972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Přidělování jedné souvislé oblasti paměti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Tato jednoduchá metoda spočívá v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přidělení veškerého adresového prostoru procesu kromě oblasti OS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Paměť je rozdělena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na tři části: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paměť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, vyhrazená pro OS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paměť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, využívaná procesem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nevyužitá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paměť</a:t>
            </a:r>
          </a:p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Tuto metodu využívaly </a:t>
            </a:r>
            <a:r>
              <a:rPr lang="cs-CZ" sz="2400" dirty="0" err="1">
                <a:latin typeface="Arial" pitchFamily="34" charset="0"/>
                <a:cs typeface="Arial" pitchFamily="34" charset="0"/>
              </a:rPr>
              <a:t>nemultitaskové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OS, například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CP/M. Pro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ochranu paměti je vhodné alespoň používat mezní registr,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ve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kterém je uložena adresa začátku paměti procesu (odděluje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paměť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OS od paměti procesu), tento registr pak proces nesmí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překročit.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[1]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0415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Přidělování jedné souvislé oblasti paměti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Výhody: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jednoduchost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správy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nevelké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nároky na technické vybavení (funguje to prakticky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všude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)</a:t>
            </a:r>
          </a:p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Nevýhody: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nemožnost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mít spuštěno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více procesů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najednou (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monotaskový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OS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)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velká část paměti může zůstat nevyužitá, pokud ji jeden běžící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proces nepotřebuje, také ostatní prostředky výpočetního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systému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jsou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nedostatečně využívány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(např. CPU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)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[1]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20930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Modifikace tohoto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S mírným zvýšením složitosti lze i v tomto případě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používat omezený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běh více procesů (</a:t>
            </a:r>
            <a:r>
              <a:rPr lang="cs-CZ" sz="2400" dirty="0" err="1">
                <a:latin typeface="Arial" pitchFamily="34" charset="0"/>
                <a:cs typeface="Arial" pitchFamily="34" charset="0"/>
              </a:rPr>
              <a:t>víceprogramový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systém), a to tak, </a:t>
            </a:r>
          </a:p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že když má být spuštěn další proces, celá paměť od mezního </a:t>
            </a:r>
          </a:p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registru (přidělená původnímu procesu) se uloží do dočasného </a:t>
            </a:r>
          </a:p>
          <a:p>
            <a:pPr marL="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souboru na pevný disk, pak je přidělena nově spuštěnému 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procesu a až po jeho ukončení je obnovena do stavu 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předešlého. Jestliže je takto spouštěno více procesů, může být </a:t>
            </a:r>
          </a:p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pro organizaci odložených procesů užito principu zásobníku </a:t>
            </a:r>
          </a:p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(LIFO struktura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).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[1]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846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Přidělování bloků pevné velikosti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Správce paměti při spuštění OS rozdělí paměť na bloky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pevné délky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a ty pak přiděluje procesům, adresové prostory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procesů jsou tedy odděleny. Tento model se užíval například u OS MFT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(IBM 360). Bloky mohou být buď všechny stejně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velké nebo různé velikosti (to pak znamená poněkud složitější správu, ale umožňuje lépe pracovat s pamětí – procesu přidělujeme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takový blok, který je volný a jeho velikost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nejvíce odpovídá potřebám procesu). Protože počet bloků je konstantní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po celou dobu běhu OS, je možno evidovat bloky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 tabulce. Metoda umožňuje implementaci multitaskingu za předpokladu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, že je použita vhodná ochrana paměti (např.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dva mezní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registry pro nejnižší a nejvyšší adresu právě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běžícího procesu).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[1]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80557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Výhody a nevýhody tohoto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Výhody:</a:t>
            </a:r>
          </a:p>
          <a:p>
            <a:r>
              <a:rPr lang="cs-CZ" dirty="0" smtClean="0"/>
              <a:t>jednoduchost </a:t>
            </a:r>
            <a:r>
              <a:rPr lang="cs-CZ" dirty="0"/>
              <a:t>správy</a:t>
            </a:r>
          </a:p>
          <a:p>
            <a:r>
              <a:rPr lang="cs-CZ" dirty="0" smtClean="0"/>
              <a:t>možnost </a:t>
            </a:r>
            <a:r>
              <a:rPr lang="cs-CZ" dirty="0"/>
              <a:t>implementace multitaskingu</a:t>
            </a:r>
          </a:p>
          <a:p>
            <a:pPr marL="0" indent="0">
              <a:buNone/>
            </a:pPr>
            <a:r>
              <a:rPr lang="cs-CZ" dirty="0"/>
              <a:t>Nevýhody:</a:t>
            </a:r>
          </a:p>
          <a:p>
            <a:r>
              <a:rPr lang="cs-CZ" dirty="0" smtClean="0"/>
              <a:t>proces</a:t>
            </a:r>
            <a:r>
              <a:rPr lang="cs-CZ" dirty="0"/>
              <a:t>, požadující více paměti, než je délka </a:t>
            </a:r>
            <a:r>
              <a:rPr lang="cs-CZ" dirty="0" smtClean="0"/>
              <a:t>největšího </a:t>
            </a:r>
            <a:r>
              <a:rPr lang="cs-CZ" dirty="0"/>
              <a:t>volného bloku, nelze spustit</a:t>
            </a:r>
          </a:p>
          <a:p>
            <a:r>
              <a:rPr lang="cs-CZ" dirty="0" smtClean="0"/>
              <a:t>velká </a:t>
            </a:r>
            <a:r>
              <a:rPr lang="cs-CZ" dirty="0"/>
              <a:t>pravděpodobnost </a:t>
            </a:r>
            <a:r>
              <a:rPr lang="cs-CZ" dirty="0" smtClean="0"/>
              <a:t>fragmentace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[1]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038304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dirty="0" smtClean="0"/>
              <a:t>[1] </a:t>
            </a:r>
            <a:r>
              <a:rPr lang="cs-CZ" sz="2000" dirty="0"/>
              <a:t>VAVREČKOVÁ, Šárka. SLEZSKÁ UNIVERZITA V OPAVE. </a:t>
            </a:r>
            <a:r>
              <a:rPr lang="cs-CZ" sz="2000" i="1" dirty="0"/>
              <a:t>Operační systémy: Přednášky</a:t>
            </a:r>
            <a:r>
              <a:rPr lang="cs-CZ" sz="2000" dirty="0"/>
              <a:t> [online]. </a:t>
            </a:r>
            <a:r>
              <a:rPr lang="cs-CZ" sz="2000" dirty="0" smtClean="0"/>
              <a:t>2006, 2012-15-11 </a:t>
            </a:r>
            <a:r>
              <a:rPr lang="cs-CZ" sz="2000" dirty="0"/>
              <a:t>[cit. </a:t>
            </a:r>
            <a:r>
              <a:rPr lang="cs-CZ" sz="2000" dirty="0" smtClean="0"/>
              <a:t>2013-03-16]. </a:t>
            </a:r>
            <a:r>
              <a:rPr lang="cs-CZ" sz="2000" dirty="0"/>
              <a:t>Dostupné z: http://</a:t>
            </a:r>
            <a:r>
              <a:rPr lang="cs-CZ" sz="2000" dirty="0" err="1"/>
              <a:t>axpsu.fpf.slu.cz</a:t>
            </a:r>
            <a:r>
              <a:rPr lang="cs-CZ" sz="2000" dirty="0"/>
              <a:t>/~vav10ui/obsahy/os/</a:t>
            </a:r>
            <a:r>
              <a:rPr lang="cs-CZ" sz="2000" dirty="0" err="1"/>
              <a:t>ospredn</a:t>
            </a:r>
            <a:r>
              <a:rPr lang="cs-CZ" sz="2000" dirty="0"/>
              <a:t>/</a:t>
            </a:r>
            <a:r>
              <a:rPr lang="cs-CZ" sz="2000" dirty="0" err="1"/>
              <a:t>ospredn.pdf</a:t>
            </a:r>
            <a:r>
              <a:rPr lang="cs-CZ" sz="20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78126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1412</TotalTime>
  <Words>582</Words>
  <Application>Microsoft Office PowerPoint</Application>
  <PresentationFormat>Předvádění na obrazovce (4:3)</PresentationFormat>
  <Paragraphs>63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systému Office</vt:lpstr>
      <vt:lpstr>Cesta</vt:lpstr>
      <vt:lpstr>Prezentace aplikace PowerPoint</vt:lpstr>
      <vt:lpstr>ANOTACE</vt:lpstr>
      <vt:lpstr>Reálné metody přidělování paměti</vt:lpstr>
      <vt:lpstr>Přidělování jedné souvislé oblasti paměti</vt:lpstr>
      <vt:lpstr>Přidělování jedné souvislé oblasti paměti</vt:lpstr>
      <vt:lpstr>Modifikace tohoto řešení</vt:lpstr>
      <vt:lpstr>Přidělování bloků pevné velikosti</vt:lpstr>
      <vt:lpstr>Výhody a nevýhody tohoto řešení</vt:lpstr>
      <vt:lpstr>Použité zdroje</vt:lpstr>
    </vt:vector>
  </TitlesOfParts>
  <Company>SOU Uherský Brod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Radim Bublík</dc:creator>
  <cp:lastModifiedBy>bublikradim</cp:lastModifiedBy>
  <cp:revision>259</cp:revision>
  <dcterms:created xsi:type="dcterms:W3CDTF">2012-08-02T10:31:28Z</dcterms:created>
  <dcterms:modified xsi:type="dcterms:W3CDTF">2013-07-11T23:40:06Z</dcterms:modified>
</cp:coreProperties>
</file>