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AA481-49AB-473C-ABD7-A31AA73029FC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05B90F-8C51-436F-9CC2-0A38E92AA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05B90F-8C51-436F-9CC2-0A38E92AAC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>
                <a:alpha val="40000"/>
              </a:srgb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8. STŘÍDAVÝ </a:t>
            </a:r>
            <a:r>
              <a:rPr lang="cs-CZ" dirty="0" smtClean="0"/>
              <a:t>PROUD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76731" y="1268760"/>
            <a:ext cx="24247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VY_32_INOVACE_17_F4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Zjistili jsme, že změnou magnetického pole cívky indukujeme proud. </a:t>
            </a:r>
          </a:p>
          <a:p>
            <a:r>
              <a:rPr lang="cs-CZ" dirty="0" smtClean="0"/>
              <a:t>Jestliže budeme měnit póly, bude se indukovat střídavý proud.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Jednodušší metoda, jak střídat póly cívky, je otáčet cívkou v magnetickém poli.</a:t>
            </a:r>
          </a:p>
          <a:p>
            <a:r>
              <a:rPr lang="cs-CZ" dirty="0" smtClean="0"/>
              <a:t>Použijeme poznatku z elektromotoru a vývody cívky </a:t>
            </a:r>
            <a:r>
              <a:rPr lang="cs-CZ" dirty="0" smtClean="0"/>
              <a:t>upevníme </a:t>
            </a:r>
            <a:r>
              <a:rPr lang="cs-CZ" dirty="0" smtClean="0"/>
              <a:t>na samostatné prstence.</a:t>
            </a:r>
          </a:p>
          <a:p>
            <a:r>
              <a:rPr lang="cs-CZ" dirty="0" smtClean="0"/>
              <a:t>Na ampérmetru naměříme proud.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39" name="Skupina 38"/>
          <p:cNvGrpSpPr/>
          <p:nvPr/>
        </p:nvGrpSpPr>
        <p:grpSpPr>
          <a:xfrm>
            <a:off x="2051720" y="1556792"/>
            <a:ext cx="5184576" cy="4608512"/>
            <a:chOff x="2339752" y="1700808"/>
            <a:chExt cx="5184576" cy="4608512"/>
          </a:xfrm>
        </p:grpSpPr>
        <p:sp>
          <p:nvSpPr>
            <p:cNvPr id="37" name="Elipsa 36"/>
            <p:cNvSpPr/>
            <p:nvPr/>
          </p:nvSpPr>
          <p:spPr>
            <a:xfrm>
              <a:off x="3635896" y="4725144"/>
              <a:ext cx="1296144" cy="28803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stretch>
              <a:fillRect/>
            </a:stretch>
          </p:blipFill>
          <p:spPr bwMode="auto">
            <a:xfrm>
              <a:off x="3751109" y="2520509"/>
              <a:ext cx="974408" cy="3323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8" name="Přímá spojovací čára 7"/>
            <p:cNvCxnSpPr/>
            <p:nvPr/>
          </p:nvCxnSpPr>
          <p:spPr>
            <a:xfrm rot="5400000">
              <a:off x="4457400" y="2906358"/>
              <a:ext cx="661247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5400000">
              <a:off x="3501537" y="3030614"/>
              <a:ext cx="41273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3618564" y="2582236"/>
              <a:ext cx="329896" cy="151217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3706032" y="2602780"/>
              <a:ext cx="414189" cy="19442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>
              <a:off x="3857249" y="2602780"/>
              <a:ext cx="414189" cy="19442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3986863" y="2602780"/>
              <a:ext cx="414189" cy="19442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5400000">
              <a:off x="4116478" y="2602780"/>
              <a:ext cx="414189" cy="19442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>
              <a:off x="4546740" y="2665801"/>
              <a:ext cx="331351" cy="151217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>
              <a:off x="4375707" y="2602780"/>
              <a:ext cx="414189" cy="19442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>
              <a:off x="4246092" y="2602780"/>
              <a:ext cx="414189" cy="19442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rot="5400000">
              <a:off x="3996025" y="4004976"/>
              <a:ext cx="1584000" cy="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 rot="5400000">
              <a:off x="2771801" y="4077073"/>
              <a:ext cx="1872209" cy="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 rot="5400000">
              <a:off x="3377280" y="4983760"/>
              <a:ext cx="661247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4" name="Picture 2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2339752" y="2564904"/>
              <a:ext cx="974408" cy="3323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5" name="Picture 2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364088" y="2492896"/>
              <a:ext cx="974408" cy="3323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6" name="Elipsa 35"/>
            <p:cNvSpPr/>
            <p:nvPr/>
          </p:nvSpPr>
          <p:spPr>
            <a:xfrm>
              <a:off x="3419872" y="5229200"/>
              <a:ext cx="1800200" cy="360040"/>
            </a:xfrm>
            <a:prstGeom prst="ellipse">
              <a:avLst/>
            </a:prstGeom>
            <a:noFill/>
            <a:ln w="476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noFill/>
              </a:endParaRPr>
            </a:p>
          </p:txBody>
        </p:sp>
        <p:cxnSp>
          <p:nvCxnSpPr>
            <p:cNvPr id="38" name="Přímá spojovací čára 37"/>
            <p:cNvCxnSpPr/>
            <p:nvPr/>
          </p:nvCxnSpPr>
          <p:spPr>
            <a:xfrm>
              <a:off x="5436096" y="5373216"/>
              <a:ext cx="1584175" cy="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>
              <a:off x="5004048" y="4869160"/>
              <a:ext cx="1656184" cy="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/>
            <p:nvPr/>
          </p:nvCxnSpPr>
          <p:spPr>
            <a:xfrm rot="5400000" flipH="1" flipV="1">
              <a:off x="6516216" y="4725144"/>
              <a:ext cx="288032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rot="5400000" flipH="1" flipV="1">
              <a:off x="6624228" y="4977172"/>
              <a:ext cx="792088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Obdélník 53"/>
            <p:cNvSpPr/>
            <p:nvPr/>
          </p:nvSpPr>
          <p:spPr>
            <a:xfrm>
              <a:off x="6300192" y="3573016"/>
              <a:ext cx="1080120" cy="1008112"/>
            </a:xfrm>
            <a:prstGeom prst="rect">
              <a:avLst/>
            </a:prstGeom>
            <a:noFill/>
            <a:ln w="984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9" name="Přímá spojovací čára 58"/>
            <p:cNvCxnSpPr/>
            <p:nvPr/>
          </p:nvCxnSpPr>
          <p:spPr>
            <a:xfrm rot="16200000" flipV="1">
              <a:off x="6552221" y="4041067"/>
              <a:ext cx="504054" cy="144016"/>
            </a:xfrm>
            <a:prstGeom prst="line">
              <a:avLst/>
            </a:prstGeom>
            <a:ln w="25400">
              <a:solidFill>
                <a:srgbClr val="FF0000"/>
              </a:solidFill>
              <a:tailEnd type="diamond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6300192" y="3573016"/>
              <a:ext cx="1224136" cy="5760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87" name="Přímá spojovací čára 86"/>
            <p:cNvCxnSpPr/>
            <p:nvPr/>
          </p:nvCxnSpPr>
          <p:spPr>
            <a:xfrm flipV="1">
              <a:off x="4860032" y="5373217"/>
              <a:ext cx="576063" cy="288031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Přímá spojovací čára 97"/>
            <p:cNvCxnSpPr/>
            <p:nvPr/>
          </p:nvCxnSpPr>
          <p:spPr>
            <a:xfrm flipV="1">
              <a:off x="4644008" y="4869160"/>
              <a:ext cx="368423" cy="20763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ovací čára 70"/>
            <p:cNvCxnSpPr/>
            <p:nvPr/>
          </p:nvCxnSpPr>
          <p:spPr>
            <a:xfrm rot="5400000">
              <a:off x="1979712" y="4005064"/>
              <a:ext cx="4608512" cy="0"/>
            </a:xfrm>
            <a:prstGeom prst="line">
              <a:avLst/>
            </a:prstGeom>
            <a:ln w="25400">
              <a:solidFill>
                <a:srgbClr val="FF0000"/>
              </a:solidFill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1340768"/>
            <a:ext cx="1743075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Střídavý proud mění svůj směr a velikost v čase.</a:t>
            </a:r>
          </a:p>
          <a:p>
            <a:r>
              <a:rPr lang="cs-CZ" dirty="0" smtClean="0"/>
              <a:t>Příkladem periodického proudu je proud v rozvodné síti. </a:t>
            </a:r>
          </a:p>
          <a:p>
            <a:r>
              <a:rPr lang="cs-CZ" dirty="0" smtClean="0"/>
              <a:t>Grafem tohoto proudu </a:t>
            </a:r>
            <a:r>
              <a:rPr lang="cs-CZ" smtClean="0"/>
              <a:t>je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b="1" smtClean="0">
                <a:solidFill>
                  <a:srgbClr val="FF0000"/>
                </a:solidFill>
              </a:rPr>
              <a:t>inusoida</a:t>
            </a:r>
            <a:r>
              <a:rPr lang="cs-CZ" dirty="0" smtClean="0"/>
              <a:t>. 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4293096"/>
            <a:ext cx="4673724" cy="2306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 střídavého proudu nás zajímá jeho </a:t>
            </a:r>
            <a:r>
              <a:rPr lang="cs-CZ" b="1" dirty="0" smtClean="0">
                <a:solidFill>
                  <a:srgbClr val="FF0000"/>
                </a:solidFill>
              </a:rPr>
              <a:t>frekvence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efektivní proud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rgbClr val="FF0000"/>
                </a:solidFill>
              </a:rPr>
              <a:t>efektivní napětí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Frekvence:</a:t>
            </a:r>
          </a:p>
          <a:p>
            <a:endParaRPr lang="cs-CZ" dirty="0" smtClean="0"/>
          </a:p>
          <a:p>
            <a:r>
              <a:rPr lang="cs-CZ" dirty="0" smtClean="0"/>
              <a:t>Perioda:</a:t>
            </a:r>
          </a:p>
          <a:p>
            <a:endParaRPr lang="cs-CZ" dirty="0" smtClean="0"/>
          </a:p>
          <a:p>
            <a:r>
              <a:rPr lang="cs-CZ" dirty="0" smtClean="0"/>
              <a:t>Efektivní proud:</a:t>
            </a:r>
          </a:p>
          <a:p>
            <a:r>
              <a:rPr lang="cs-CZ" dirty="0" smtClean="0"/>
              <a:t>Efektivní napětí: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707904" y="2636912"/>
          <a:ext cx="1968463" cy="3384376"/>
        </p:xfrm>
        <a:graphic>
          <a:graphicData uri="http://schemas.openxmlformats.org/presentationml/2006/ole">
            <p:oleObj spid="_x0000_s2050" name="Rovnice" r:id="rId3" imgW="723600" imgH="12445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39752" y="2060848"/>
            <a:ext cx="4886325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Všechny obrázky </a:t>
            </a:r>
            <a:r>
              <a:rPr lang="cs-CZ" sz="2000" smtClean="0"/>
              <a:t>jsou vlastní.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120</Words>
  <Application>Microsoft Office PowerPoint</Application>
  <PresentationFormat>Předvádění na obrazovce (4:3)</PresentationFormat>
  <Paragraphs>22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8. STŘÍDAVÝ PROUD</vt:lpstr>
      <vt:lpstr>Snímek 2</vt:lpstr>
      <vt:lpstr>Snímek 3</vt:lpstr>
      <vt:lpstr>Snímek 4</vt:lpstr>
      <vt:lpstr>Snímek 5</vt:lpstr>
      <vt:lpstr>Snímek 6</vt:lpstr>
      <vt:lpstr>Snímek 7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STŘÍDAVÝ PROUD</dc:title>
  <dc:creator>DEJVID</dc:creator>
  <cp:lastModifiedBy>expert</cp:lastModifiedBy>
  <cp:revision>15</cp:revision>
  <dcterms:created xsi:type="dcterms:W3CDTF">2011-05-23T17:20:43Z</dcterms:created>
  <dcterms:modified xsi:type="dcterms:W3CDTF">2012-03-18T20:14:34Z</dcterms:modified>
</cp:coreProperties>
</file>