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sldIdLst>
    <p:sldId id="271" r:id="rId2"/>
    <p:sldId id="272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3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66FFCC"/>
    <a:srgbClr val="FF66CC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486 h 2182"/>
                <a:gd name="T4" fmla="*/ 5972 w 4897"/>
                <a:gd name="T5" fmla="*/ 1486 h 2182"/>
                <a:gd name="T6" fmla="*/ 597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8201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8202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D4479-9DAA-46E7-82D0-4BFBB5E91E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938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A9DA2C-350D-4AF5-86C5-D1A567AA17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094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CC00BC-FF8D-4F75-9579-860999DF13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772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3F78BC-CF78-466C-9A92-9B4AF16396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362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58958B-0568-4294-ADC0-F396907DAC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0107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1B08C9-B9DA-405F-84BB-8619BA776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357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2DC0FF-EC4D-4BC7-A761-B544443833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6847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DE0D6F-D287-4257-AB02-9B1C7DFFBF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9395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70F1D0-C2B0-4408-82D0-25F51DE7D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1200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EC69C9-6504-4024-9768-73876C1203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71550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F88F05-2153-476B-96E3-5F6694E15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92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590 h 2182"/>
                <a:gd name="T4" fmla="*/ 5972 w 4897"/>
                <a:gd name="T5" fmla="*/ 590 h 2182"/>
                <a:gd name="T6" fmla="*/ 597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562 h 2182"/>
                <a:gd name="T4" fmla="*/ 5972 w 4897"/>
                <a:gd name="T5" fmla="*/ 562 h 2182"/>
                <a:gd name="T6" fmla="*/ 5972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cs-CZ"/>
            </a:p>
          </p:txBody>
        </p:sp>
        <p:sp>
          <p:nvSpPr>
            <p:cNvPr id="7174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175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176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177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178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717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8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8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8E1DF9CA-8DB9-4668-A722-58F77AF9E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182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183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98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600" y="404813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5" name="Obdélník 2"/>
          <p:cNvSpPr>
            <a:spLocks noChangeArrowheads="1"/>
          </p:cNvSpPr>
          <p:nvPr/>
        </p:nvSpPr>
        <p:spPr bwMode="auto">
          <a:xfrm>
            <a:off x="971550" y="1916113"/>
            <a:ext cx="7777163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2800" dirty="0"/>
              <a:t>Základní škola  a mateřská škola, Svoboda nad Úpou, okres Trutnov</a:t>
            </a:r>
          </a:p>
          <a:p>
            <a:r>
              <a:rPr lang="cs-CZ" sz="2800" dirty="0"/>
              <a:t>Bc. Lucie Ševčíková</a:t>
            </a:r>
          </a:p>
          <a:p>
            <a:r>
              <a:rPr lang="cs-CZ" sz="2800" dirty="0"/>
              <a:t>VY_22_INOVACE_2.2.1 </a:t>
            </a:r>
            <a:r>
              <a:rPr lang="cs-CZ" sz="2800" dirty="0" smtClean="0"/>
              <a:t>AJ6,7g_3</a:t>
            </a:r>
          </a:p>
          <a:p>
            <a:r>
              <a:rPr lang="cs-CZ" sz="2800" dirty="0" smtClean="0"/>
              <a:t>Téma: </a:t>
            </a:r>
            <a:r>
              <a:rPr lang="cs-CZ" sz="2800" b="1" dirty="0" smtClean="0">
                <a:solidFill>
                  <a:srgbClr val="FFFF00"/>
                </a:solidFill>
              </a:rPr>
              <a:t>Sloveso to </a:t>
            </a:r>
            <a:r>
              <a:rPr lang="cs-CZ" sz="2800" b="1" dirty="0" err="1" smtClean="0">
                <a:solidFill>
                  <a:srgbClr val="FFFF00"/>
                </a:solidFill>
              </a:rPr>
              <a:t>be</a:t>
            </a:r>
            <a:r>
              <a:rPr lang="cs-CZ" sz="2800" b="1" dirty="0" smtClean="0">
                <a:solidFill>
                  <a:srgbClr val="FFFF00"/>
                </a:solidFill>
              </a:rPr>
              <a:t> - hra</a:t>
            </a:r>
          </a:p>
          <a:p>
            <a:r>
              <a:rPr lang="cs-CZ" sz="2800" dirty="0" smtClean="0"/>
              <a:t>11.9.2012</a:t>
            </a:r>
          </a:p>
          <a:p>
            <a:r>
              <a:rPr lang="cs-CZ" sz="2800" b="1" dirty="0"/>
              <a:t>Číslo projektu : </a:t>
            </a:r>
            <a:r>
              <a:rPr lang="cs-CZ" sz="2800" dirty="0"/>
              <a:t>CZ.1.07/1.4.00/21.3068 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980729"/>
            <a:ext cx="792088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solidFill>
                  <a:srgbClr val="66FFCC"/>
                </a:solidFill>
              </a:rPr>
              <a:t>Anotace </a:t>
            </a:r>
          </a:p>
          <a:p>
            <a:pPr algn="just"/>
            <a:r>
              <a:rPr lang="cs-CZ" sz="3200" dirty="0"/>
              <a:t>Prezentace slouží k procvičení tvarů slovesa TO BE ve </a:t>
            </a:r>
            <a:r>
              <a:rPr lang="cs-CZ" sz="3200" dirty="0" smtClean="0"/>
              <a:t>větách v 6. a 7. ročníku. </a:t>
            </a:r>
            <a:r>
              <a:rPr lang="cs-CZ" sz="3200" dirty="0"/>
              <a:t>Při kliknutí na správnou odpověď se slovo přesune na prázdné místo větě.</a:t>
            </a:r>
          </a:p>
          <a:p>
            <a:endParaRPr lang="cs-CZ" sz="3200" dirty="0"/>
          </a:p>
          <a:p>
            <a:r>
              <a:rPr lang="cs-CZ" sz="3200" dirty="0">
                <a:solidFill>
                  <a:srgbClr val="66FFCC"/>
                </a:solidFill>
              </a:rPr>
              <a:t>Pracovní postup</a:t>
            </a:r>
          </a:p>
          <a:p>
            <a:r>
              <a:rPr lang="cs-CZ" sz="3200" dirty="0"/>
              <a:t>Žáci hledají správný tvar slovesa TO BE v jednotlivých větách</a:t>
            </a:r>
          </a:p>
        </p:txBody>
      </p:sp>
    </p:spTree>
    <p:extLst>
      <p:ext uri="{BB962C8B-B14F-4D97-AF65-F5344CB8AC3E}">
        <p14:creationId xmlns:p14="http://schemas.microsoft.com/office/powerpoint/2010/main" val="2540263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1773238"/>
            <a:ext cx="7772400" cy="17970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mtClean="0"/>
              <a:t>Verb To Be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3933825"/>
            <a:ext cx="6781800" cy="175260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5400" b="1" smtClean="0">
                <a:solidFill>
                  <a:srgbClr val="FFFF00"/>
                </a:solidFill>
                <a:latin typeface="Thickhead" pitchFamily="2" charset="0"/>
              </a:rPr>
              <a:t>The GAME</a:t>
            </a:r>
          </a:p>
        </p:txBody>
      </p:sp>
      <p:pic>
        <p:nvPicPr>
          <p:cNvPr id="2057" name="Picture 9" descr="MC900237782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6858000"/>
            <a:ext cx="1544637" cy="263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8" name="Picture 10" descr="MC900335878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669088"/>
            <a:ext cx="2690813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26 -0.09391 L 0.00226 -1.19153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548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8" presetID="64" presetClass="path" presetSubtype="0" accel="50000" decel="5000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938 -0.257 L -0.00938 -1.23271 " pathEditMode="relative" rAng="0" ptsTypes="AA">
                                      <p:cBhvr>
                                        <p:cTn id="9" dur="50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487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How old ……….. you?</a:t>
            </a:r>
          </a:p>
        </p:txBody>
      </p:sp>
      <p:pic>
        <p:nvPicPr>
          <p:cNvPr id="5123" name="Picture 5" descr="MC900412720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700213"/>
            <a:ext cx="3706812" cy="3441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4356100" y="1916113"/>
            <a:ext cx="792163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6156325" y="2276475"/>
            <a:ext cx="11525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am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4932363" y="3573463"/>
            <a:ext cx="13684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4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2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04 -0.05691 C -0.00104 -0.1071 0.02396 -0.1573 0.00677 -0.226 C -0.01041 -0.29471 -0.10642 -0.42679 -0.12968 -0.46912 C -0.15295 -0.51145 -0.13229 -0.47814 -0.13316 -0.47999 " pathEditMode="relative" rAng="0" ptsTypes="aaaA">
                                      <p:cBhvr>
                                        <p:cTn id="16" dur="2000" fill="hold"/>
                                        <p:tgtEl>
                                          <p:spTgt spid="102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54" y="-227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50"/>
                  </p:tgtEl>
                </p:cond>
              </p:nextCondLst>
            </p:seq>
          </p:childTnLst>
        </p:cTn>
      </p:par>
    </p:tnLst>
    <p:bldLst>
      <p:bldP spid="10246" grpId="0"/>
      <p:bldP spid="102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 ____ six years old.</a:t>
            </a:r>
          </a:p>
        </p:txBody>
      </p:sp>
      <p:pic>
        <p:nvPicPr>
          <p:cNvPr id="6147" name="Picture 4" descr="MC900438241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2133600"/>
            <a:ext cx="2044700" cy="273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6084888" y="4437063"/>
            <a:ext cx="1296987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am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6804025" y="2565400"/>
            <a:ext cx="1033463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800">
                <a:solidFill>
                  <a:srgbClr val="66FFCC"/>
                </a:solidFill>
              </a:rPr>
              <a:t>not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4427538" y="2924175"/>
            <a:ext cx="8636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2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871 -0.08258 C -0.03437 -0.17441 -0.03003 -0.26625 -0.10208 -0.32408 C -0.17413 -0.38191 -0.39375 -0.38653 -0.47152 -0.4291 C -0.5493 -0.47166 -0.55225 -0.55239 -0.56927 -0.57945 C -0.58628 -0.60652 -0.5802 -0.59935 -0.57395 -0.59195 " pathEditMode="relative" ptsTypes="aaaaA">
                                      <p:cBhvr>
                                        <p:cTn id="6" dur="20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6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2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2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70"/>
                  </p:tgtEl>
                </p:cond>
              </p:nextCondLst>
            </p:seq>
          </p:childTnLst>
        </p:cTn>
      </p:par>
    </p:tnLst>
    <p:bldLst>
      <p:bldP spid="11269" grpId="0"/>
      <p:bldP spid="11270" grpId="0"/>
      <p:bldP spid="1127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 am ______ twelve.</a:t>
            </a:r>
          </a:p>
        </p:txBody>
      </p:sp>
      <p:pic>
        <p:nvPicPr>
          <p:cNvPr id="7171" name="Picture 5" descr="MC900438235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2349500"/>
            <a:ext cx="1762125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 Box 6"/>
          <p:cNvSpPr txBox="1">
            <a:spLocks noChangeArrowheads="1"/>
          </p:cNvSpPr>
          <p:nvPr/>
        </p:nvSpPr>
        <p:spPr bwMode="auto">
          <a:xfrm>
            <a:off x="2916238" y="2852738"/>
            <a:ext cx="8636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7173" name="Text Box 7"/>
          <p:cNvSpPr txBox="1">
            <a:spLocks noChangeArrowheads="1"/>
          </p:cNvSpPr>
          <p:nvPr/>
        </p:nvSpPr>
        <p:spPr bwMode="auto">
          <a:xfrm>
            <a:off x="2987675" y="2924175"/>
            <a:ext cx="431800" cy="495300"/>
          </a:xfrm>
          <a:prstGeom prst="rect">
            <a:avLst/>
          </a:prstGeom>
          <a:solidFill>
            <a:schemeClr val="tx1"/>
          </a:solidFill>
          <a:ln w="38100">
            <a:solidFill>
              <a:srgbClr val="0000FF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>
                <a:solidFill>
                  <a:schemeClr val="bg2"/>
                </a:solidFill>
              </a:rPr>
              <a:t>7</a:t>
            </a:r>
          </a:p>
        </p:txBody>
      </p:sp>
      <p:sp>
        <p:nvSpPr>
          <p:cNvPr id="13320" name="Text Box 8"/>
          <p:cNvSpPr txBox="1">
            <a:spLocks noChangeArrowheads="1"/>
          </p:cNvSpPr>
          <p:nvPr/>
        </p:nvSpPr>
        <p:spPr bwMode="auto">
          <a:xfrm>
            <a:off x="4427538" y="1773238"/>
            <a:ext cx="1225550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not</a:t>
            </a:r>
          </a:p>
        </p:txBody>
      </p:sp>
      <p:sp>
        <p:nvSpPr>
          <p:cNvPr id="13321" name="Text Box 9"/>
          <p:cNvSpPr txBox="1">
            <a:spLocks noChangeArrowheads="1"/>
          </p:cNvSpPr>
          <p:nvPr/>
        </p:nvSpPr>
        <p:spPr bwMode="auto">
          <a:xfrm>
            <a:off x="5148263" y="3860800"/>
            <a:ext cx="12954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6732588" y="2636838"/>
            <a:ext cx="13684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3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178 0.01272 C -0.13629 0.0347 -0.19063 0.0569 -0.22066 0.04719 C -0.2507 0.03747 -0.23455 -0.03794 -0.26181 -0.04534 C -0.28907 -0.05274 -0.37865 0.04927 -0.38421 0.00324 C -0.38976 -0.0428 -0.31719 -0.28846 -0.2948 -0.32084 C -0.2724 -0.35369 -0.25799 -0.2149 -0.25 -0.19269 " pathEditMode="relative" rAng="0" ptsTypes="aaaaaA">
                                      <p:cBhvr>
                                        <p:cTn id="6" dur="2000" fill="hold"/>
                                        <p:tgtEl>
                                          <p:spTgt spid="133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99" y="-161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3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3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321"/>
                  </p:tgtEl>
                </p:cond>
              </p:nextCondLst>
            </p:seq>
          </p:childTnLst>
        </p:cTn>
      </p:par>
    </p:tnLst>
    <p:bldLst>
      <p:bldP spid="13320" grpId="0"/>
      <p:bldP spid="13321" grpId="0"/>
      <p:bldP spid="133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He ……. twelve today.</a:t>
            </a:r>
          </a:p>
        </p:txBody>
      </p:sp>
      <p:sp>
        <p:nvSpPr>
          <p:cNvPr id="153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pic>
        <p:nvPicPr>
          <p:cNvPr id="8196" name="Picture 4" descr="MC90043823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2708275"/>
            <a:ext cx="1995488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1187450" y="2852738"/>
            <a:ext cx="5762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2400"/>
              <a:t>12</a:t>
            </a:r>
          </a:p>
        </p:txBody>
      </p:sp>
      <p:sp>
        <p:nvSpPr>
          <p:cNvPr id="15366" name="Text Box 6"/>
          <p:cNvSpPr txBox="1">
            <a:spLocks noChangeArrowheads="1"/>
          </p:cNvSpPr>
          <p:nvPr/>
        </p:nvSpPr>
        <p:spPr bwMode="auto">
          <a:xfrm>
            <a:off x="3635375" y="2708275"/>
            <a:ext cx="1223963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am</a:t>
            </a:r>
          </a:p>
        </p:txBody>
      </p:sp>
      <p:sp>
        <p:nvSpPr>
          <p:cNvPr id="15367" name="Text Box 7"/>
          <p:cNvSpPr txBox="1">
            <a:spLocks noChangeArrowheads="1"/>
          </p:cNvSpPr>
          <p:nvPr/>
        </p:nvSpPr>
        <p:spPr bwMode="auto">
          <a:xfrm>
            <a:off x="5724525" y="2924175"/>
            <a:ext cx="1223963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  <p:sp>
        <p:nvSpPr>
          <p:cNvPr id="15368" name="Text Box 8"/>
          <p:cNvSpPr txBox="1">
            <a:spLocks noChangeArrowheads="1"/>
          </p:cNvSpPr>
          <p:nvPr/>
        </p:nvSpPr>
        <p:spPr bwMode="auto">
          <a:xfrm>
            <a:off x="4572000" y="4149725"/>
            <a:ext cx="15843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3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1337 0.00486 C 0.1941 -0.01087 0.275 -0.02637 0.28507 -0.07194 C 0.29514 -0.11751 0.17413 -0.20356 0.17344 -0.2681 C 0.17275 -0.33263 0.26719 -0.40064 0.28038 -0.45917 C 0.29358 -0.51769 0.35 -0.58801 0.25226 -0.61901 C 0.15452 -0.65001 -0.20833 -0.65602 -0.3066 -0.64584 C -0.40486 -0.63566 -0.33368 -0.57413 -0.33715 -0.55794 C -0.34062 -0.54175 -0.3342 -0.54522 -0.32778 -0.54892 " pathEditMode="relative" ptsTypes="aaaaaaaA">
                                      <p:cBhvr>
                                        <p:cTn id="6" dur="2000" fill="hold"/>
                                        <p:tgtEl>
                                          <p:spTgt spid="1536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3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3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7"/>
                  </p:tgtEl>
                </p:cond>
              </p:nextCondLst>
            </p:seq>
          </p:childTnLst>
        </p:cTn>
      </p:par>
    </p:tnLst>
    <p:bldLst>
      <p:bldP spid="15366" grpId="0"/>
      <p:bldP spid="15367" grpId="0"/>
      <p:bldP spid="1536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…… they your parents?</a:t>
            </a:r>
          </a:p>
        </p:txBody>
      </p:sp>
      <p:pic>
        <p:nvPicPr>
          <p:cNvPr id="9219" name="Picture 5" descr="MC900343299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2349500"/>
            <a:ext cx="2362200" cy="237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4427538" y="1916113"/>
            <a:ext cx="792162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  <p:sp>
        <p:nvSpPr>
          <p:cNvPr id="16391" name="Text Box 7"/>
          <p:cNvSpPr txBox="1">
            <a:spLocks noChangeArrowheads="1"/>
          </p:cNvSpPr>
          <p:nvPr/>
        </p:nvSpPr>
        <p:spPr bwMode="auto">
          <a:xfrm>
            <a:off x="4500563" y="4149725"/>
            <a:ext cx="1223962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  <p:sp>
        <p:nvSpPr>
          <p:cNvPr id="16392" name="Text Box 8"/>
          <p:cNvSpPr txBox="1">
            <a:spLocks noChangeArrowheads="1"/>
          </p:cNvSpPr>
          <p:nvPr/>
        </p:nvSpPr>
        <p:spPr bwMode="auto">
          <a:xfrm>
            <a:off x="6227763" y="2636838"/>
            <a:ext cx="1655762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Not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3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61 -0.07864 C 0.05816 -0.14712 0.1191 -0.21582 0.11736 -0.2681 C 0.11562 -0.32037 0.05451 -0.37705 -0.0132 -0.39185 C -0.0809 -0.40689 -0.2033 -0.35114 -0.28959 -0.35901 C -0.37587 -0.3671 -0.49184 -0.39232 -0.53073 -0.44043 C -0.56962 -0.48854 -0.53698 -0.62456 -0.52257 -0.64723 C -0.50816 -0.6699 -0.47604 -0.6234 -0.44375 -0.57691 " pathEditMode="relative" ptsTypes="aaaaaaA">
                                      <p:cBhvr>
                                        <p:cTn id="6" dur="2000" fill="hold"/>
                                        <p:tgtEl>
                                          <p:spTgt spid="163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3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3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92"/>
                  </p:tgtEl>
                </p:cond>
              </p:nextCondLst>
            </p:seq>
          </p:childTnLst>
        </p:cTn>
      </p:par>
    </p:tnLst>
    <p:bldLst>
      <p:bldP spid="16390" grpId="0"/>
      <p:bldP spid="16391" grpId="0"/>
      <p:bldP spid="1639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6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err="1" smtClean="0"/>
              <a:t>They</a:t>
            </a:r>
            <a:r>
              <a:rPr lang="cs-CZ" dirty="0" smtClean="0"/>
              <a:t> …… my </a:t>
            </a:r>
            <a:r>
              <a:rPr lang="cs-CZ" dirty="0" err="1" smtClean="0"/>
              <a:t>parents</a:t>
            </a:r>
            <a:r>
              <a:rPr lang="cs-CZ" dirty="0" smtClean="0"/>
              <a:t>.</a:t>
            </a:r>
            <a:endParaRPr lang="cs-CZ" dirty="0" smtClean="0"/>
          </a:p>
        </p:txBody>
      </p:sp>
      <p:pic>
        <p:nvPicPr>
          <p:cNvPr id="10243" name="Picture 6" descr="MC900183066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2124075"/>
            <a:ext cx="3167062" cy="2624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7235825" y="2636838"/>
            <a:ext cx="9366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  <p:sp>
        <p:nvSpPr>
          <p:cNvPr id="18440" name="Text Box 8"/>
          <p:cNvSpPr txBox="1">
            <a:spLocks noChangeArrowheads="1"/>
          </p:cNvSpPr>
          <p:nvPr/>
        </p:nvSpPr>
        <p:spPr bwMode="auto">
          <a:xfrm>
            <a:off x="5148263" y="1989138"/>
            <a:ext cx="1439862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  <p:sp>
        <p:nvSpPr>
          <p:cNvPr id="18441" name="Text Box 9"/>
          <p:cNvSpPr txBox="1">
            <a:spLocks noChangeArrowheads="1"/>
          </p:cNvSpPr>
          <p:nvPr/>
        </p:nvSpPr>
        <p:spPr bwMode="auto">
          <a:xfrm>
            <a:off x="5508625" y="3644900"/>
            <a:ext cx="1296988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not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4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83 0.01272 C 0.11823 0.00046 0.20833 -0.01157 0.24236 -0.04025 C 0.27639 -0.06894 0.24566 -0.13394 0.23298 -0.15938 C 0.22031 -0.18529 0.15555 -0.18043 0.16597 -0.19385 C 0.17639 -0.2075 0.32152 -0.22762 0.29531 -0.24127 C 0.26909 -0.25446 0.03177 -0.26371 0.00833 -0.27389 C -0.01511 -0.2843 0.20781 -0.29216 0.15416 -0.30396 C 0.10052 -0.31552 -0.23455 -0.34976 -0.31407 -0.34282 C -0.39358 -0.33588 -0.35851 -0.29887 -0.32344 -0.26163 " pathEditMode="relative" rAng="0" ptsTypes="aaaaaaaaA">
                                      <p:cBhvr>
                                        <p:cTn id="6" dur="2000" fill="hold"/>
                                        <p:tgtEl>
                                          <p:spTgt spid="184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41" y="-18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4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4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3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4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41"/>
                  </p:tgtEl>
                </p:cond>
              </p:nextCondLst>
            </p:seq>
          </p:childTnLst>
        </p:cTn>
      </p:par>
    </p:tnLst>
    <p:bldLst>
      <p:bldP spid="18439" grpId="0"/>
      <p:bldP spid="18440" grpId="0"/>
      <p:bldP spid="1844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She …… my mother.</a:t>
            </a:r>
          </a:p>
        </p:txBody>
      </p:sp>
      <p:pic>
        <p:nvPicPr>
          <p:cNvPr id="11267" name="Picture 7" descr="MC900435712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1484313"/>
            <a:ext cx="1554163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8" name="Text Box 8"/>
          <p:cNvSpPr txBox="1">
            <a:spLocks noChangeArrowheads="1"/>
          </p:cNvSpPr>
          <p:nvPr/>
        </p:nvSpPr>
        <p:spPr bwMode="auto">
          <a:xfrm>
            <a:off x="4067175" y="2205038"/>
            <a:ext cx="1033463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4800">
                <a:solidFill>
                  <a:srgbClr val="66FFCC"/>
                </a:solidFill>
              </a:rPr>
              <a:t>not</a:t>
            </a:r>
          </a:p>
        </p:txBody>
      </p:sp>
      <p:sp>
        <p:nvSpPr>
          <p:cNvPr id="20489" name="Text Box 9"/>
          <p:cNvSpPr txBox="1">
            <a:spLocks noChangeArrowheads="1"/>
          </p:cNvSpPr>
          <p:nvPr/>
        </p:nvSpPr>
        <p:spPr bwMode="auto">
          <a:xfrm>
            <a:off x="5795963" y="3429000"/>
            <a:ext cx="122555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  <p:sp>
        <p:nvSpPr>
          <p:cNvPr id="20490" name="Text Box 10"/>
          <p:cNvSpPr txBox="1">
            <a:spLocks noChangeArrowheads="1"/>
          </p:cNvSpPr>
          <p:nvPr/>
        </p:nvSpPr>
        <p:spPr bwMode="auto">
          <a:xfrm>
            <a:off x="4067175" y="4365625"/>
            <a:ext cx="1008063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4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747 -0.04557 C -0.0592 -0.05227 -0.06129 -0.05898 -0.06563 -0.06268 C -0.0665 -0.0643 -0.06702 -0.06615 -0.06806 -0.06754 C -0.0691 -0.06893 -0.07066 -0.06916 -0.07153 -0.07055 C -0.07691 -0.07888 -0.07969 -0.08628 -0.08681 -0.09252 C -0.09184 -0.11195 -0.08646 -0.13717 -0.07396 -0.14897 C -0.07136 -0.15938 -0.06858 -0.16955 -0.06684 -0.18043 C -0.06719 -0.1987 -0.06736 -0.21697 -0.06806 -0.23525 C -0.06823 -0.24149 -0.07361 -0.24358 -0.07622 -0.24797 C -0.08212 -0.25699 -0.08976 -0.25907 -0.09636 -0.26648 C -0.10625 -0.27735 -0.09393 -0.26625 -0.1033 -0.27434 C -0.10747 -0.28221 -0.11268 -0.28845 -0.11511 -0.29794 C -0.11459 -0.31899 -0.12101 -0.35762 -0.10105 -0.36687 C -0.09757 -0.37127 -0.09566 -0.37589 -0.09167 -0.37936 C -0.0908 -0.38098 -0.08976 -0.38237 -0.08924 -0.38399 C -0.0882 -0.387 -0.08681 -0.39347 -0.08681 -0.39347 C -0.08716 -0.39694 -0.0882 -0.41059 -0.09045 -0.41383 C -0.09375 -0.41845 -0.09792 -0.42146 -0.10105 -0.42632 C -0.10191 -0.42771 -0.10226 -0.42979 -0.1033 -0.43118 C -0.10799 -0.43742 -0.11545 -0.44182 -0.12101 -0.44691 C -0.12327 -0.44899 -0.12639 -0.44899 -0.12917 -0.44991 C -0.14011 -0.45408 -0.15122 -0.45755 -0.16216 -0.46102 C -0.175 -0.46518 -0.18681 -0.47258 -0.19983 -0.47652 C -0.20643 -0.48276 -0.21424 -0.48623 -0.22101 -0.49225 C -0.22587 -0.49664 -0.22865 -0.50404 -0.23403 -0.50636 C -0.23785 -0.50983 -0.24011 -0.51376 -0.24462 -0.51584 C -0.2474 -0.52139 -0.25539 -0.5325 -0.2599 -0.53458 C -0.26337 -0.5392 -0.26511 -0.5436 -0.26927 -0.54707 C -0.27188 -0.55725 -0.27292 -0.55794 -0.26684 -0.56604 C -0.26302 -0.58038 -0.25243 -0.58246 -0.24219 -0.58477 C -0.23681 -0.58732 -0.23993 -0.58639 -0.23282 -0.58639 " pathEditMode="relative" ptsTypes="ffffffffffffffffffffffffffffffA">
                                      <p:cBhvr>
                                        <p:cTn id="6" dur="20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9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4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4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489"/>
                  </p:tgtEl>
                </p:cond>
              </p:nextCondLst>
            </p:seq>
          </p:childTnLst>
        </p:cTn>
      </p:par>
    </p:tnLst>
    <p:bldLst>
      <p:bldP spid="20488" grpId="0"/>
      <p:bldP spid="20489" grpId="0"/>
      <p:bldP spid="2049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She´s ……. a baby.</a:t>
            </a:r>
          </a:p>
        </p:txBody>
      </p:sp>
      <p:pic>
        <p:nvPicPr>
          <p:cNvPr id="12291" name="Picture 5" descr="MC900440552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989138"/>
            <a:ext cx="2930525" cy="2560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4" name="Text Box 6"/>
          <p:cNvSpPr txBox="1">
            <a:spLocks noChangeArrowheads="1"/>
          </p:cNvSpPr>
          <p:nvPr/>
        </p:nvSpPr>
        <p:spPr bwMode="auto">
          <a:xfrm>
            <a:off x="6732588" y="2852738"/>
            <a:ext cx="1439862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not</a:t>
            </a:r>
          </a:p>
        </p:txBody>
      </p:sp>
      <p:sp>
        <p:nvSpPr>
          <p:cNvPr id="22535" name="Text Box 7"/>
          <p:cNvSpPr txBox="1">
            <a:spLocks noChangeArrowheads="1"/>
          </p:cNvSpPr>
          <p:nvPr/>
        </p:nvSpPr>
        <p:spPr bwMode="auto">
          <a:xfrm>
            <a:off x="5003800" y="3860800"/>
            <a:ext cx="12954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  <p:sp>
        <p:nvSpPr>
          <p:cNvPr id="22536" name="Text Box 8"/>
          <p:cNvSpPr txBox="1">
            <a:spLocks noChangeArrowheads="1"/>
          </p:cNvSpPr>
          <p:nvPr/>
        </p:nvSpPr>
        <p:spPr bwMode="auto">
          <a:xfrm>
            <a:off x="5003800" y="1916113"/>
            <a:ext cx="1296988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5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3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5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3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5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59 -0.06015 C -0.08108 -0.07842 -0.09774 -0.09415 -0.10903 -0.09947 C -0.11302 -0.10711 -0.11024 -0.10294 -0.11858 -0.11034 C -0.1316 -0.12191 -0.13785 -0.13001 -0.15382 -0.13556 C -0.1559 -0.13533 -0.18246 -0.13325 -0.18663 -0.13232 C -0.19653 -0.13001 -0.20521 -0.12168 -0.21493 -0.11821 C -0.23576 -0.11867 -0.25642 -0.11844 -0.27726 -0.11983 C -0.29288 -0.12075 -0.30764 -0.13139 -0.32205 -0.13695 C -0.32969 -0.14412 -0.33437 -0.15684 -0.33733 -0.16841 C -0.33889 -0.17442 -0.34549 -0.18529 -0.34792 -0.19177 C -0.34948 -0.19593 -0.35104 -0.19848 -0.35382 -0.20125 C -0.35608 -0.20357 -0.36076 -0.2075 -0.36076 -0.2075 C -0.36632 -0.21837 -0.37413 -0.22068 -0.38316 -0.22323 C -0.39236 -0.22947 -0.40226 -0.23248 -0.4125 -0.2341 C -0.42274 -0.23757 -0.43281 -0.24127 -0.44323 -0.24359 C -0.45 -0.24682 -0.45746 -0.2496 -0.46441 -0.25145 C -0.46823 -0.25261 -0.47222 -0.25353 -0.47604 -0.25469 C -0.4776 -0.25515 -0.48073 -0.25608 -0.48073 -0.25608 C -0.48229 -0.25723 -0.48403 -0.25816 -0.48559 -0.25932 C -0.48733 -0.2607 -0.48854 -0.26278 -0.49028 -0.26394 C -0.49253 -0.26533 -0.49722 -0.26718 -0.49722 -0.26718 C -0.49809 -0.2688 -0.49861 -0.27042 -0.49965 -0.27181 C -0.50069 -0.27319 -0.50226 -0.27366 -0.50312 -0.27504 C -0.50434 -0.27713 -0.50764 -0.28615 -0.50903 -0.28916 C -0.51042 -0.29795 -0.51337 -0.30512 -0.51736 -0.31252 C -0.51927 -0.32154 -0.52274 -0.32848 -0.52674 -0.33611 C -0.52812 -0.34282 -0.53021 -0.35647 -0.53021 -0.35647 C -0.52865 -0.38168 -0.52951 -0.38261 -0.51371 -0.39556 C -0.51024 -0.40297 -0.5026 -0.40482 -0.49618 -0.40667 C -0.4783 -0.40551 -0.47292 -0.41337 -0.4691 -0.39556 C -0.46788 -0.36549 -0.46788 -0.3759 -0.46788 -0.36433 " pathEditMode="relative" ptsTypes="ffffffffffffffffffffffffffffffA">
                                      <p:cBhvr>
                                        <p:cTn id="16" dur="2000" fill="hold"/>
                                        <p:tgtEl>
                                          <p:spTgt spid="225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34"/>
                  </p:tgtEl>
                </p:cond>
              </p:nextCondLst>
            </p:seq>
          </p:childTnLst>
        </p:cTn>
      </p:par>
    </p:tnLst>
    <p:bldLst>
      <p:bldP spid="22534" grpId="0"/>
      <p:bldP spid="22535" grpId="0"/>
      <p:bldP spid="225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They ……. teachers.</a:t>
            </a:r>
          </a:p>
        </p:txBody>
      </p:sp>
      <p:pic>
        <p:nvPicPr>
          <p:cNvPr id="13315" name="Picture 5" descr="MC900285606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2060575"/>
            <a:ext cx="2808287" cy="259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4067175" y="4365625"/>
            <a:ext cx="22320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isn´t</a:t>
            </a:r>
          </a:p>
        </p:txBody>
      </p:sp>
      <p:sp>
        <p:nvSpPr>
          <p:cNvPr id="24583" name="Text Box 7"/>
          <p:cNvSpPr txBox="1">
            <a:spLocks noChangeArrowheads="1"/>
          </p:cNvSpPr>
          <p:nvPr/>
        </p:nvSpPr>
        <p:spPr bwMode="auto">
          <a:xfrm>
            <a:off x="5148263" y="1989138"/>
            <a:ext cx="24479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aren´t</a:t>
            </a:r>
          </a:p>
        </p:txBody>
      </p:sp>
      <p:sp>
        <p:nvSpPr>
          <p:cNvPr id="24584" name="Text Box 8"/>
          <p:cNvSpPr txBox="1">
            <a:spLocks noChangeArrowheads="1"/>
          </p:cNvSpPr>
          <p:nvPr/>
        </p:nvSpPr>
        <p:spPr bwMode="auto">
          <a:xfrm>
            <a:off x="6443663" y="3573463"/>
            <a:ext cx="1655762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45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-0.01805 L -0.33073 -0.24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5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385" y="-115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5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45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82"/>
                  </p:tgtEl>
                </p:cond>
              </p:nextCondLst>
            </p:seq>
          </p:childTnLst>
        </p:cTn>
      </p:par>
    </p:tnLst>
    <p:bldLst>
      <p:bldP spid="24582" grpId="0"/>
      <p:bldP spid="24583" grpId="0"/>
      <p:bldP spid="245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It ….. Tom, the cat.</a:t>
            </a:r>
          </a:p>
        </p:txBody>
      </p:sp>
      <p:pic>
        <p:nvPicPr>
          <p:cNvPr id="14339" name="Picture 5" descr="MC900436209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2349500"/>
            <a:ext cx="1836738" cy="2592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0" name="Text Box 6"/>
          <p:cNvSpPr txBox="1">
            <a:spLocks noChangeArrowheads="1"/>
          </p:cNvSpPr>
          <p:nvPr/>
        </p:nvSpPr>
        <p:spPr bwMode="auto">
          <a:xfrm>
            <a:off x="4500563" y="2205038"/>
            <a:ext cx="15843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am</a:t>
            </a:r>
          </a:p>
        </p:txBody>
      </p:sp>
      <p:sp>
        <p:nvSpPr>
          <p:cNvPr id="26631" name="Text Box 7"/>
          <p:cNvSpPr txBox="1">
            <a:spLocks noChangeArrowheads="1"/>
          </p:cNvSpPr>
          <p:nvPr/>
        </p:nvSpPr>
        <p:spPr bwMode="auto">
          <a:xfrm>
            <a:off x="4140200" y="3860800"/>
            <a:ext cx="12954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5940425" y="3644900"/>
            <a:ext cx="20161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aren´t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6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3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6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48 -0.03909 C -0.04375 -0.0458 -0.03889 -0.11681 -0.0467 -0.13162 C -0.04896 -0.1418 -0.04601 -0.13046 -0.05017 -0.1411 C -0.05312 -0.14873 -0.0526 -0.15336 -0.05955 -0.1566 C -0.07048 -0.15521 -0.06927 -0.1566 -0.07604 -0.15359 C -0.07847 -0.1529 -0.08316 -0.15035 -0.08316 -0.15012 C -0.08542 -0.15082 -0.08785 -0.15082 -0.0901 -0.15197 C -0.0934 -0.15359 -0.09948 -0.15822 -0.09948 -0.15799 C -0.10173 -0.16423 -0.10312 -0.16909 -0.10434 -0.17557 C -0.10312 -0.20333 -0.10191 -0.20633 -0.09601 -0.22877 C -0.09635 -0.23802 -0.09496 -0.27157 -0.09948 -0.28359 C -0.1033 -0.29377 -0.11042 -0.30256 -0.11719 -0.30881 C -0.11962 -0.31089 -0.12274 -0.31066 -0.12552 -0.31182 C -0.15278 -0.3102 -0.15851 -0.31135 -0.17951 -0.29771 C -0.18489 -0.29424 -0.18993 -0.28799 -0.19479 -0.28359 C -0.19687 -0.28174 -0.20191 -0.28059 -0.20191 -0.28036 C -0.20729 -0.28221 -0.21024 -0.28591 -0.21493 -0.28984 C -0.21996 -0.29886 -0.22292 -0.30835 -0.22656 -0.31806 C -0.23177 -0.3516 -0.22396 -0.36872 -0.20781 -0.39023 C -0.2059 -0.39787 -0.19878 -0.41036 -0.19479 -0.41684 C -0.1934 -0.4247 -0.19028 -0.43141 -0.18785 -0.43881 C -0.18559 -0.44575 -0.18472 -0.45362 -0.18316 -0.46079 C -0.18385 -0.47976 -0.1809 -0.48577 -0.18889 -0.49687 C -0.19149 -0.50682 -0.19496 -0.51445 -0.20069 -0.52186 C -0.20295 -0.53065 -0.20677 -0.54013 -0.2125 -0.54545 C -0.21649 -0.55308 -0.22413 -0.55933 -0.23021 -0.56419 C -0.23385 -0.56719 -0.23733 -0.57043 -0.2408 -0.57367 C -0.24184 -0.5746 -0.2467 -0.57598 -0.24774 -0.57668 C -0.2533 -0.57969 -0.25851 -0.58246 -0.26423 -0.58454 C -0.27239 -0.58408 -0.28073 -0.58408 -0.28889 -0.58292 C -0.29739 -0.58177 -0.30451 -0.57483 -0.3125 -0.57205 C -0.32292 -0.56234 -0.31719 -0.54499 -0.31719 -0.5281 " pathEditMode="relative" rAng="0" ptsTypes="fffffffffffffffffffffffffffffffA">
                                      <p:cBhvr>
                                        <p:cTn id="11" dur="20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542" y="-272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6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632"/>
                  </p:tgtEl>
                </p:cond>
              </p:nextCondLst>
            </p:seq>
          </p:childTnLst>
        </p:cTn>
      </p:par>
    </p:tnLst>
    <p:bldLst>
      <p:bldP spid="26630" grpId="0"/>
      <p:bldP spid="26631" grpId="0"/>
      <p:bldP spid="2663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 ….. a pirate.</a:t>
            </a:r>
          </a:p>
        </p:txBody>
      </p:sp>
      <p:pic>
        <p:nvPicPr>
          <p:cNvPr id="15363" name="Picture 4" descr="MC90043593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2492375"/>
            <a:ext cx="2665412" cy="2582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5292725" y="2205038"/>
            <a:ext cx="1727200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am</a:t>
            </a:r>
          </a:p>
        </p:txBody>
      </p:sp>
      <p:sp>
        <p:nvSpPr>
          <p:cNvPr id="28678" name="Text Box 6"/>
          <p:cNvSpPr txBox="1">
            <a:spLocks noChangeArrowheads="1"/>
          </p:cNvSpPr>
          <p:nvPr/>
        </p:nvSpPr>
        <p:spPr bwMode="auto">
          <a:xfrm>
            <a:off x="5148263" y="4365625"/>
            <a:ext cx="18002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isn´t</a:t>
            </a:r>
          </a:p>
        </p:txBody>
      </p:sp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7019925" y="3213100"/>
            <a:ext cx="1439863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6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204 0.02336 C -0.1184 -0.01758 -0.16475 -0.0583 -0.21909 -0.06454 C -0.27343 -0.07079 -0.34375 -0.01018 -0.39791 -0.01435 C -0.45208 -0.01851 -0.5592 -0.06963 -0.54392 -0.08952 C -0.52864 -0.10942 -0.33715 -0.09484 -0.30625 -0.13348 C -0.27534 -0.17211 -0.32951 -0.28939 -0.35798 -0.32154 C -0.38645 -0.35369 -0.45573 -0.33403 -0.47673 -0.32617 C -0.49774 -0.3183 -0.48246 -0.28129 -0.48385 -0.27458 C -0.48524 -0.26787 -0.48524 -0.27666 -0.48507 -0.28545 " pathEditMode="relative" rAng="0" ptsTypes="aaaaaaaaA">
                                      <p:cBhvr>
                                        <p:cTn id="6" dur="20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358" y="-1885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86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6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678"/>
                  </p:tgtEl>
                </p:cond>
              </p:nextCondLst>
            </p:seq>
          </p:childTnLst>
        </p:cTn>
      </p:par>
    </p:tnLst>
    <p:bldLst>
      <p:bldP spid="28677" grpId="0"/>
      <p:bldP spid="28678" grpId="0"/>
      <p:bldP spid="2867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Are you an Indian? Yes, ……… .</a:t>
            </a:r>
          </a:p>
        </p:txBody>
      </p:sp>
      <p:pic>
        <p:nvPicPr>
          <p:cNvPr id="16387" name="Picture 5" descr="MC90043594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133600"/>
            <a:ext cx="2559050" cy="273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6" name="Text Box 6"/>
          <p:cNvSpPr txBox="1">
            <a:spLocks noChangeArrowheads="1"/>
          </p:cNvSpPr>
          <p:nvPr/>
        </p:nvSpPr>
        <p:spPr bwMode="auto">
          <a:xfrm>
            <a:off x="4211638" y="1773238"/>
            <a:ext cx="18002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I´m</a:t>
            </a:r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6084888" y="2781300"/>
            <a:ext cx="2087562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 am</a:t>
            </a: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3635375" y="3933825"/>
            <a:ext cx="2232025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I´m not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1736 -0.01527 C -0.2085 -0.00394 -0.29965 0.0074 -0.34062 -0.01064 C -0.38159 -0.02869 -0.37291 -0.0842 -0.36302 -0.12353 C -0.35312 -0.16285 -0.2427 -0.21675 -0.28073 -0.24729 C -0.31875 -0.27782 -0.53975 -0.29702 -0.59132 -0.30697 " pathEditMode="relative" ptsTypes="aaaaA">
                                      <p:cBhvr>
                                        <p:cTn id="11" dur="20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28"/>
                  </p:tgtEl>
                </p:cond>
              </p:nextCondLst>
            </p:seq>
          </p:childTnLst>
        </p:cTn>
      </p:par>
    </p:tnLst>
    <p:bldLst>
      <p:bldP spid="30726" grpId="0"/>
      <p:bldP spid="30727" grpId="0"/>
      <p:bldP spid="307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……. it a ball? Yes, it is.</a:t>
            </a:r>
          </a:p>
        </p:txBody>
      </p:sp>
      <p:pic>
        <p:nvPicPr>
          <p:cNvPr id="17411" name="Picture 5" descr="MC900433881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2565400"/>
            <a:ext cx="2160587" cy="2160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4427538" y="1989138"/>
            <a:ext cx="18002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Are</a:t>
            </a:r>
          </a:p>
        </p:txBody>
      </p:sp>
      <p:sp>
        <p:nvSpPr>
          <p:cNvPr id="32775" name="Text Box 7"/>
          <p:cNvSpPr txBox="1">
            <a:spLocks noChangeArrowheads="1"/>
          </p:cNvSpPr>
          <p:nvPr/>
        </p:nvSpPr>
        <p:spPr bwMode="auto">
          <a:xfrm>
            <a:off x="3851275" y="3500438"/>
            <a:ext cx="1368425" cy="823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Is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5691188" y="3813175"/>
            <a:ext cx="109855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800">
                <a:solidFill>
                  <a:srgbClr val="66FFCC"/>
                </a:solidFill>
              </a:rPr>
              <a:t>Am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27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27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7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775 -0.06685 C -0.05886 -0.10432 -0.06997 -0.14156 -0.09479 -0.16238 C -0.11962 -0.1832 -0.16875 -0.16955 -0.19723 -0.19222 C -0.2257 -0.21489 -0.27466 -0.27527 -0.26545 -0.29886 C -0.25625 -0.32246 -0.16771 -0.30118 -0.14202 -0.33333 C -0.11598 -0.36548 -0.08698 -0.45847 -0.11007 -0.49155 C -0.13316 -0.52463 -0.23698 -0.53041 -0.28073 -0.53226 C -0.32448 -0.53412 -0.35868 -0.51145 -0.3724 -0.50266 C -0.38611 -0.49387 -0.36424 -0.48184 -0.36302 -0.47906 " pathEditMode="relative" ptsTypes="aaaaaaaaA">
                                      <p:cBhvr>
                                        <p:cTn id="16" dur="20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775"/>
                  </p:tgtEl>
                </p:cond>
              </p:nextCondLst>
            </p:seq>
          </p:childTnLst>
        </p:cTn>
      </p:par>
    </p:tnLst>
    <p:bldLst>
      <p:bldP spid="32774" grpId="0"/>
      <p:bldP spid="32775" grpId="0"/>
      <p:bldP spid="3277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692696"/>
            <a:ext cx="74168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obrázky - </a:t>
            </a:r>
            <a:r>
              <a:rPr lang="cs-CZ" sz="2800" dirty="0">
                <a:hlinkClick r:id="rId2"/>
              </a:rPr>
              <a:t>http://office.microsoft.com/cs-cz/images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89750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Glass Layers">
  <a:themeElements>
    <a:clrScheme name="Glass Layers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Glass Layers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Glass Layers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ass Layers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ass Layers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ass Layers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ass Layers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lass Layers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ass Layers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Glass Layers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128</TotalTime>
  <Words>203</Words>
  <Application>Microsoft Office PowerPoint</Application>
  <PresentationFormat>Předvádění na obrazovce (4:3)</PresentationFormat>
  <Paragraphs>68</Paragraphs>
  <Slides>17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Glass Layers</vt:lpstr>
      <vt:lpstr>Prezentace aplikace PowerPoint</vt:lpstr>
      <vt:lpstr>Prezentace aplikace PowerPoint</vt:lpstr>
      <vt:lpstr>Verb To Be</vt:lpstr>
      <vt:lpstr>How old ……….. you?</vt:lpstr>
      <vt:lpstr>I ____ six years old.</vt:lpstr>
      <vt:lpstr>I am ______ twelve.</vt:lpstr>
      <vt:lpstr>He ……. twelve today.</vt:lpstr>
      <vt:lpstr>…… they your parents?</vt:lpstr>
      <vt:lpstr>They …… my parents.</vt:lpstr>
      <vt:lpstr>She …… my mother.</vt:lpstr>
      <vt:lpstr>She´s ……. a baby.</vt:lpstr>
      <vt:lpstr>They ……. teachers.</vt:lpstr>
      <vt:lpstr>It ….. Tom, the cat.</vt:lpstr>
      <vt:lpstr>I ….. a pirate.</vt:lpstr>
      <vt:lpstr>Are you an Indian? Yes, ……… .</vt:lpstr>
      <vt:lpstr>……. it a ball? Yes, it is.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Verb To Be</dc:title>
  <dc:creator>KarS</dc:creator>
  <cp:lastModifiedBy>pc</cp:lastModifiedBy>
  <cp:revision>22</cp:revision>
  <dcterms:created xsi:type="dcterms:W3CDTF">2011-06-30T12:31:22Z</dcterms:created>
  <dcterms:modified xsi:type="dcterms:W3CDTF">2013-07-22T06:52:47Z</dcterms:modified>
</cp:coreProperties>
</file>