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5"/>
  </p:notesMasterIdLst>
  <p:sldIdLst>
    <p:sldId id="266" r:id="rId2"/>
    <p:sldId id="267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74" autoAdjust="0"/>
    <p:restoredTop sz="94660"/>
  </p:normalViewPr>
  <p:slideViewPr>
    <p:cSldViewPr>
      <p:cViewPr varScale="1">
        <p:scale>
          <a:sx n="69" d="100"/>
          <a:sy n="69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1533FB7-956A-44D3-AE6D-70C3495695F3}" type="doc">
      <dgm:prSet loTypeId="urn:microsoft.com/office/officeart/2005/8/layout/chevron1" loCatId="process" qsTypeId="urn:microsoft.com/office/officeart/2005/8/quickstyle/simple1" qsCatId="simple" csTypeId="urn:microsoft.com/office/officeart/2005/8/colors/accent1_2" csCatId="accent1" phldr="1"/>
      <dgm:spPr/>
    </dgm:pt>
    <dgm:pt modelId="{CBC34C61-CBBF-438C-99E1-95E7A719B788}">
      <dgm:prSet phldrT="[Text]"/>
      <dgm:spPr/>
      <dgm:t>
        <a:bodyPr/>
        <a:lstStyle/>
        <a:p>
          <a:r>
            <a:rPr lang="cs-CZ" dirty="0" err="1" smtClean="0">
              <a:solidFill>
                <a:schemeClr val="bg1">
                  <a:lumMod val="95000"/>
                  <a:lumOff val="5000"/>
                </a:schemeClr>
              </a:solidFill>
            </a:rPr>
            <a:t>There</a:t>
          </a:r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 </a:t>
          </a:r>
          <a:r>
            <a:rPr lang="cs-CZ" dirty="0" err="1" smtClean="0">
              <a:solidFill>
                <a:schemeClr val="bg1">
                  <a:lumMod val="95000"/>
                  <a:lumOff val="5000"/>
                </a:schemeClr>
              </a:solidFill>
            </a:rPr>
            <a:t>is</a:t>
          </a:r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 /</a:t>
          </a:r>
          <a:r>
            <a:rPr lang="cs-CZ" dirty="0" err="1" smtClean="0">
              <a:solidFill>
                <a:schemeClr val="bg1">
                  <a:lumMod val="95000"/>
                  <a:lumOff val="5000"/>
                </a:schemeClr>
              </a:solidFill>
            </a:rPr>
            <a:t>There</a:t>
          </a:r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 are</a:t>
          </a:r>
          <a:endParaRPr lang="cs-CZ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23EA1DFB-7F1A-4C0A-A255-827B5E546672}" type="parTrans" cxnId="{15289B35-BDD0-4A3D-98B1-E70A2B50AA41}">
      <dgm:prSet/>
      <dgm:spPr/>
      <dgm:t>
        <a:bodyPr/>
        <a:lstStyle/>
        <a:p>
          <a:endParaRPr lang="cs-CZ"/>
        </a:p>
      </dgm:t>
    </dgm:pt>
    <dgm:pt modelId="{FEACC102-30E3-4F95-A35E-C26B86ACC6AF}" type="sibTrans" cxnId="{15289B35-BDD0-4A3D-98B1-E70A2B50AA41}">
      <dgm:prSet/>
      <dgm:spPr/>
      <dgm:t>
        <a:bodyPr/>
        <a:lstStyle/>
        <a:p>
          <a:endParaRPr lang="cs-CZ"/>
        </a:p>
      </dgm:t>
    </dgm:pt>
    <dgm:pt modelId="{D928CFAD-A927-46EC-92BC-FAC070A961CA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Co se tam nachází?</a:t>
          </a:r>
          <a:endParaRPr lang="cs-CZ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53DE6F8A-8E9E-4130-A3EC-694B0C22F6C5}" type="parTrans" cxnId="{C1CE9E27-ED83-4137-9BC8-1A7C6FBEA3FB}">
      <dgm:prSet/>
      <dgm:spPr/>
      <dgm:t>
        <a:bodyPr/>
        <a:lstStyle/>
        <a:p>
          <a:endParaRPr lang="cs-CZ"/>
        </a:p>
      </dgm:t>
    </dgm:pt>
    <dgm:pt modelId="{EC058CC9-F47C-4ACE-9306-EEB6FC550A28}" type="sibTrans" cxnId="{C1CE9E27-ED83-4137-9BC8-1A7C6FBEA3FB}">
      <dgm:prSet/>
      <dgm:spPr/>
      <dgm:t>
        <a:bodyPr/>
        <a:lstStyle/>
        <a:p>
          <a:endParaRPr lang="cs-CZ"/>
        </a:p>
      </dgm:t>
    </dgm:pt>
    <dgm:pt modelId="{CBD8D57E-D711-40FA-96B4-8FFF08A08A1C}">
      <dgm:prSet phldrT="[Text]"/>
      <dgm:spPr/>
      <dgm:t>
        <a:bodyPr/>
        <a:lstStyle/>
        <a:p>
          <a:r>
            <a:rPr lang="cs-CZ" dirty="0" smtClean="0">
              <a:solidFill>
                <a:schemeClr val="bg1">
                  <a:lumMod val="95000"/>
                  <a:lumOff val="5000"/>
                </a:schemeClr>
              </a:solidFill>
            </a:rPr>
            <a:t>Kde se to nachází?</a:t>
          </a:r>
          <a:endParaRPr lang="cs-CZ" dirty="0">
            <a:solidFill>
              <a:schemeClr val="bg1">
                <a:lumMod val="95000"/>
                <a:lumOff val="5000"/>
              </a:schemeClr>
            </a:solidFill>
          </a:endParaRPr>
        </a:p>
      </dgm:t>
    </dgm:pt>
    <dgm:pt modelId="{6D528B66-C529-43F7-A978-8E642539B10B}" type="parTrans" cxnId="{A596EF67-32CB-40E7-B64B-6D22D00C8F46}">
      <dgm:prSet/>
      <dgm:spPr/>
      <dgm:t>
        <a:bodyPr/>
        <a:lstStyle/>
        <a:p>
          <a:endParaRPr lang="cs-CZ"/>
        </a:p>
      </dgm:t>
    </dgm:pt>
    <dgm:pt modelId="{E6507902-F519-4F1A-8858-B697228B102C}" type="sibTrans" cxnId="{A596EF67-32CB-40E7-B64B-6D22D00C8F46}">
      <dgm:prSet/>
      <dgm:spPr/>
      <dgm:t>
        <a:bodyPr/>
        <a:lstStyle/>
        <a:p>
          <a:endParaRPr lang="cs-CZ"/>
        </a:p>
      </dgm:t>
    </dgm:pt>
    <dgm:pt modelId="{953FF8D9-2998-4365-960A-7057CB5F6515}" type="pres">
      <dgm:prSet presAssocID="{41533FB7-956A-44D3-AE6D-70C3495695F3}" presName="Name0" presStyleCnt="0">
        <dgm:presLayoutVars>
          <dgm:dir/>
          <dgm:animLvl val="lvl"/>
          <dgm:resizeHandles val="exact"/>
        </dgm:presLayoutVars>
      </dgm:prSet>
      <dgm:spPr/>
    </dgm:pt>
    <dgm:pt modelId="{91EB6B3A-F375-4BD9-A9D8-6EC4A60A0A94}" type="pres">
      <dgm:prSet presAssocID="{CBC34C61-CBBF-438C-99E1-95E7A719B788}" presName="parTxOnly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2DA712-8777-4296-9CDC-933F8BF63A31}" type="pres">
      <dgm:prSet presAssocID="{FEACC102-30E3-4F95-A35E-C26B86ACC6AF}" presName="parTxOnlySpace" presStyleCnt="0"/>
      <dgm:spPr/>
    </dgm:pt>
    <dgm:pt modelId="{CB04CD89-DDFE-4B59-8AA3-9709910FBFFA}" type="pres">
      <dgm:prSet presAssocID="{D928CFAD-A927-46EC-92BC-FAC070A961CA}" presName="parTxOnly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5EA322-616F-4A72-A441-CEE7900738EE}" type="pres">
      <dgm:prSet presAssocID="{EC058CC9-F47C-4ACE-9306-EEB6FC550A28}" presName="parTxOnlySpace" presStyleCnt="0"/>
      <dgm:spPr/>
    </dgm:pt>
    <dgm:pt modelId="{E63D1491-BB3F-428B-8C35-29F5FDAA45FF}" type="pres">
      <dgm:prSet presAssocID="{CBD8D57E-D711-40FA-96B4-8FFF08A08A1C}" presName="parTxOnly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DB7C15B-A202-428E-9FE3-2AB67A839E8A}" type="presOf" srcId="{D928CFAD-A927-46EC-92BC-FAC070A961CA}" destId="{CB04CD89-DDFE-4B59-8AA3-9709910FBFFA}" srcOrd="0" destOrd="0" presId="urn:microsoft.com/office/officeart/2005/8/layout/chevron1"/>
    <dgm:cxn modelId="{15289B35-BDD0-4A3D-98B1-E70A2B50AA41}" srcId="{41533FB7-956A-44D3-AE6D-70C3495695F3}" destId="{CBC34C61-CBBF-438C-99E1-95E7A719B788}" srcOrd="0" destOrd="0" parTransId="{23EA1DFB-7F1A-4C0A-A255-827B5E546672}" sibTransId="{FEACC102-30E3-4F95-A35E-C26B86ACC6AF}"/>
    <dgm:cxn modelId="{FAB94F79-9D7B-4F29-ABC6-7627B44DF3EF}" type="presOf" srcId="{41533FB7-956A-44D3-AE6D-70C3495695F3}" destId="{953FF8D9-2998-4365-960A-7057CB5F6515}" srcOrd="0" destOrd="0" presId="urn:microsoft.com/office/officeart/2005/8/layout/chevron1"/>
    <dgm:cxn modelId="{A596EF67-32CB-40E7-B64B-6D22D00C8F46}" srcId="{41533FB7-956A-44D3-AE6D-70C3495695F3}" destId="{CBD8D57E-D711-40FA-96B4-8FFF08A08A1C}" srcOrd="2" destOrd="0" parTransId="{6D528B66-C529-43F7-A978-8E642539B10B}" sibTransId="{E6507902-F519-4F1A-8858-B697228B102C}"/>
    <dgm:cxn modelId="{1251B0A6-315E-41C2-B1EB-6B1C0F4D014D}" type="presOf" srcId="{CBC34C61-CBBF-438C-99E1-95E7A719B788}" destId="{91EB6B3A-F375-4BD9-A9D8-6EC4A60A0A94}" srcOrd="0" destOrd="0" presId="urn:microsoft.com/office/officeart/2005/8/layout/chevron1"/>
    <dgm:cxn modelId="{207555F3-47CF-49A8-AD7D-0ECE63FD6879}" type="presOf" srcId="{CBD8D57E-D711-40FA-96B4-8FFF08A08A1C}" destId="{E63D1491-BB3F-428B-8C35-29F5FDAA45FF}" srcOrd="0" destOrd="0" presId="urn:microsoft.com/office/officeart/2005/8/layout/chevron1"/>
    <dgm:cxn modelId="{C1CE9E27-ED83-4137-9BC8-1A7C6FBEA3FB}" srcId="{41533FB7-956A-44D3-AE6D-70C3495695F3}" destId="{D928CFAD-A927-46EC-92BC-FAC070A961CA}" srcOrd="1" destOrd="0" parTransId="{53DE6F8A-8E9E-4130-A3EC-694B0C22F6C5}" sibTransId="{EC058CC9-F47C-4ACE-9306-EEB6FC550A28}"/>
    <dgm:cxn modelId="{B68F8B8F-B015-4649-9BED-2418C90AD0AD}" type="presParOf" srcId="{953FF8D9-2998-4365-960A-7057CB5F6515}" destId="{91EB6B3A-F375-4BD9-A9D8-6EC4A60A0A94}" srcOrd="0" destOrd="0" presId="urn:microsoft.com/office/officeart/2005/8/layout/chevron1"/>
    <dgm:cxn modelId="{73E5CBEC-FC61-4355-8001-3448010EB6F7}" type="presParOf" srcId="{953FF8D9-2998-4365-960A-7057CB5F6515}" destId="{682DA712-8777-4296-9CDC-933F8BF63A31}" srcOrd="1" destOrd="0" presId="urn:microsoft.com/office/officeart/2005/8/layout/chevron1"/>
    <dgm:cxn modelId="{16FABA37-EA4A-46C1-B3A1-4581DA5B16F0}" type="presParOf" srcId="{953FF8D9-2998-4365-960A-7057CB5F6515}" destId="{CB04CD89-DDFE-4B59-8AA3-9709910FBFFA}" srcOrd="2" destOrd="0" presId="urn:microsoft.com/office/officeart/2005/8/layout/chevron1"/>
    <dgm:cxn modelId="{EC4D7B0D-5B7B-43CD-BD91-96E7568E5D06}" type="presParOf" srcId="{953FF8D9-2998-4365-960A-7057CB5F6515}" destId="{D45EA322-616F-4A72-A441-CEE7900738EE}" srcOrd="3" destOrd="0" presId="urn:microsoft.com/office/officeart/2005/8/layout/chevron1"/>
    <dgm:cxn modelId="{2DC38446-2918-4753-9C0F-9FB6B9B50C02}" type="presParOf" srcId="{953FF8D9-2998-4365-960A-7057CB5F6515}" destId="{E63D1491-BB3F-428B-8C35-29F5FDAA45FF}" srcOrd="4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EB6B3A-F375-4BD9-A9D8-6EC4A60A0A94}">
      <dsp:nvSpPr>
        <dsp:cNvPr id="0" name=""/>
        <dsp:cNvSpPr/>
      </dsp:nvSpPr>
      <dsp:spPr>
        <a:xfrm>
          <a:off x="2404" y="1754252"/>
          <a:ext cx="2930036" cy="117201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err="1" smtClean="0">
              <a:solidFill>
                <a:schemeClr val="bg1">
                  <a:lumMod val="95000"/>
                  <a:lumOff val="5000"/>
                </a:schemeClr>
              </a:solidFill>
            </a:rPr>
            <a:t>There</a:t>
          </a:r>
          <a:r>
            <a:rPr lang="cs-CZ" sz="26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 </a:t>
          </a:r>
          <a:r>
            <a:rPr lang="cs-CZ" sz="2600" kern="1200" dirty="0" err="1" smtClean="0">
              <a:solidFill>
                <a:schemeClr val="bg1">
                  <a:lumMod val="95000"/>
                  <a:lumOff val="5000"/>
                </a:schemeClr>
              </a:solidFill>
            </a:rPr>
            <a:t>is</a:t>
          </a:r>
          <a:r>
            <a:rPr lang="cs-CZ" sz="26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 /</a:t>
          </a:r>
          <a:r>
            <a:rPr lang="cs-CZ" sz="2600" kern="1200" dirty="0" err="1" smtClean="0">
              <a:solidFill>
                <a:schemeClr val="bg1">
                  <a:lumMod val="95000"/>
                  <a:lumOff val="5000"/>
                </a:schemeClr>
              </a:solidFill>
            </a:rPr>
            <a:t>There</a:t>
          </a:r>
          <a:r>
            <a:rPr lang="cs-CZ" sz="26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 are</a:t>
          </a:r>
          <a:endParaRPr lang="cs-CZ" sz="26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588411" y="1754252"/>
        <a:ext cx="1758022" cy="1172014"/>
      </dsp:txXfrm>
    </dsp:sp>
    <dsp:sp modelId="{CB04CD89-DDFE-4B59-8AA3-9709910FBFFA}">
      <dsp:nvSpPr>
        <dsp:cNvPr id="0" name=""/>
        <dsp:cNvSpPr/>
      </dsp:nvSpPr>
      <dsp:spPr>
        <a:xfrm>
          <a:off x="2639437" y="1754252"/>
          <a:ext cx="2930036" cy="117201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Co se tam nachází?</a:t>
          </a:r>
          <a:endParaRPr lang="cs-CZ" sz="26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3225444" y="1754252"/>
        <a:ext cx="1758022" cy="1172014"/>
      </dsp:txXfrm>
    </dsp:sp>
    <dsp:sp modelId="{E63D1491-BB3F-428B-8C35-29F5FDAA45FF}">
      <dsp:nvSpPr>
        <dsp:cNvPr id="0" name=""/>
        <dsp:cNvSpPr/>
      </dsp:nvSpPr>
      <dsp:spPr>
        <a:xfrm>
          <a:off x="5276470" y="1754252"/>
          <a:ext cx="2930036" cy="117201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4013" tIns="34671" rIns="34671" bIns="34671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>
              <a:solidFill>
                <a:schemeClr val="bg1">
                  <a:lumMod val="95000"/>
                  <a:lumOff val="5000"/>
                </a:schemeClr>
              </a:solidFill>
            </a:rPr>
            <a:t>Kde se to nachází?</a:t>
          </a:r>
          <a:endParaRPr lang="cs-CZ" sz="2600" kern="1200" dirty="0">
            <a:solidFill>
              <a:schemeClr val="bg1">
                <a:lumMod val="95000"/>
                <a:lumOff val="5000"/>
              </a:schemeClr>
            </a:solidFill>
          </a:endParaRPr>
        </a:p>
      </dsp:txBody>
      <dsp:txXfrm>
        <a:off x="5862477" y="1754252"/>
        <a:ext cx="1758022" cy="11720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D772CC-C42E-436F-9BF5-D3930D25875F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AAB209-EC71-40E2-973F-606DC3013F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536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4AAB209-EC71-40E2-973F-606DC3013F51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09408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B46E2C-51DF-4DDB-A097-3007D43C5807}" type="datetimeFigureOut">
              <a:rPr lang="cs-CZ" smtClean="0"/>
              <a:t>15.1.2013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65CE98-8405-4722-9269-A49401FAB394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chemeClr val="bg1"/>
                </a:solidFill>
              </a:rPr>
              <a:t>Název školy : </a:t>
            </a:r>
            <a:r>
              <a:rPr lang="cs-CZ" dirty="0">
                <a:solidFill>
                  <a:schemeClr val="bg1"/>
                </a:solidFill>
              </a:rPr>
              <a:t>Základní škola a mateřská škola, Svoboda nad  Úpou, okres Trutnov </a:t>
            </a:r>
          </a:p>
          <a:p>
            <a:r>
              <a:rPr lang="cs-CZ" b="1" dirty="0">
                <a:solidFill>
                  <a:schemeClr val="bg1"/>
                </a:solidFill>
              </a:rPr>
              <a:t>Autor : </a:t>
            </a:r>
            <a:r>
              <a:rPr lang="cs-CZ" dirty="0">
                <a:solidFill>
                  <a:schemeClr val="bg1"/>
                </a:solidFill>
              </a:rPr>
              <a:t>Bc. Lucie Ševčíková  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Datum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 smtClean="0">
                <a:solidFill>
                  <a:schemeClr val="bg1"/>
                </a:solidFill>
              </a:rPr>
              <a:t>2. 12. </a:t>
            </a:r>
            <a:r>
              <a:rPr lang="cs-CZ" dirty="0">
                <a:solidFill>
                  <a:schemeClr val="bg1"/>
                </a:solidFill>
              </a:rPr>
              <a:t>2012</a:t>
            </a:r>
          </a:p>
          <a:p>
            <a:r>
              <a:rPr lang="cs-CZ" b="1" dirty="0">
                <a:solidFill>
                  <a:schemeClr val="bg1"/>
                </a:solidFill>
              </a:rPr>
              <a:t>Název : </a:t>
            </a:r>
            <a:r>
              <a:rPr lang="cs-CZ" dirty="0">
                <a:solidFill>
                  <a:schemeClr val="bg1"/>
                </a:solidFill>
              </a:rPr>
              <a:t>VY_22_INOVACE_2.2.1 </a:t>
            </a:r>
            <a:r>
              <a:rPr lang="cs-CZ" dirty="0" smtClean="0">
                <a:solidFill>
                  <a:schemeClr val="bg1"/>
                </a:solidFill>
              </a:rPr>
              <a:t>AJ6,7g_12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 err="1" smtClean="0">
                <a:solidFill>
                  <a:schemeClr val="bg1"/>
                </a:solidFill>
              </a:rPr>
              <a:t>There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err="1" smtClean="0">
                <a:solidFill>
                  <a:schemeClr val="bg1"/>
                </a:solidFill>
              </a:rPr>
              <a:t>is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there</a:t>
            </a:r>
            <a:r>
              <a:rPr lang="cs-CZ" dirty="0" smtClean="0">
                <a:solidFill>
                  <a:schemeClr val="bg1"/>
                </a:solidFill>
              </a:rPr>
              <a:t> are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 </a:t>
            </a:r>
            <a:r>
              <a:rPr lang="cs-CZ" b="1" dirty="0">
                <a:solidFill>
                  <a:schemeClr val="bg1"/>
                </a:solidFill>
              </a:rPr>
              <a:t>: </a:t>
            </a:r>
            <a:r>
              <a:rPr lang="cs-CZ" dirty="0">
                <a:solidFill>
                  <a:schemeClr val="bg1"/>
                </a:solidFill>
              </a:rPr>
              <a:t>6. a 7. </a:t>
            </a:r>
          </a:p>
          <a:p>
            <a:r>
              <a:rPr lang="cs-CZ" b="1" dirty="0">
                <a:solidFill>
                  <a:schemeClr val="bg1"/>
                </a:solidFill>
              </a:rPr>
              <a:t>Číslo projektu : </a:t>
            </a:r>
            <a:r>
              <a:rPr lang="cs-CZ" dirty="0">
                <a:solidFill>
                  <a:schemeClr val="bg1"/>
                </a:solidFill>
              </a:rPr>
              <a:t>CZ.1.07/1.4.00/21.3068</a:t>
            </a:r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41617" y="260648"/>
            <a:ext cx="7715304" cy="1571636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24064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Tento materiál slouží k vysvětlení vazby </a:t>
            </a:r>
            <a:r>
              <a:rPr lang="cs-CZ" sz="2800" dirty="0" err="1" smtClean="0"/>
              <a:t>there</a:t>
            </a:r>
            <a:r>
              <a:rPr lang="cs-CZ" sz="2800" dirty="0" smtClean="0"/>
              <a:t> </a:t>
            </a:r>
            <a:r>
              <a:rPr lang="cs-CZ" sz="2800" dirty="0" err="1" smtClean="0"/>
              <a:t>is</a:t>
            </a:r>
            <a:r>
              <a:rPr lang="cs-CZ" sz="2800" dirty="0" smtClean="0"/>
              <a:t>/</a:t>
            </a:r>
            <a:r>
              <a:rPr lang="cs-CZ" sz="2800" dirty="0" err="1" smtClean="0"/>
              <a:t>there</a:t>
            </a:r>
            <a:r>
              <a:rPr lang="cs-CZ" sz="2800" dirty="0" smtClean="0"/>
              <a:t> are a obsahuje také praktické interaktivní cvičení k procvičení. Odpověď se zobrazí při kliknutí na správný tvar. Materiál je určen pro práci na interaktivní tabuli v 6. a 7. ročníku.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178374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err="1" smtClean="0">
                <a:solidFill>
                  <a:srgbClr val="FF0000"/>
                </a:solidFill>
              </a:rPr>
              <a:t>There</a:t>
            </a:r>
            <a:r>
              <a:rPr lang="cs-CZ" sz="5400" dirty="0" smtClean="0">
                <a:solidFill>
                  <a:srgbClr val="FF0000"/>
                </a:solidFill>
              </a:rPr>
              <a:t> </a:t>
            </a:r>
            <a:r>
              <a:rPr lang="cs-CZ" sz="5400" dirty="0" err="1" smtClean="0">
                <a:solidFill>
                  <a:srgbClr val="FF0000"/>
                </a:solidFill>
              </a:rPr>
              <a:t>is</a:t>
            </a:r>
            <a:r>
              <a:rPr lang="cs-CZ" sz="5400" dirty="0" smtClean="0">
                <a:solidFill>
                  <a:srgbClr val="FF0000"/>
                </a:solidFill>
              </a:rPr>
              <a:t> /</a:t>
            </a:r>
            <a:r>
              <a:rPr lang="cs-CZ" sz="5400" dirty="0" err="1" smtClean="0">
                <a:solidFill>
                  <a:srgbClr val="FF0000"/>
                </a:solidFill>
              </a:rPr>
              <a:t>There</a:t>
            </a:r>
            <a:r>
              <a:rPr lang="cs-CZ" sz="5400" dirty="0" smtClean="0">
                <a:solidFill>
                  <a:srgbClr val="FF0000"/>
                </a:solidFill>
              </a:rPr>
              <a:t> are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3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haroni" pitchFamily="2" charset="-79"/>
                <a:cs typeface="Aharoni" pitchFamily="2" charset="-79"/>
              </a:rPr>
              <a:t>Pravidla</a:t>
            </a:r>
            <a:endParaRPr lang="cs-CZ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Tuto vazbu používáme, když chceme vyjádřit, že se někde něco nachází nebo nenachází.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Věta má jasně daný slovosled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Věta se překládá odzadu</a:t>
            </a:r>
          </a:p>
          <a:p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9151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Slovosled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8670942"/>
              </p:ext>
            </p:extLst>
          </p:nvPr>
        </p:nvGraphicFramePr>
        <p:xfrm>
          <a:off x="683568" y="1484784"/>
          <a:ext cx="8208912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59792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is</a:t>
            </a:r>
            <a:r>
              <a:rPr lang="cs-CZ" b="1" dirty="0" smtClean="0">
                <a:solidFill>
                  <a:srgbClr val="FFC000"/>
                </a:solidFill>
              </a:rPr>
              <a:t> + číslo jednotné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is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3600" u="sng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book</a:t>
            </a:r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on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table.     +</a:t>
            </a:r>
          </a:p>
          <a:p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isn´t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 </a:t>
            </a:r>
            <a:r>
              <a:rPr lang="cs-CZ" sz="3600" u="sng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cat</a:t>
            </a:r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basket.   -</a:t>
            </a:r>
          </a:p>
          <a:p>
            <a:r>
              <a:rPr lang="cs-CZ" sz="3600" dirty="0" err="1" smtClean="0">
                <a:solidFill>
                  <a:srgbClr val="FFC000"/>
                </a:solidFill>
              </a:rPr>
              <a:t>Is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there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u="sng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</a:t>
            </a:r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u="sng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apple</a:t>
            </a:r>
            <a:r>
              <a:rPr lang="cs-CZ" sz="3600" u="sng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your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600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bag</a:t>
            </a:r>
            <a:r>
              <a:rPr lang="cs-CZ" sz="3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?      ?</a:t>
            </a:r>
            <a:endParaRPr lang="cs-CZ" sz="3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060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FFC000"/>
                </a:solidFill>
              </a:rPr>
              <a:t>There</a:t>
            </a:r>
            <a:r>
              <a:rPr lang="cs-CZ" b="1" dirty="0" smtClean="0">
                <a:solidFill>
                  <a:srgbClr val="FFC000"/>
                </a:solidFill>
              </a:rPr>
              <a:t> are + číslo množné</a:t>
            </a:r>
            <a:endParaRPr lang="cs-CZ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1"/>
                </a:solidFill>
              </a:rPr>
              <a:t>There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smtClean="0">
                <a:solidFill>
                  <a:srgbClr val="FFC000"/>
                </a:solidFill>
              </a:rPr>
              <a:t>are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u="sng" dirty="0" err="1" smtClean="0">
                <a:solidFill>
                  <a:schemeClr val="bg1"/>
                </a:solidFill>
              </a:rPr>
              <a:t>books</a:t>
            </a:r>
            <a:r>
              <a:rPr lang="cs-CZ" sz="3600" dirty="0" smtClean="0">
                <a:solidFill>
                  <a:schemeClr val="bg1"/>
                </a:solidFill>
              </a:rPr>
              <a:t> on </a:t>
            </a:r>
            <a:r>
              <a:rPr lang="cs-CZ" sz="3600" dirty="0" err="1" smtClean="0">
                <a:solidFill>
                  <a:schemeClr val="bg1"/>
                </a:solidFill>
              </a:rPr>
              <a:t>the</a:t>
            </a:r>
            <a:r>
              <a:rPr lang="cs-CZ" sz="3600" dirty="0" smtClean="0">
                <a:solidFill>
                  <a:schemeClr val="bg1"/>
                </a:solidFill>
              </a:rPr>
              <a:t> table.     +</a:t>
            </a:r>
          </a:p>
          <a:p>
            <a:r>
              <a:rPr lang="cs-CZ" sz="3600" dirty="0" err="1" smtClean="0">
                <a:solidFill>
                  <a:schemeClr val="bg1"/>
                </a:solidFill>
              </a:rPr>
              <a:t>There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rgbClr val="FFC000"/>
                </a:solidFill>
              </a:rPr>
              <a:t>aren´t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any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u="sng" dirty="0" err="1" smtClean="0">
                <a:solidFill>
                  <a:schemeClr val="bg1"/>
                </a:solidFill>
              </a:rPr>
              <a:t>boys</a:t>
            </a:r>
            <a:r>
              <a:rPr lang="cs-CZ" sz="3600" dirty="0" smtClean="0">
                <a:solidFill>
                  <a:schemeClr val="bg1"/>
                </a:solidFill>
              </a:rPr>
              <a:t> in </a:t>
            </a:r>
            <a:r>
              <a:rPr lang="cs-CZ" sz="3600" dirty="0" err="1" smtClean="0">
                <a:solidFill>
                  <a:schemeClr val="bg1"/>
                </a:solidFill>
              </a:rPr>
              <a:t>the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classroom</a:t>
            </a:r>
            <a:r>
              <a:rPr lang="cs-CZ" sz="3600" dirty="0" smtClean="0">
                <a:solidFill>
                  <a:schemeClr val="bg1"/>
                </a:solidFill>
              </a:rPr>
              <a:t>.     -</a:t>
            </a:r>
          </a:p>
          <a:p>
            <a:r>
              <a:rPr lang="cs-CZ" sz="3600" dirty="0" smtClean="0">
                <a:solidFill>
                  <a:srgbClr val="FFC000"/>
                </a:solidFill>
              </a:rPr>
              <a:t>Are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there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dirty="0" err="1" smtClean="0">
                <a:solidFill>
                  <a:schemeClr val="bg1"/>
                </a:solidFill>
              </a:rPr>
              <a:t>any</a:t>
            </a:r>
            <a:r>
              <a:rPr lang="cs-CZ" sz="3600" dirty="0" smtClean="0">
                <a:solidFill>
                  <a:schemeClr val="bg1"/>
                </a:solidFill>
              </a:rPr>
              <a:t> </a:t>
            </a:r>
            <a:r>
              <a:rPr lang="cs-CZ" sz="3600" u="sng" dirty="0" err="1" smtClean="0">
                <a:solidFill>
                  <a:schemeClr val="bg1"/>
                </a:solidFill>
              </a:rPr>
              <a:t>dogs</a:t>
            </a:r>
            <a:r>
              <a:rPr lang="cs-CZ" sz="3600" dirty="0" smtClean="0">
                <a:solidFill>
                  <a:schemeClr val="bg1"/>
                </a:solidFill>
              </a:rPr>
              <a:t> in </a:t>
            </a:r>
            <a:r>
              <a:rPr lang="cs-CZ" sz="3600" dirty="0" err="1" smtClean="0">
                <a:solidFill>
                  <a:schemeClr val="bg1"/>
                </a:solidFill>
              </a:rPr>
              <a:t>the</a:t>
            </a:r>
            <a:r>
              <a:rPr lang="cs-CZ" sz="3600" dirty="0" smtClean="0">
                <a:solidFill>
                  <a:schemeClr val="bg1"/>
                </a:solidFill>
              </a:rPr>
              <a:t> garden?     ?</a:t>
            </a:r>
            <a:endParaRPr lang="cs-CZ" sz="36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7133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7848872" cy="924475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algn="ctr"/>
            <a:r>
              <a:rPr lang="cs-CZ" i="1" dirty="0" smtClean="0"/>
              <a:t>…………………. </a:t>
            </a:r>
            <a:r>
              <a:rPr lang="cs-CZ" i="1" dirty="0" err="1" smtClean="0"/>
              <a:t>three</a:t>
            </a:r>
            <a:r>
              <a:rPr lang="cs-CZ" i="1" dirty="0" smtClean="0"/>
              <a:t> </a:t>
            </a:r>
            <a:r>
              <a:rPr lang="cs-CZ" i="1" dirty="0" err="1" smtClean="0"/>
              <a:t>cats</a:t>
            </a:r>
            <a:r>
              <a:rPr lang="cs-CZ" i="1" dirty="0" smtClean="0"/>
              <a:t> on </a:t>
            </a:r>
            <a:r>
              <a:rPr lang="cs-CZ" i="1" dirty="0" err="1" smtClean="0"/>
              <a:t>the</a:t>
            </a:r>
            <a:r>
              <a:rPr lang="cs-CZ" i="1" dirty="0" smtClean="0"/>
              <a:t> sofa.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pc\AppData\Local\Microsoft\Windows\Temporary Internet Files\Content.IE5\XRE51R2X\MC900193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697276"/>
            <a:ext cx="4671588" cy="27447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c\AppData\Local\Microsoft\Windows\Temporary Internet Files\Content.IE5\BKLZNTX7\MP9004448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77605"/>
            <a:ext cx="1924216" cy="252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68508" y="2234227"/>
            <a:ext cx="201622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39552" y="5301208"/>
            <a:ext cx="2232248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are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300192" y="2265594"/>
            <a:ext cx="237626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031561" y="5401196"/>
            <a:ext cx="2844316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aren´t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9416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4"/>
            <a:ext cx="8496944" cy="924475"/>
          </a:xfrm>
          <a:solidFill>
            <a:schemeClr val="bg1">
              <a:lumMod val="75000"/>
              <a:lumOff val="25000"/>
            </a:schemeClr>
          </a:solidFill>
        </p:spPr>
        <p:txBody>
          <a:bodyPr/>
          <a:lstStyle/>
          <a:p>
            <a:pPr algn="ctr"/>
            <a:r>
              <a:rPr lang="cs-CZ" dirty="0" smtClean="0"/>
              <a:t>………. </a:t>
            </a: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snake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ocean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pc\AppData\Local\Microsoft\Windows\Temporary Internet Files\Content.IE5\UUDV90CU\MC9003323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420887"/>
            <a:ext cx="3672408" cy="3229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Zaoblený obdélník 8"/>
          <p:cNvSpPr/>
          <p:nvPr/>
        </p:nvSpPr>
        <p:spPr>
          <a:xfrm>
            <a:off x="539552" y="2132856"/>
            <a:ext cx="201622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15516" y="5445224"/>
            <a:ext cx="2664296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60232" y="2260092"/>
            <a:ext cx="2232248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are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084168" y="5445223"/>
            <a:ext cx="291632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aren´t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621000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9" grpId="0" animBg="1"/>
      <p:bldP spid="13" grpId="0" animBg="1"/>
      <p:bldP spid="14" grpId="0" animBg="1"/>
      <p:bldP spid="1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75000"/>
              <a:lumOff val="25000"/>
            </a:schemeClr>
          </a:solidFill>
        </p:spPr>
        <p:txBody>
          <a:bodyPr/>
          <a:lstStyle/>
          <a:p>
            <a:r>
              <a:rPr lang="cs-CZ" dirty="0" smtClean="0"/>
              <a:t>……….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candles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pc\AppData\Local\Microsoft\Windows\Temporary Internet Files\Content.IE5\6ZK0SZP1\MC90041048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5618" y="1916832"/>
            <a:ext cx="2715636" cy="3926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39552" y="1921737"/>
            <a:ext cx="201622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5111" y="5331216"/>
            <a:ext cx="2808312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444208" y="1916832"/>
            <a:ext cx="2160240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are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940152" y="5331216"/>
            <a:ext cx="2880320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aren´t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1198979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675724"/>
            <a:ext cx="8280920" cy="924475"/>
          </a:xfrm>
          <a:solidFill>
            <a:schemeClr val="bg1">
              <a:lumMod val="75000"/>
              <a:lumOff val="25000"/>
            </a:schemeClr>
          </a:solidFill>
        </p:spPr>
        <p:txBody>
          <a:bodyPr/>
          <a:lstStyle/>
          <a:p>
            <a:r>
              <a:rPr lang="cs-CZ" dirty="0" smtClean="0"/>
              <a:t>………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bears</a:t>
            </a:r>
            <a:r>
              <a:rPr lang="cs-CZ" dirty="0" smtClean="0"/>
              <a:t> </a:t>
            </a:r>
            <a:r>
              <a:rPr lang="cs-CZ" dirty="0" err="1" smtClean="0"/>
              <a:t>walking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pc\AppData\Local\Microsoft\Windows\Temporary Internet Files\Content.IE5\6ZK0SZP1\MP90040668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204864"/>
            <a:ext cx="4579404" cy="305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575556" y="1839706"/>
            <a:ext cx="201622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5257800"/>
            <a:ext cx="2664296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300192" y="1839707"/>
            <a:ext cx="2304256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are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724128" y="5257799"/>
            <a:ext cx="3024336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aren´t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758079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4"/>
            <a:ext cx="7992888" cy="924475"/>
          </a:xfrm>
          <a:solidFill>
            <a:schemeClr val="bg1">
              <a:lumMod val="75000"/>
              <a:lumOff val="25000"/>
            </a:schemeClr>
          </a:solidFill>
        </p:spPr>
        <p:txBody>
          <a:bodyPr/>
          <a:lstStyle/>
          <a:p>
            <a:r>
              <a:rPr lang="cs-CZ" dirty="0" smtClean="0"/>
              <a:t>……… a </a:t>
            </a:r>
            <a:r>
              <a:rPr lang="cs-CZ" dirty="0" err="1" smtClean="0"/>
              <a:t>duck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lake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C:\Users\pc\AppData\Local\Microsoft\Windows\Temporary Internet Files\Content.IE5\UUDV90CU\MP90017889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6568" y="2723043"/>
            <a:ext cx="3657600" cy="24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aoblený obdélník 4"/>
          <p:cNvSpPr/>
          <p:nvPr/>
        </p:nvSpPr>
        <p:spPr>
          <a:xfrm>
            <a:off x="467544" y="1917198"/>
            <a:ext cx="201622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467544" y="5167388"/>
            <a:ext cx="2520280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isn´t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084168" y="1845923"/>
            <a:ext cx="2520280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are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868144" y="5167388"/>
            <a:ext cx="2736304" cy="863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There</a:t>
            </a:r>
            <a:r>
              <a:rPr lang="cs-CZ" sz="3200" dirty="0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 </a:t>
            </a:r>
            <a:r>
              <a:rPr lang="cs-CZ" sz="3200" dirty="0" err="1" smtClean="0">
                <a:solidFill>
                  <a:schemeClr val="accent4">
                    <a:lumMod val="50000"/>
                  </a:schemeClr>
                </a:solidFill>
                <a:latin typeface="Aharoni" pitchFamily="2" charset="-79"/>
                <a:cs typeface="Aharoni" pitchFamily="2" charset="-79"/>
              </a:rPr>
              <a:t>aren´t</a:t>
            </a:r>
            <a:endParaRPr lang="cs-CZ" sz="3200" dirty="0">
              <a:solidFill>
                <a:schemeClr val="accent4">
                  <a:lumMod val="50000"/>
                </a:schemeClr>
              </a:solidFill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5598399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807361"/>
            <a:ext cx="7522995" cy="4051437"/>
          </a:xfrm>
        </p:spPr>
        <p:txBody>
          <a:bodyPr/>
          <a:lstStyle/>
          <a:p>
            <a:pPr marL="0" indent="0">
              <a:buNone/>
            </a:pPr>
            <a:r>
              <a:rPr lang="cs-CZ" sz="3200" dirty="0" smtClean="0"/>
              <a:t>V prezentaci byly použity kliparty z</a:t>
            </a:r>
          </a:p>
          <a:p>
            <a:pPr marL="0" indent="0">
              <a:buNone/>
            </a:pPr>
            <a:r>
              <a:rPr lang="cs-CZ" sz="3200" u="sng" dirty="0" smtClean="0">
                <a:hlinkClick r:id="rId2"/>
              </a:rPr>
              <a:t>http</a:t>
            </a:r>
            <a:r>
              <a:rPr lang="cs-CZ" sz="3200" u="sng" dirty="0">
                <a:hlinkClick r:id="rId2"/>
              </a:rPr>
              <a:t>://office.microsoft.com/cs-cz/images</a:t>
            </a:r>
            <a:endParaRPr lang="cs-CZ" sz="3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24944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165</TotalTime>
  <Words>290</Words>
  <Application>Microsoft Office PowerPoint</Application>
  <PresentationFormat>Předvádění na obrazovce (4:3)</PresentationFormat>
  <Paragraphs>54</Paragraphs>
  <Slides>13</Slides>
  <Notes>1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Winter</vt:lpstr>
      <vt:lpstr>Prezentace aplikace PowerPoint</vt:lpstr>
      <vt:lpstr>Anotace</vt:lpstr>
      <vt:lpstr>There is /There are</vt:lpstr>
      <vt:lpstr>Pravidla</vt:lpstr>
      <vt:lpstr>Slovosled</vt:lpstr>
      <vt:lpstr>There is + číslo jednotné</vt:lpstr>
      <vt:lpstr>There are + číslo množné</vt:lpstr>
      <vt:lpstr>…………………. three cats on the sofa.</vt:lpstr>
      <vt:lpstr>………. a snake swimming in the ocean.</vt:lpstr>
      <vt:lpstr>………. three candles on the cake.</vt:lpstr>
      <vt:lpstr>……… three bears walking in the river.</vt:lpstr>
      <vt:lpstr>……… a duck swimming in the lake.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There is /There are</dc:title>
  <dc:creator>pc</dc:creator>
  <cp:lastModifiedBy>pc</cp:lastModifiedBy>
  <cp:revision>12</cp:revision>
  <dcterms:created xsi:type="dcterms:W3CDTF">2013-01-07T08:38:30Z</dcterms:created>
  <dcterms:modified xsi:type="dcterms:W3CDTF">2013-01-15T14:37:08Z</dcterms:modified>
</cp:coreProperties>
</file>