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433" r:id="rId2"/>
    <p:sldId id="349" r:id="rId3"/>
    <p:sldId id="496" r:id="rId4"/>
    <p:sldId id="350" r:id="rId5"/>
    <p:sldId id="507" r:id="rId6"/>
    <p:sldId id="347" r:id="rId7"/>
    <p:sldId id="351" r:id="rId8"/>
    <p:sldId id="472" r:id="rId9"/>
    <p:sldId id="452" r:id="rId10"/>
    <p:sldId id="49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77109865-dejiny-udatneho-ceskeho-naroda/208552116230009-samova-rise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6/Samovo_kraljevstvo.png/220px-Samovo_kraljevstvo.pn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ceskatelevize.cz/porady/10177109865-dejiny-udatneho-ceskeho-naroda/208552116230009-samova-ri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VY_ 32_ INOVACE </a:t>
            </a:r>
            <a:r>
              <a:rPr lang="cs-CZ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_14_10_ </a:t>
            </a:r>
            <a:r>
              <a:rPr lang="cs-CZ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</a:t>
            </a:r>
            <a:r>
              <a:rPr lang="cs-CZ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ámova  říše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9247709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SÁMO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908050"/>
            <a:ext cx="8229600" cy="554513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dirty="0" smtClean="0"/>
              <a:t>Sámo </a:t>
            </a:r>
            <a:r>
              <a:rPr lang="cs-CZ" sz="4000" dirty="0"/>
              <a:t>byl náš první státní představitel. Sámo byl hlavou našeho prvního státního útvaru, po něm nazvaného Sámova říše</a:t>
            </a:r>
            <a:r>
              <a:rPr lang="cs-CZ" sz="4000" dirty="0" smtClean="0"/>
              <a:t>. </a:t>
            </a:r>
            <a:endParaRPr lang="cs-CZ" sz="4000" dirty="0"/>
          </a:p>
          <a:p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77072"/>
            <a:ext cx="25922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2570352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240804"/>
            <a:ext cx="8784976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</a:rPr>
              <a:t>Sámova říše existovala v letech 623 - 658 </a:t>
            </a:r>
            <a:r>
              <a:rPr lang="cs-CZ" sz="2800" b="1" dirty="0" smtClean="0">
                <a:solidFill>
                  <a:srgbClr val="00B050"/>
                </a:solidFill>
              </a:rPr>
              <a:t>                      </a:t>
            </a:r>
            <a:r>
              <a:rPr lang="cs-CZ" sz="2800" dirty="0" smtClean="0"/>
              <a:t>a </a:t>
            </a:r>
            <a:r>
              <a:rPr lang="cs-CZ" sz="2800" dirty="0"/>
              <a:t>rozprostírala se na území dnešní České republiky, východu Německa, západu Slovenska, západu Maďarska, jihozápadu Polska, východu Rakouska </a:t>
            </a:r>
            <a:r>
              <a:rPr lang="cs-CZ" sz="2800" dirty="0" smtClean="0"/>
              <a:t>           a </a:t>
            </a:r>
            <a:r>
              <a:rPr lang="cs-CZ" sz="2800" dirty="0"/>
              <a:t>severu Slovinska.</a:t>
            </a:r>
          </a:p>
          <a:p>
            <a:endParaRPr lang="cs-CZ" sz="2800" dirty="0"/>
          </a:p>
          <a:p>
            <a:r>
              <a:rPr lang="cs-CZ" sz="3200" dirty="0" smtClean="0">
                <a:solidFill>
                  <a:srgbClr val="0070C0"/>
                </a:solidFill>
              </a:rPr>
              <a:t>Sámova </a:t>
            </a:r>
            <a:r>
              <a:rPr lang="cs-CZ" sz="3200" dirty="0">
                <a:solidFill>
                  <a:srgbClr val="0070C0"/>
                </a:solidFill>
              </a:rPr>
              <a:t>říše vznikla a upevnila se z odporu proti útlaku ze strany neslovanských etnik, a to Avarů a Francké říše.</a:t>
            </a:r>
            <a:r>
              <a:rPr lang="cs-CZ" sz="3200" dirty="0"/>
              <a:t> Povstání Slovanů v roce 623 proti Avarům vzniklo z toho, že Avaři, obývající </a:t>
            </a:r>
            <a:r>
              <a:rPr lang="cs-CZ" sz="3200" dirty="0" err="1"/>
              <a:t>Potisí</a:t>
            </a:r>
            <a:r>
              <a:rPr lang="cs-CZ" sz="3200" dirty="0"/>
              <a:t> a Panonii (tj. dnešní Maďarsko</a:t>
            </a:r>
            <a:r>
              <a:rPr lang="cs-CZ" sz="3200" dirty="0" smtClean="0"/>
              <a:t>), </a:t>
            </a:r>
            <a:r>
              <a:rPr lang="cs-CZ" sz="3200" dirty="0"/>
              <a:t>napadali okolní slovanské obyvatelstvo </a:t>
            </a:r>
            <a:r>
              <a:rPr lang="cs-CZ" sz="3200" dirty="0" smtClean="0"/>
              <a:t>                     a </a:t>
            </a:r>
            <a:r>
              <a:rPr lang="cs-CZ" sz="3200" dirty="0"/>
              <a:t>ekonomicky na něm parazitovali i jinak ho zneužívali.</a:t>
            </a:r>
          </a:p>
        </p:txBody>
      </p:sp>
    </p:spTree>
    <p:extLst>
      <p:ext uri="{BB962C8B-B14F-4D97-AF65-F5344CB8AC3E}">
        <p14:creationId xmlns="" xmlns:p14="http://schemas.microsoft.com/office/powerpoint/2010/main" val="119854177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04813"/>
            <a:ext cx="8893175" cy="604837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Sámo se svým doprovodem se postavil</a:t>
            </a:r>
            <a:r>
              <a:rPr lang="cs-CZ" dirty="0"/>
              <a:t>, jako spojenec povstalých Slovanů, </a:t>
            </a:r>
            <a:r>
              <a:rPr lang="cs-CZ" dirty="0">
                <a:solidFill>
                  <a:srgbClr val="FF0000"/>
                </a:solidFill>
              </a:rPr>
              <a:t>proti </a:t>
            </a:r>
            <a:r>
              <a:rPr lang="cs-CZ" dirty="0" smtClean="0">
                <a:solidFill>
                  <a:srgbClr val="FF0000"/>
                </a:solidFill>
              </a:rPr>
              <a:t>Avarům. </a:t>
            </a:r>
            <a:r>
              <a:rPr lang="cs-CZ" dirty="0" smtClean="0"/>
              <a:t>Slované </a:t>
            </a:r>
            <a:r>
              <a:rPr lang="cs-CZ" dirty="0"/>
              <a:t>pod vedením Sáma Avary porazili. </a:t>
            </a:r>
            <a:endParaRPr lang="cs-CZ" dirty="0" smtClean="0"/>
          </a:p>
          <a:p>
            <a:r>
              <a:rPr lang="cs-CZ" dirty="0" smtClean="0"/>
              <a:t>Po </a:t>
            </a:r>
            <a:r>
              <a:rPr lang="cs-CZ" dirty="0"/>
              <a:t>porážce Avarů byl vytvořen nadkmenový svaz, který byl později nazván </a:t>
            </a:r>
            <a:r>
              <a:rPr lang="cs-CZ" sz="4000" b="1" u="sng" dirty="0">
                <a:solidFill>
                  <a:srgbClr val="00B0F0"/>
                </a:solidFill>
              </a:rPr>
              <a:t>Sámovou říší</a:t>
            </a:r>
            <a:r>
              <a:rPr lang="cs-CZ" sz="4000" b="1" dirty="0">
                <a:solidFill>
                  <a:srgbClr val="00B0F0"/>
                </a:solidFill>
              </a:rPr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01008"/>
            <a:ext cx="4392487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0491067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04665"/>
            <a:ext cx="9036496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V roce 631 poslal francký král Dagobert svá vojska, aby napadla Sámovu říši. </a:t>
            </a:r>
            <a:r>
              <a:rPr lang="cs-CZ" sz="4000" dirty="0"/>
              <a:t>Francká vojska si </a:t>
            </a:r>
            <a:r>
              <a:rPr lang="cs-CZ" sz="4000" dirty="0" smtClean="0"/>
              <a:t>                 po </a:t>
            </a:r>
            <a:r>
              <a:rPr lang="cs-CZ" sz="4000" dirty="0"/>
              <a:t>porážce Avarů chtěla Slovany podmanit, ale Sámova říše byla </a:t>
            </a:r>
            <a:r>
              <a:rPr lang="cs-CZ" sz="4000" dirty="0" smtClean="0"/>
              <a:t> natolik </a:t>
            </a:r>
            <a:r>
              <a:rPr lang="cs-CZ" sz="4000" dirty="0"/>
              <a:t>materiálně silná a vyspělá, </a:t>
            </a:r>
            <a:r>
              <a:rPr lang="cs-CZ" sz="4000" dirty="0" smtClean="0"/>
              <a:t>            že </a:t>
            </a:r>
            <a:r>
              <a:rPr lang="cs-CZ" sz="4000" dirty="0"/>
              <a:t>je porazila a zničila v bitvě </a:t>
            </a:r>
            <a:r>
              <a:rPr lang="cs-CZ" sz="4000" dirty="0" smtClean="0"/>
              <a:t>                      u </a:t>
            </a:r>
            <a:r>
              <a:rPr lang="cs-CZ" sz="4000" dirty="0"/>
              <a:t>svého hradiště </a:t>
            </a:r>
            <a:r>
              <a:rPr lang="cs-CZ" sz="4000" dirty="0" err="1"/>
              <a:t>Wogastisburgu</a:t>
            </a:r>
            <a:r>
              <a:rPr lang="cs-CZ" sz="4000" dirty="0"/>
              <a:t> (leželo pravděpodobně </a:t>
            </a:r>
            <a:r>
              <a:rPr lang="cs-CZ" sz="4000" dirty="0" smtClean="0"/>
              <a:t>                                v </a:t>
            </a:r>
            <a:r>
              <a:rPr lang="cs-CZ" sz="4000" dirty="0"/>
              <a:t>severozápadních Čechách). </a:t>
            </a:r>
          </a:p>
        </p:txBody>
      </p:sp>
    </p:spTree>
    <p:extLst>
      <p:ext uri="{BB962C8B-B14F-4D97-AF65-F5344CB8AC3E}">
        <p14:creationId xmlns="" xmlns:p14="http://schemas.microsoft.com/office/powerpoint/2010/main" val="132372504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Sámova říše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628800"/>
            <a:ext cx="6264696" cy="4320480"/>
          </a:xfrm>
        </p:spPr>
      </p:pic>
    </p:spTree>
    <p:extLst>
      <p:ext uri="{BB962C8B-B14F-4D97-AF65-F5344CB8AC3E}">
        <p14:creationId xmlns="" xmlns:p14="http://schemas.microsoft.com/office/powerpoint/2010/main" val="152478921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765175"/>
            <a:ext cx="8748713" cy="5616575"/>
          </a:xfrm>
        </p:spPr>
        <p:txBody>
          <a:bodyPr>
            <a:normAutofit/>
          </a:bodyPr>
          <a:lstStyle/>
          <a:p>
            <a:r>
              <a:rPr lang="cs-CZ" dirty="0" smtClean="0"/>
              <a:t>Že Sámova </a:t>
            </a:r>
            <a:r>
              <a:rPr lang="cs-CZ" dirty="0"/>
              <a:t>politická práce byla </a:t>
            </a:r>
            <a:r>
              <a:rPr lang="cs-CZ" dirty="0" smtClean="0"/>
              <a:t>úspěšná, </a:t>
            </a:r>
            <a:r>
              <a:rPr lang="cs-CZ" dirty="0"/>
              <a:t>dokazuje skutečnost, že po roku 636 Sámova říše žila v míru se svými sousedy, jak s Avary, tak s Franckou říší, kteří ji uznávali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sz="3600" b="1" u="sng" dirty="0">
                <a:solidFill>
                  <a:srgbClr val="EF9FD8"/>
                </a:solidFill>
              </a:rPr>
              <a:t>Sámo zemřel roku 658 </a:t>
            </a:r>
            <a:r>
              <a:rPr lang="cs-CZ" dirty="0"/>
              <a:t>přirozenou smrtí jako všemi oplakávaný a milovaný státník a jeho říše zanikla. Zbylo po něm 22 synů a 15 dcer, které měl s 12 ženami, protože </a:t>
            </a:r>
            <a:r>
              <a:rPr lang="cs-CZ" dirty="0" smtClean="0"/>
              <a:t>                     v </a:t>
            </a:r>
            <a:r>
              <a:rPr lang="cs-CZ" dirty="0"/>
              <a:t>plodnosti je </a:t>
            </a:r>
            <a:r>
              <a:rPr lang="cs-CZ" dirty="0" smtClean="0"/>
              <a:t>věčnost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915816" y="5661248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>
                <a:hlinkClick r:id="rId3"/>
              </a:rPr>
              <a:t>http://www.ceskatelevize.cz/porady/10177109865-dejiny-udatneho-ceskeho-naroda/208552116230009-samova-rise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3159227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</a:t>
            </a:r>
            <a:r>
              <a:rPr lang="cs-CZ" dirty="0" err="1" smtClean="0"/>
              <a:t>nAzýval</a:t>
            </a:r>
            <a:r>
              <a:rPr lang="cs-CZ" dirty="0" smtClean="0"/>
              <a:t> </a:t>
            </a:r>
            <a:r>
              <a:rPr lang="cs-CZ" dirty="0" smtClean="0"/>
              <a:t>náš první státní útvar?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Avarova říše</a:t>
            </a:r>
          </a:p>
          <a:p>
            <a:r>
              <a:rPr lang="cs-CZ" dirty="0" smtClean="0"/>
              <a:t>2. Sámův stát</a:t>
            </a:r>
          </a:p>
          <a:p>
            <a:r>
              <a:rPr lang="cs-CZ" dirty="0" smtClean="0"/>
              <a:t>3. Sámova říše</a:t>
            </a:r>
          </a:p>
          <a:p>
            <a:r>
              <a:rPr lang="cs-CZ" dirty="0" smtClean="0"/>
              <a:t>4. Česko</a:t>
            </a:r>
          </a:p>
          <a:p>
            <a:endParaRPr lang="cs-CZ" dirty="0"/>
          </a:p>
          <a:p>
            <a:r>
              <a:rPr lang="cs-CZ" dirty="0" smtClean="0"/>
              <a:t>3. </a:t>
            </a:r>
            <a:r>
              <a:rPr lang="cs-CZ" dirty="0" smtClean="0">
                <a:solidFill>
                  <a:srgbClr val="FF0000"/>
                </a:solidFill>
              </a:rPr>
              <a:t>Sámova říše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209550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57045100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vzniku Sámovy říše.</a:t>
            </a:r>
          </a:p>
          <a:p>
            <a:r>
              <a:rPr lang="cs-CZ" dirty="0" smtClean="0"/>
              <a:t> </a:t>
            </a:r>
            <a:r>
              <a:rPr lang="cs-CZ" dirty="0"/>
              <a:t>Snímek </a:t>
            </a:r>
            <a:r>
              <a:rPr lang="cs-CZ" dirty="0" smtClean="0"/>
              <a:t>č. 5–pro </a:t>
            </a:r>
            <a:r>
              <a:rPr lang="cs-CZ" dirty="0"/>
              <a:t>přehrání videoukázek je nutné připojení na internet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upload.wikimedia.org/wikipedia/commons/thumb/b/b6/Samovo_kraljevstvo.png/220px-Samovo_kraljevstvo.png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://www.ceskatelevize.cz/porady/10177109865-dejiny-udatneho-ceskeho-naroda/208552116230009-samova-rise/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Autorem </a:t>
            </a:r>
            <a:r>
              <a:rPr lang="cs-CZ" sz="2000" dirty="0"/>
              <a:t>tohoto materiálu, pokud není  uvedeno jinak je Bc. Miroslav  Barda</a:t>
            </a:r>
          </a:p>
          <a:p>
            <a:endParaRPr lang="cs-CZ" dirty="0"/>
          </a:p>
        </p:txBody>
      </p:sp>
      <p:pic>
        <p:nvPicPr>
          <p:cNvPr id="1026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013176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3105834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059617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3181</TotalTime>
  <Words>362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         VY_ 32_ INOVACE _14_10_ Sámova  říše </vt:lpstr>
      <vt:lpstr>SÁMO</vt:lpstr>
      <vt:lpstr>Snímek 3</vt:lpstr>
      <vt:lpstr>Snímek 4</vt:lpstr>
      <vt:lpstr>Snímek 5</vt:lpstr>
      <vt:lpstr>Sámova říše</vt:lpstr>
      <vt:lpstr>Snímek 7</vt:lpstr>
      <vt:lpstr>Jak se nAzýval náš první státní útvar?</vt:lpstr>
      <vt:lpstr>POPIS</vt:lpstr>
      <vt:lpstr>          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342</cp:revision>
  <dcterms:created xsi:type="dcterms:W3CDTF">2011-05-06T14:42:50Z</dcterms:created>
  <dcterms:modified xsi:type="dcterms:W3CDTF">2012-03-16T16:39:29Z</dcterms:modified>
</cp:coreProperties>
</file>