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101A0E4-6D74-4A8A-B5A7-5A9DD4389F5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C10BDE-EEBE-44FC-87D8-480D8851860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196" y="548680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004152" y="2204864"/>
            <a:ext cx="7125112" cy="4051437"/>
          </a:xfrm>
        </p:spPr>
        <p:txBody>
          <a:bodyPr>
            <a:normAutofit fontScale="77500" lnSpcReduction="20000"/>
          </a:bodyPr>
          <a:lstStyle/>
          <a:p>
            <a:r>
              <a:rPr lang="cs-CZ" sz="3000" dirty="0">
                <a:solidFill>
                  <a:schemeClr val="tx1"/>
                </a:solidFill>
                <a:cs typeface="Arial" pitchFamily="34" charset="0"/>
              </a:rPr>
              <a:t>Základní škola  a mateřská škola, Svoboda nad Úpou, okres Trutnov</a:t>
            </a:r>
          </a:p>
          <a:p>
            <a:r>
              <a:rPr lang="cs-CZ" sz="3000" dirty="0">
                <a:solidFill>
                  <a:schemeClr val="tx1"/>
                </a:solidFill>
                <a:cs typeface="Arial" pitchFamily="34" charset="0"/>
              </a:rPr>
              <a:t>Bc. Lucie Ševčíková</a:t>
            </a:r>
          </a:p>
          <a:p>
            <a:r>
              <a:rPr lang="cs-CZ" sz="3000" dirty="0">
                <a:solidFill>
                  <a:schemeClr val="tx1"/>
                </a:solidFill>
                <a:cs typeface="Arial" pitchFamily="34" charset="0"/>
              </a:rPr>
              <a:t>VY_22_INOVACE_2.2.1 </a:t>
            </a:r>
            <a:r>
              <a:rPr lang="cs-CZ" sz="3000" dirty="0" smtClean="0">
                <a:solidFill>
                  <a:schemeClr val="tx1"/>
                </a:solidFill>
                <a:cs typeface="Arial" pitchFamily="34" charset="0"/>
              </a:rPr>
              <a:t>AJ6,7g_15 </a:t>
            </a:r>
            <a:endParaRPr lang="cs-CZ" sz="3000" dirty="0" smtClean="0">
              <a:solidFill>
                <a:schemeClr val="tx1"/>
              </a:solidFill>
              <a:cs typeface="Arial" pitchFamily="34" charset="0"/>
            </a:endParaRPr>
          </a:p>
          <a:p>
            <a:r>
              <a:rPr lang="cs-CZ" sz="3000" u="sng" dirty="0" smtClean="0">
                <a:solidFill>
                  <a:schemeClr val="tx1"/>
                </a:solidFill>
                <a:cs typeface="Arial" pitchFamily="34" charset="0"/>
              </a:rPr>
              <a:t>Téma:</a:t>
            </a:r>
            <a:r>
              <a:rPr lang="cs-CZ" sz="3000" dirty="0" smtClean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cs-CZ" sz="3000" dirty="0" smtClean="0">
                <a:solidFill>
                  <a:schemeClr val="tx1"/>
                </a:solidFill>
                <a:cs typeface="Arial" pitchFamily="34" charset="0"/>
              </a:rPr>
              <a:t>Přítomný čas prostý- kladná oznamovací věta</a:t>
            </a:r>
            <a:endParaRPr lang="cs-CZ" sz="3000" dirty="0" smtClean="0">
              <a:solidFill>
                <a:schemeClr val="tx1"/>
              </a:solidFill>
              <a:cs typeface="Arial" pitchFamily="34" charset="0"/>
            </a:endParaRPr>
          </a:p>
          <a:p>
            <a:r>
              <a:rPr lang="cs-CZ" sz="3000" dirty="0" smtClean="0">
                <a:solidFill>
                  <a:schemeClr val="tx1"/>
                </a:solidFill>
                <a:cs typeface="Arial" pitchFamily="34" charset="0"/>
              </a:rPr>
              <a:t>Datum </a:t>
            </a:r>
            <a:r>
              <a:rPr lang="cs-CZ" sz="3000" dirty="0" smtClean="0">
                <a:solidFill>
                  <a:schemeClr val="tx1"/>
                </a:solidFill>
                <a:cs typeface="Arial" pitchFamily="34" charset="0"/>
              </a:rPr>
              <a:t>12. 1. 2013</a:t>
            </a:r>
            <a:endParaRPr lang="cs-CZ" sz="3000" dirty="0" smtClean="0">
              <a:solidFill>
                <a:schemeClr val="tx1"/>
              </a:solidFill>
              <a:cs typeface="Arial" pitchFamily="34" charset="0"/>
            </a:endParaRPr>
          </a:p>
          <a:p>
            <a:r>
              <a:rPr lang="cs-CZ" sz="3000" dirty="0" smtClean="0">
                <a:solidFill>
                  <a:schemeClr val="tx1"/>
                </a:solidFill>
                <a:cs typeface="Arial" pitchFamily="34" charset="0"/>
              </a:rPr>
              <a:t>Ročník: 6. a 7.</a:t>
            </a:r>
          </a:p>
          <a:p>
            <a:pPr lvl="0"/>
            <a:r>
              <a:rPr lang="cs-CZ" sz="3000" dirty="0">
                <a:solidFill>
                  <a:prstClr val="black"/>
                </a:solidFill>
              </a:rPr>
              <a:t>Číslo projektu : CZ.1.07/1.4.00/21.3068 </a:t>
            </a: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0678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 smtClean="0"/>
              <a:t>Tento materiál slouží k pochopení a procvičení kladné oznamovací věty v prostém přítomném čase. Prezentace obsahuje také interaktivní cvičení, kde žáci vybírají správnou odpověď. Při kliknutí na správnou možnost se odpověď zobrazí ve větě. Materiál je určen pro žáky 6. a 7. ročníku.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79387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800" dirty="0" err="1" smtClean="0"/>
              <a:t>Present</a:t>
            </a:r>
            <a:r>
              <a:rPr lang="cs-CZ" sz="4800" dirty="0" smtClean="0"/>
              <a:t> </a:t>
            </a:r>
            <a:r>
              <a:rPr lang="cs-CZ" sz="4800" dirty="0" err="1" smtClean="0"/>
              <a:t>simple</a:t>
            </a:r>
            <a:r>
              <a:rPr lang="cs-CZ" sz="4800" dirty="0" smtClean="0"/>
              <a:t> tense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Prostý přítomný čas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7170" name="Picture 2" descr="C:\Users\pc\AppData\Local\Microsoft\Windows\Temporary Internet Files\Content.IE5\KTQ64BRZ\MP9004394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4664"/>
            <a:ext cx="3214932" cy="34622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476672"/>
            <a:ext cx="2376264" cy="144655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1st part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272684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Použití: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00808"/>
            <a:ext cx="7992888" cy="4051437"/>
          </a:xfrm>
        </p:spPr>
        <p:txBody>
          <a:bodyPr/>
          <a:lstStyle/>
          <a:p>
            <a:r>
              <a:rPr lang="cs-CZ" sz="3200" dirty="0" smtClean="0"/>
              <a:t>Pravidelně se opakující děj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FF00"/>
                </a:solidFill>
                <a:latin typeface="Lucida Calligraphy" pitchFamily="66" charset="0"/>
              </a:rPr>
              <a:t>I </a:t>
            </a:r>
            <a:r>
              <a:rPr lang="cs-CZ" sz="3600" b="1" dirty="0" err="1" smtClean="0">
                <a:solidFill>
                  <a:srgbClr val="FFFF00"/>
                </a:solidFill>
                <a:latin typeface="Lucida Calligraphy" pitchFamily="66" charset="0"/>
              </a:rPr>
              <a:t>get</a:t>
            </a:r>
            <a:r>
              <a:rPr lang="cs-CZ" sz="3600" b="1" dirty="0" smtClean="0">
                <a:solidFill>
                  <a:srgbClr val="FFFF00"/>
                </a:solidFill>
                <a:latin typeface="Lucida Calligraphy" pitchFamily="66" charset="0"/>
              </a:rPr>
              <a:t> up </a:t>
            </a:r>
            <a:r>
              <a:rPr lang="cs-CZ" sz="3600" b="1" dirty="0" err="1" smtClean="0">
                <a:solidFill>
                  <a:srgbClr val="FFFF00"/>
                </a:solidFill>
                <a:latin typeface="Lucida Calligraphy" pitchFamily="66" charset="0"/>
              </a:rPr>
              <a:t>at</a:t>
            </a:r>
            <a:r>
              <a:rPr lang="cs-CZ" sz="3600" b="1" dirty="0" smtClean="0">
                <a:solidFill>
                  <a:srgbClr val="FFFF00"/>
                </a:solidFill>
                <a:latin typeface="Lucida Calligraphy" pitchFamily="66" charset="0"/>
              </a:rPr>
              <a:t> 7 </a:t>
            </a:r>
            <a:r>
              <a:rPr lang="cs-CZ" sz="3600" b="1" dirty="0" err="1" smtClean="0">
                <a:solidFill>
                  <a:srgbClr val="FFFF00"/>
                </a:solidFill>
                <a:latin typeface="Lucida Calligraphy" pitchFamily="66" charset="0"/>
              </a:rPr>
              <a:t>o´clock</a:t>
            </a:r>
            <a:r>
              <a:rPr lang="cs-CZ" sz="3600" b="1" dirty="0" smtClean="0">
                <a:solidFill>
                  <a:srgbClr val="FFFF00"/>
                </a:solidFill>
                <a:latin typeface="Lucida Calligraphy" pitchFamily="66" charset="0"/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  <a:latin typeface="Lucida Calligraphy" pitchFamily="66" charset="0"/>
              </a:rPr>
              <a:t>every</a:t>
            </a:r>
            <a:r>
              <a:rPr lang="cs-CZ" sz="3600" b="1" dirty="0" smtClean="0">
                <a:solidFill>
                  <a:srgbClr val="FFFF00"/>
                </a:solidFill>
                <a:latin typeface="Lucida Calligraphy" pitchFamily="66" charset="0"/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  <a:latin typeface="Lucida Calligraphy" pitchFamily="66" charset="0"/>
              </a:rPr>
              <a:t>day</a:t>
            </a:r>
            <a:r>
              <a:rPr lang="cs-CZ" sz="3600" b="1" dirty="0" smtClean="0">
                <a:solidFill>
                  <a:srgbClr val="FFFF00"/>
                </a:solidFill>
                <a:latin typeface="Lucida Calligraphy" pitchFamily="66" charset="0"/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 smtClean="0"/>
              <a:t>Každý den vstávám v sedm hodin.</a:t>
            </a:r>
          </a:p>
          <a:p>
            <a:r>
              <a:rPr lang="cs-CZ" sz="3200" dirty="0" smtClean="0"/>
              <a:t>Obecné tvrzení</a:t>
            </a:r>
          </a:p>
          <a:p>
            <a:pPr marL="0" indent="0">
              <a:buNone/>
            </a:pPr>
            <a:r>
              <a:rPr lang="cs-CZ" sz="3600" dirty="0" err="1" smtClean="0">
                <a:solidFill>
                  <a:srgbClr val="FFFF00"/>
                </a:solidFill>
                <a:latin typeface="Lucida Calligraphy" pitchFamily="66" charset="0"/>
              </a:rPr>
              <a:t>It</a:t>
            </a:r>
            <a:r>
              <a:rPr lang="cs-CZ" sz="3600" dirty="0" smtClean="0">
                <a:solidFill>
                  <a:srgbClr val="FFFF00"/>
                </a:solidFill>
                <a:latin typeface="Lucida Calligraphy" pitchFamily="66" charset="0"/>
              </a:rPr>
              <a:t> </a:t>
            </a:r>
            <a:r>
              <a:rPr lang="cs-CZ" sz="3600" dirty="0" err="1" smtClean="0">
                <a:solidFill>
                  <a:srgbClr val="FFFF00"/>
                </a:solidFill>
                <a:latin typeface="Lucida Calligraphy" pitchFamily="66" charset="0"/>
              </a:rPr>
              <a:t>snows</a:t>
            </a:r>
            <a:r>
              <a:rPr lang="cs-CZ" sz="3600" dirty="0" smtClean="0">
                <a:solidFill>
                  <a:srgbClr val="FFFF00"/>
                </a:solidFill>
                <a:latin typeface="Lucida Calligraphy" pitchFamily="66" charset="0"/>
              </a:rPr>
              <a:t> in </a:t>
            </a:r>
            <a:r>
              <a:rPr lang="cs-CZ" sz="3600" dirty="0" err="1" smtClean="0">
                <a:solidFill>
                  <a:srgbClr val="FFFF00"/>
                </a:solidFill>
                <a:latin typeface="Lucida Calligraphy" pitchFamily="66" charset="0"/>
              </a:rPr>
              <a:t>winter</a:t>
            </a:r>
            <a:r>
              <a:rPr lang="cs-CZ" sz="3600" dirty="0" smtClean="0">
                <a:solidFill>
                  <a:srgbClr val="FFFF00"/>
                </a:solidFill>
                <a:latin typeface="Lucida Calligraphy" pitchFamily="66" charset="0"/>
              </a:rPr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V zimě sněží.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632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96752" y="3429000"/>
            <a:ext cx="3456384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TO PLAY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I  PLAY</a:t>
            </a:r>
          </a:p>
          <a:p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YOU  PLAY</a:t>
            </a:r>
          </a:p>
          <a:p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HE  PLAY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S</a:t>
            </a:r>
          </a:p>
          <a:p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SHE  PLAY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S</a:t>
            </a:r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</a:p>
          <a:p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IT  PLAY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S</a:t>
            </a:r>
            <a:endParaRPr lang="cs-CZ" sz="32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WE  PLAY</a:t>
            </a:r>
          </a:p>
          <a:p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YOU  PLAY</a:t>
            </a:r>
          </a:p>
          <a:p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THEY  PLAY</a:t>
            </a:r>
            <a:endParaRPr lang="cs-CZ" sz="3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160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 jedním zakulaceným rohem 3"/>
          <p:cNvSpPr/>
          <p:nvPr/>
        </p:nvSpPr>
        <p:spPr>
          <a:xfrm>
            <a:off x="971600" y="2132856"/>
            <a:ext cx="4248472" cy="2232248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125113" cy="92447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SPELLING (3. os. č. j.)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latin typeface="Comic Sans MS" pitchFamily="66" charset="0"/>
              </a:rPr>
              <a:t>Play    -  PLAY</a:t>
            </a:r>
            <a:r>
              <a:rPr lang="cs-CZ" sz="2800" dirty="0" smtClean="0">
                <a:solidFill>
                  <a:srgbClr val="7030A0"/>
                </a:solidFill>
                <a:latin typeface="Comic Sans MS" pitchFamily="66" charset="0"/>
              </a:rPr>
              <a:t>S</a:t>
            </a:r>
          </a:p>
          <a:p>
            <a:r>
              <a:rPr lang="cs-CZ" sz="2800" dirty="0" err="1" smtClean="0">
                <a:solidFill>
                  <a:srgbClr val="FFFF00"/>
                </a:solidFill>
                <a:latin typeface="Comic Sans MS" pitchFamily="66" charset="0"/>
              </a:rPr>
              <a:t>Watch</a:t>
            </a:r>
            <a:r>
              <a:rPr lang="cs-CZ" sz="2800" dirty="0" smtClean="0">
                <a:solidFill>
                  <a:srgbClr val="FFFF00"/>
                </a:solidFill>
                <a:latin typeface="Comic Sans MS" pitchFamily="66" charset="0"/>
              </a:rPr>
              <a:t>   - WATCH</a:t>
            </a:r>
            <a:r>
              <a:rPr lang="cs-CZ" sz="2800" dirty="0" smtClean="0">
                <a:solidFill>
                  <a:srgbClr val="7030A0"/>
                </a:solidFill>
                <a:latin typeface="Comic Sans MS" pitchFamily="66" charset="0"/>
              </a:rPr>
              <a:t>ES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Comic Sans MS" pitchFamily="66" charset="0"/>
              </a:rPr>
              <a:t>Kiss      -  KISS</a:t>
            </a:r>
            <a:r>
              <a:rPr lang="cs-CZ" sz="2800" dirty="0" smtClean="0">
                <a:solidFill>
                  <a:srgbClr val="7030A0"/>
                </a:solidFill>
                <a:latin typeface="Comic Sans MS" pitchFamily="66" charset="0"/>
              </a:rPr>
              <a:t>ES</a:t>
            </a:r>
          </a:p>
          <a:p>
            <a:r>
              <a:rPr lang="cs-CZ" sz="2800" dirty="0" err="1" smtClean="0">
                <a:solidFill>
                  <a:srgbClr val="FFFF00"/>
                </a:solidFill>
                <a:latin typeface="Comic Sans MS" pitchFamily="66" charset="0"/>
              </a:rPr>
              <a:t>Wash</a:t>
            </a:r>
            <a:r>
              <a:rPr lang="cs-CZ" sz="2800" dirty="0" smtClean="0">
                <a:solidFill>
                  <a:srgbClr val="FFFF00"/>
                </a:solidFill>
                <a:latin typeface="Comic Sans MS" pitchFamily="66" charset="0"/>
              </a:rPr>
              <a:t>    -  WASH</a:t>
            </a:r>
            <a:r>
              <a:rPr lang="cs-CZ" sz="2800" dirty="0" smtClean="0">
                <a:solidFill>
                  <a:srgbClr val="7030A0"/>
                </a:solidFill>
                <a:latin typeface="Comic Sans MS" pitchFamily="66" charset="0"/>
              </a:rPr>
              <a:t>ES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Comic Sans MS" pitchFamily="66" charset="0"/>
              </a:rPr>
              <a:t>Fix       -  KISS</a:t>
            </a:r>
            <a:r>
              <a:rPr lang="cs-CZ" sz="2800" dirty="0" smtClean="0">
                <a:solidFill>
                  <a:srgbClr val="7030A0"/>
                </a:solidFill>
                <a:latin typeface="Comic Sans MS" pitchFamily="66" charset="0"/>
              </a:rPr>
              <a:t>ES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Comic Sans MS" pitchFamily="66" charset="0"/>
              </a:rPr>
              <a:t>Go       -  GO</a:t>
            </a:r>
            <a:r>
              <a:rPr lang="cs-CZ" sz="2800" dirty="0" smtClean="0">
                <a:solidFill>
                  <a:srgbClr val="7030A0"/>
                </a:solidFill>
                <a:latin typeface="Comic Sans MS" pitchFamily="66" charset="0"/>
              </a:rPr>
              <a:t>ES</a:t>
            </a:r>
          </a:p>
          <a:p>
            <a:r>
              <a:rPr lang="cs-CZ" sz="2800" dirty="0" err="1" smtClean="0">
                <a:solidFill>
                  <a:srgbClr val="FFFF00"/>
                </a:solidFill>
                <a:latin typeface="Comic Sans MS" pitchFamily="66" charset="0"/>
              </a:rPr>
              <a:t>Fly</a:t>
            </a:r>
            <a:r>
              <a:rPr lang="cs-CZ" sz="2800" dirty="0" smtClean="0">
                <a:solidFill>
                  <a:srgbClr val="FFFF00"/>
                </a:solidFill>
                <a:latin typeface="Comic Sans MS" pitchFamily="66" charset="0"/>
              </a:rPr>
              <a:t>       -  FL</a:t>
            </a:r>
            <a:r>
              <a:rPr lang="cs-CZ" sz="2800" dirty="0" smtClean="0">
                <a:solidFill>
                  <a:srgbClr val="7030A0"/>
                </a:solidFill>
                <a:latin typeface="Comic Sans MS" pitchFamily="66" charset="0"/>
              </a:rPr>
              <a:t>IES</a:t>
            </a:r>
          </a:p>
          <a:p>
            <a:pPr marL="0" indent="0">
              <a:buNone/>
            </a:pPr>
            <a:endParaRPr lang="cs-CZ" sz="28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" name="Popisek se šipkou doprava 4"/>
          <p:cNvSpPr/>
          <p:nvPr/>
        </p:nvSpPr>
        <p:spPr>
          <a:xfrm flipH="1">
            <a:off x="5220072" y="2132856"/>
            <a:ext cx="3600400" cy="2232248"/>
          </a:xfrm>
          <a:prstGeom prst="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Pokud sloveso končí ve výslovnosti sykavkou s, č, š, z – přidáváme </a:t>
            </a:r>
            <a:r>
              <a:rPr lang="cs-CZ" b="1" dirty="0" smtClean="0">
                <a:solidFill>
                  <a:srgbClr val="7030A0"/>
                </a:solidFill>
              </a:rPr>
              <a:t>-es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6" name="Popisek se šipkou doleva 5"/>
          <p:cNvSpPr/>
          <p:nvPr/>
        </p:nvSpPr>
        <p:spPr>
          <a:xfrm>
            <a:off x="4159277" y="4509120"/>
            <a:ext cx="4680520" cy="648072"/>
          </a:xfrm>
          <a:prstGeom prst="leftArrow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Pokud sloveso končí na –o, přidáváme </a:t>
            </a:r>
            <a:r>
              <a:rPr lang="cs-CZ" dirty="0" smtClean="0">
                <a:solidFill>
                  <a:srgbClr val="FFFF00"/>
                </a:solidFill>
              </a:rPr>
              <a:t>-es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Popisek se šipkou nahoru 6"/>
          <p:cNvSpPr/>
          <p:nvPr/>
        </p:nvSpPr>
        <p:spPr>
          <a:xfrm>
            <a:off x="467544" y="5445224"/>
            <a:ext cx="6336704" cy="1080120"/>
          </a:xfrm>
          <a:prstGeom prst="upArrowCallou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Pokud sloveso končí na –y a je před ním souhláska, y se změní na </a:t>
            </a:r>
            <a:r>
              <a:rPr lang="cs-CZ" dirty="0" smtClean="0">
                <a:solidFill>
                  <a:srgbClr val="FFFF00"/>
                </a:solidFill>
              </a:rPr>
              <a:t>–i + 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072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latin typeface="Comic Sans MS" pitchFamily="66" charset="0"/>
              </a:rPr>
              <a:t>Let´s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practice</a:t>
            </a:r>
            <a:r>
              <a:rPr lang="cs-CZ" dirty="0" smtClean="0">
                <a:latin typeface="Comic Sans MS" pitchFamily="66" charset="0"/>
              </a:rPr>
              <a:t>: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136188" y="1772816"/>
            <a:ext cx="2952328" cy="41764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err="1" smtClean="0">
                <a:latin typeface="Comic Sans MS" pitchFamily="66" charset="0"/>
              </a:rPr>
              <a:t>sit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smtClean="0">
                <a:latin typeface="Comic Sans MS" pitchFamily="66" charset="0"/>
              </a:rPr>
              <a:t>do</a:t>
            </a:r>
          </a:p>
          <a:p>
            <a:r>
              <a:rPr lang="cs-CZ" sz="2800" dirty="0" smtClean="0">
                <a:latin typeface="Comic Sans MS" pitchFamily="66" charset="0"/>
              </a:rPr>
              <a:t>run</a:t>
            </a:r>
          </a:p>
          <a:p>
            <a:r>
              <a:rPr lang="cs-CZ" sz="2800" dirty="0" err="1" smtClean="0">
                <a:latin typeface="Comic Sans MS" pitchFamily="66" charset="0"/>
              </a:rPr>
              <a:t>brush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smtClean="0">
                <a:latin typeface="Comic Sans MS" pitchFamily="66" charset="0"/>
              </a:rPr>
              <a:t>mix</a:t>
            </a:r>
          </a:p>
          <a:p>
            <a:r>
              <a:rPr lang="cs-CZ" sz="2800" dirty="0" err="1" smtClean="0">
                <a:latin typeface="Comic Sans MS" pitchFamily="66" charset="0"/>
              </a:rPr>
              <a:t>dance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try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smtClean="0">
                <a:latin typeface="Comic Sans MS" pitchFamily="66" charset="0"/>
              </a:rPr>
              <a:t>make</a:t>
            </a:r>
          </a:p>
          <a:p>
            <a:r>
              <a:rPr lang="cs-CZ" sz="2800" dirty="0" smtClean="0">
                <a:latin typeface="Comic Sans MS" pitchFamily="66" charset="0"/>
              </a:rPr>
              <a:t>stop</a:t>
            </a:r>
          </a:p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644008" y="1772816"/>
            <a:ext cx="2952328" cy="417646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err="1" smtClean="0">
                <a:latin typeface="Comic Sans MS" pitchFamily="66" charset="0"/>
              </a:rPr>
              <a:t>sits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does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runs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brushes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mixes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dances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tries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makes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stops</a:t>
            </a:r>
            <a:endParaRPr lang="cs-CZ" sz="2800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8136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err="1" smtClean="0"/>
              <a:t>She</a:t>
            </a:r>
            <a:r>
              <a:rPr lang="cs-CZ" dirty="0" smtClean="0"/>
              <a:t> __________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BKLZNTX7\MP9004089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17440"/>
            <a:ext cx="3528392" cy="3528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ětiúhelník 3"/>
          <p:cNvSpPr/>
          <p:nvPr/>
        </p:nvSpPr>
        <p:spPr>
          <a:xfrm>
            <a:off x="467544" y="1817440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teach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467544" y="2861320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teaches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467544" y="3861048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teachs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1902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125 0.00902 C 0.22569 0.00833 0.23871 0.0081 0.25191 0.00717 C 0.27864 0.00532 0.33212 0.00115 0.33212 0.00138 C 0.33767 -0.0088 0.33819 -0.01505 0.33976 -0.02732 C 0.33871 -0.09121 0.33802 -0.15533 0.33663 -0.21922 C 0.33628 -0.23079 0.3316 -0.23843 0.3276 -0.24746 C 0.32535 -0.25255 0.32153 -0.26366 0.32153 -0.26343 C 0.31979 -0.27477 0.31927 -0.27871 0.31389 -0.28774 C 0.31094 -0.30116 0.29878 -0.3044 0.29878 -0.31806 " pathEditMode="relative" rAng="0" ptsTypes="ffffffff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54" y="-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He _________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guitar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KZVXAOCH\MP9004226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00808"/>
            <a:ext cx="3046629" cy="4581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ětiúhelník 5"/>
          <p:cNvSpPr/>
          <p:nvPr/>
        </p:nvSpPr>
        <p:spPr>
          <a:xfrm>
            <a:off x="467544" y="1817440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plays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467544" y="2996952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play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467544" y="4149080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plaies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970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23 0.00093 C 0.06042 0.00023 0.08177 0.00023 0.10295 -0.00116 C 0.11215 -0.00162 0.12396 -0.0081 0.13316 -0.00926 C 0.14878 -0.01458 0.13055 -0.00903 0.16354 -0.01319 C 0.17448 -0.01458 0.18437 -0.02454 0.19531 -0.02755 C 0.2 -0.03333 0.20521 -0.03287 0.21059 -0.0375 C 0.2191 -0.04467 0.22691 -0.05347 0.23472 -0.0618 C 0.23976 -0.06713 0.24601 -0.07106 0.24982 -0.07801 C 0.25191 -0.08194 0.2559 -0.09005 0.2559 -0.08981 C 0.25625 -0.10231 0.2592 -0.1463 0.2559 -0.16273 C 0.25538 -0.16574 0.24548 -0.16481 0.24531 -0.16481 " pathEditMode="relative" rAng="0" ptsTypes="ffffffffffA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90" y="-8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err="1" smtClean="0"/>
              <a:t>They</a:t>
            </a:r>
            <a:r>
              <a:rPr lang="cs-CZ" dirty="0" smtClean="0"/>
              <a:t> ________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pc\AppData\Local\Microsoft\Windows\Temporary Internet Files\Content.IE5\RLTPXE7U\MP9002554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193468"/>
            <a:ext cx="4703307" cy="30963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úhelník 4"/>
          <p:cNvSpPr/>
          <p:nvPr/>
        </p:nvSpPr>
        <p:spPr>
          <a:xfrm>
            <a:off x="467544" y="1817440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plays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477532" y="3035092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play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504109" y="4239052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plaies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73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701 -0.00556 C 0.12934 -0.02199 0.1684 -0.00996 0.17309 -0.00972 C 0.2184 -0.00556 0.18056 -0.01505 0.20191 0.00463 C 0.2059 0.02014 0.20382 0.01273 0.20799 0.02685 C 0.20851 0.03078 0.20833 0.03518 0.20955 0.03889 C 0.21042 0.04143 0.21337 0.04213 0.21406 0.0449 C 0.21545 0.05 0.21406 0.05602 0.21563 0.06111 C 0.21701 0.06551 0.22778 0.0787 0.23073 0.08333 C 0.23177 0.08495 0.23594 0.09375 0.23837 0.09537 C 0.24375 0.09884 0.25069 0.09907 0.25642 0.10139 C 0.26146 0.0993 0.26667 0.09745 0.2717 0.09537 C 0.27326 0.09467 0.27622 0.09352 0.27622 0.09375 C 0.28906 0.08148 0.27292 0.09768 0.28368 0.08333 C 0.2901 0.07477 0.29948 0.06921 0.30642 0.06111 C 0.32101 0.04398 0.29965 0.06782 0.31563 0.04699 C 0.32049 0.04051 0.32674 0.03426 0.33229 0.0287 C 0.33385 0.02569 0.33819 0.01643 0.33976 0.01458 C 0.34253 0.01134 0.34896 0.00648 0.34896 0.00671 C 0.35139 -0.00394 0.35503 2.59259E-6 0.35955 -0.00764 C 0.36285 -0.0132 0.36337 -0.01875 0.36701 -0.02385 C 0.36753 -0.02593 0.36771 -0.02801 0.36858 -0.02986 C 0.36927 -0.03148 0.37101 -0.03218 0.3717 -0.0338 C 0.37674 -0.04722 0.36858 -0.03773 0.3776 -0.04607 C 0.37934 -0.05278 0.3816 -0.0551 0.38524 -0.06019 C 0.38906 -0.075 0.38958 -0.07037 0.39132 -0.09074 C 0.38576 -0.14607 0.39219 -0.12222 0.37917 -0.14699 C 0.37188 -0.16088 0.37674 -0.15741 0.36858 -0.16111 C 0.36667 -0.16482 0.36615 -0.16968 0.36406 -0.17315 C 0.35955 -0.18079 0.34965 -0.18658 0.34288 -0.18935 C 0.3375 -0.19422 0.33212 -0.1956 0.32622 -0.19954 C 0.32153 -0.21181 0.31892 -0.22037 0.31563 -0.2338 C 0.3151 -0.24977 0.31858 -0.29954 0.30503 -0.31875 C 0.31632 -0.32408 0.33229 -0.3125 0.33229 -0.33287 " pathEditMode="relative" rAng="0" ptsTypes="ffffffffffffffffffffffffffffffff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50" y="-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He _______ in </a:t>
            </a:r>
            <a:r>
              <a:rPr lang="cs-CZ" dirty="0" err="1" smtClean="0"/>
              <a:t>the</a:t>
            </a:r>
            <a:r>
              <a:rPr lang="cs-CZ" dirty="0" smtClean="0"/>
              <a:t> restaurant.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0" name="Picture 4" descr="C:\Users\pc\AppData\Local\Microsoft\Windows\Temporary Internet Files\Content.IE5\RLTPXE7U\MP9004096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17440"/>
            <a:ext cx="2880320" cy="431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ětiúhelník 6"/>
          <p:cNvSpPr/>
          <p:nvPr/>
        </p:nvSpPr>
        <p:spPr>
          <a:xfrm>
            <a:off x="467544" y="1817440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cook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491386" y="3006793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cookes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467544" y="4293096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cooks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12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226 0.00209 C 0.11146 0.00579 0.12031 0.01019 0.12951 0.01412 C 0.16944 0.01343 0.20937 0.01528 0.24913 0.01204 C 0.25156 0.01181 0.26996 -0.00625 0.27795 -0.0081 C 0.28351 -0.01504 0.28542 -0.02291 0.29305 -0.02639 C 0.29792 -0.03264 0.29878 -0.03796 0.30364 -0.04444 C 0.30781 -0.06018 0.30521 -0.05278 0.31128 -0.06666 C 0.31441 -0.0831 0.31441 -0.10278 0.32344 -0.11528 C 0.325 -0.12754 0.32465 -0.13102 0.33107 -0.13935 C 0.33646 -0.17037 0.33785 -0.19467 0.33403 -0.22824 C 0.33351 -0.2331 0.32795 -0.24051 0.32795 -0.24028 C 0.32708 -0.24514 0.32726 -0.25069 0.325 -0.25463 C 0.31562 -0.2706 0.30451 -0.28078 0.2901 -0.2868 C 0.28542 -0.29305 0.2816 -0.29328 0.275 -0.29491 C 0.26944 -0.29977 0.26302 -0.3044 0.25677 -0.30717 C 0.2526 -0.3125 0.24826 -0.31921 0.24305 -0.32315 C 0.24167 -0.3243 0.23993 -0.3243 0.23854 -0.32523 C 0.23594 -0.32708 0.23351 -0.32893 0.23107 -0.33125 C 0.22726 -0.33495 0.22535 -0.34097 0.22187 -0.34537 C 0.21979 -0.35393 0.21649 -0.36111 0.21441 -0.36967 C 0.21389 -0.37916 0.21389 -0.38866 0.21285 -0.39791 C 0.21232 -0.40208 0.20972 -0.41018 0.20972 -0.40995 C 0.20851 -0.42083 0.20729 -0.4368 0.20364 -0.44653 C 0.20208 -0.45092 0.19965 -0.45463 0.19774 -0.45856 C 0.19601 -0.46227 0.19462 -0.47083 0.19462 -0.4706 C 0.19357 -0.49305 0.1934 -0.51551 0.1901 -0.5375 C 0.18837 -0.52639 0.19045 -0.52986 0.18698 -0.52523 " pathEditMode="relative" rAng="0" ptsTypes="ffffffffffffffffffffffffffA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71" y="-26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He _________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pc\AppData\Local\Microsoft\Windows\Temporary Internet Files\Content.IE5\KZVXAOCH\MP9004331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16832"/>
            <a:ext cx="2856728" cy="427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úhelník 4"/>
          <p:cNvSpPr/>
          <p:nvPr/>
        </p:nvSpPr>
        <p:spPr>
          <a:xfrm>
            <a:off x="467544" y="1817440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carry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467544" y="2996952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carries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472061" y="4293096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carryes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537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3 0.00371 C 0.07778 0.00695 0.07969 0.01181 0.0875 0.01597 C 0.08958 0.01852 0.09132 0.02153 0.09357 0.02384 C 0.09687 0.02755 0.10417 0.03403 0.10417 0.03426 C 0.1066 0.04468 0.10347 0.03658 0.11024 0.04213 C 0.12639 0.05509 0.11476 0.05046 0.12691 0.05417 C 0.14896 0.06945 0.16667 0.0706 0.19201 0.07246 C 0.22778 0.0794 0.26319 0.07384 0.29809 0.06435 C 0.30486 0.05764 0.31024 0.04977 0.31632 0.04213 C 0.31996 0.03727 0.32031 0.03102 0.32378 0.02593 C 0.32587 0.01551 0.32986 0.00278 0.33437 -0.00625 C 0.33351 -0.04699 0.33871 -0.09074 0.31632 -0.12153 C 0.31423 -0.13264 0.31285 -0.14467 0.30712 -0.15393 C 0.30451 -0.15833 0.29809 -0.16597 0.29809 -0.16574 C 0.29479 -0.17847 0.29896 -0.16528 0.29045 -0.18009 C 0.2842 -0.19074 0.27951 -0.20069 0.27222 -0.21041 C 0.26788 -0.2162 0.26493 -0.22384 0.26163 -0.23055 C 0.25746 -0.23889 0.25173 -0.24375 0.24653 -0.25069 C 0.24167 -0.26991 0.2493 -0.24421 0.24045 -0.26088 C 0.23785 -0.26574 0.23437 -0.27708 0.23437 -0.27685 C 0.2309 -0.29768 0.22378 -0.31643 0.22378 -0.33773 " pathEditMode="relative" rAng="0" ptsTypes="ffffffffffffffffffff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85" y="-1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err="1" smtClean="0"/>
              <a:t>We</a:t>
            </a:r>
            <a:r>
              <a:rPr lang="cs-CZ" dirty="0" smtClean="0"/>
              <a:t> _______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8:10.</a:t>
            </a:r>
            <a:endParaRPr lang="cs-CZ" dirty="0"/>
          </a:p>
        </p:txBody>
      </p:sp>
      <p:pic>
        <p:nvPicPr>
          <p:cNvPr id="6146" name="Picture 2" descr="C:\Users\pc\AppData\Local\Microsoft\Windows\Temporary Internet Files\Content.IE5\HZCN7Y55\MP90043950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30807"/>
            <a:ext cx="4314610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úhelník 4"/>
          <p:cNvSpPr/>
          <p:nvPr/>
        </p:nvSpPr>
        <p:spPr>
          <a:xfrm>
            <a:off x="467544" y="1817440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start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467544" y="3010388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starts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467544" y="4368777"/>
            <a:ext cx="2016224" cy="8914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startes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532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44 0.00347 C 0.10607 0.01898 0.11944 0.03056 0.1309 0.04583 C 0.1342 0.05023 0.14444 0.04977 0.14444 0.05 C 0.15451 0.05671 0.16614 0.05926 0.17621 0.06597 C 0.18437 0.07153 0.19288 0.07593 0.20208 0.07801 C 0.21528 0.08079 0.22378 0.08102 0.23837 0.08218 C 0.24236 0.08079 0.24653 0.0794 0.25052 0.07801 C 0.25226 0.07732 0.25226 0.07384 0.25347 0.07199 C 0.25712 0.06597 0.26042 0.06158 0.26267 0.05394 C 0.26719 0.03843 0.26094 0.05255 0.26719 0.03982 C 0.26875 0.02986 0.26996 0.01921 0.2717 0.00949 C 0.27239 0.00533 0.27378 0.00139 0.27482 -0.00278 C 0.27535 -0.00486 0.27621 -0.0088 0.27621 -0.00856 C 0.27517 -0.03125 0.27656 -0.03217 0.27326 -0.04722 C 0.26736 -0.07407 0.24913 -0.0963 0.23229 -0.1118 C 0.23125 -0.11389 0.23073 -0.1162 0.22934 -0.11782 C 0.22656 -0.12106 0.22014 -0.12592 0.22014 -0.12569 C 0.21649 -0.14213 0.21719 -0.17639 0.21719 -0.17616 " pathEditMode="relative" rAng="0" ptsTypes="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97" y="-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obrázky - </a:t>
            </a:r>
            <a:r>
              <a:rPr lang="cs-CZ" sz="2800" dirty="0" smtClean="0">
                <a:hlinkClick r:id="rId2"/>
              </a:rPr>
              <a:t>http://office.microsoft.com/cs-cz/images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62009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166</TotalTime>
  <Words>309</Words>
  <Application>Microsoft Office PowerPoint</Application>
  <PresentationFormat>Předvádění na obrazovce (4:3)</PresentationFormat>
  <Paragraphs>84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Prezentace aplikace PowerPoint</vt:lpstr>
      <vt:lpstr>Anotace:</vt:lpstr>
      <vt:lpstr>Present simple tense</vt:lpstr>
      <vt:lpstr>Použití:</vt:lpstr>
      <vt:lpstr>TO PLAY</vt:lpstr>
      <vt:lpstr>SPELLING (3. os. č. j.)</vt:lpstr>
      <vt:lpstr>Let´s practice:</vt:lpstr>
      <vt:lpstr>She __________ English.</vt:lpstr>
      <vt:lpstr>He _________ the guitar.</vt:lpstr>
      <vt:lpstr>They ________ tennis.</vt:lpstr>
      <vt:lpstr>He _______ in the restaurant.</vt:lpstr>
      <vt:lpstr>He _________ an umbrella.</vt:lpstr>
      <vt:lpstr>We _______ school at 8:10.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 tense</dc:title>
  <dc:creator>pc</dc:creator>
  <cp:lastModifiedBy>pc</cp:lastModifiedBy>
  <cp:revision>11</cp:revision>
  <dcterms:created xsi:type="dcterms:W3CDTF">2013-01-16T18:21:20Z</dcterms:created>
  <dcterms:modified xsi:type="dcterms:W3CDTF">2013-01-20T13:01:00Z</dcterms:modified>
</cp:coreProperties>
</file>