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9BE5BE-A190-4692-A7D4-DDE6F1188896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149412-82E8-4239-B537-962668141E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440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149412-82E8-4239-B537-962668141E1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523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0400" y="2052960"/>
            <a:ext cx="1981200" cy="1828800"/>
          </a:xfrm>
        </p:spPr>
        <p:txBody>
          <a:bodyPr anchor="ctr">
            <a:normAutofit/>
          </a:bodyPr>
          <a:lstStyle>
            <a:lvl1pPr marL="0" indent="0" algn="l">
              <a:buNone/>
              <a:defRPr sz="19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>
          <a:xfrm>
            <a:off x="457200" y="2052960"/>
            <a:ext cx="6324600" cy="182880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010400" y="152399"/>
            <a:ext cx="1981200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400" y="153923"/>
            <a:ext cx="6705600" cy="65532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62799" y="2892277"/>
            <a:ext cx="1600201" cy="1645920"/>
          </a:xfrm>
        </p:spPr>
        <p:txBody>
          <a:bodyPr anchor="ctr"/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92277"/>
            <a:ext cx="6324600" cy="1645920"/>
          </a:xfrm>
        </p:spPr>
        <p:txBody>
          <a:bodyPr/>
          <a:lstStyle>
            <a:lvl1pPr algn="r">
              <a:defRPr sz="42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2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22438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399"/>
            <a:ext cx="4040188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399"/>
            <a:ext cx="4041775" cy="3687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52400" y="150919"/>
            <a:ext cx="8831802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152400" y="152400"/>
            <a:ext cx="6705600" cy="65532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304800"/>
            <a:ext cx="5867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59752" y="2130552"/>
            <a:ext cx="1673352" cy="2816352"/>
          </a:xfrm>
        </p:spPr>
        <p:txBody>
          <a:bodyPr tIns="0"/>
          <a:lstStyle>
            <a:lvl1pPr marL="0" indent="0"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noFill/>
          </a:ln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7159752" y="457200"/>
            <a:ext cx="1675660" cy="1673352"/>
          </a:xfrm>
        </p:spPr>
        <p:txBody>
          <a:bodyPr anchor="b"/>
          <a:lstStyle>
            <a:lvl1pPr algn="l">
              <a:defRPr sz="2000" spc="15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/>
          <p:cNvSpPr/>
          <p:nvPr/>
        </p:nvSpPr>
        <p:spPr>
          <a:xfrm>
            <a:off x="7010400" y="150876"/>
            <a:ext cx="1981200" cy="6556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2400" y="152400"/>
            <a:ext cx="6705600" cy="6553200"/>
          </a:xfrm>
        </p:spPr>
        <p:txBody>
          <a:bodyPr anchor="ctr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62800" y="2133600"/>
            <a:ext cx="1676400" cy="2971800"/>
          </a:xfrm>
        </p:spPr>
        <p:txBody>
          <a:bodyPr tIns="0"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162800" y="460248"/>
            <a:ext cx="1676400" cy="1673352"/>
          </a:xfrm>
        </p:spPr>
        <p:txBody>
          <a:bodyPr anchor="b"/>
          <a:lstStyle>
            <a:lvl1pPr algn="l">
              <a:defRPr sz="2000" spc="15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52400" y="147319"/>
            <a:ext cx="6705600" cy="655624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010400" y="147319"/>
            <a:ext cx="1956046" cy="655624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62800" y="274638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52400" y="1634971"/>
            <a:ext cx="8831802" cy="504547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152399" y="152400"/>
            <a:ext cx="8814047" cy="1346447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355847"/>
            <a:ext cx="8381260" cy="10543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0999" y="1719071"/>
            <a:ext cx="8407893" cy="44074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70888" y="6356350"/>
            <a:ext cx="21336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fld id="{D702E174-A119-4884-9749-F12B420E8C2E}" type="datetimeFigureOut">
              <a:rPr lang="cs-CZ" smtClean="0"/>
              <a:t>22.7.2013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48000" y="6356350"/>
            <a:ext cx="33528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34680" y="6355080"/>
            <a:ext cx="582966" cy="274320"/>
          </a:xfrm>
          <a:prstGeom prst="rect">
            <a:avLst/>
          </a:prstGeom>
          <a:ln w="19050">
            <a:noFill/>
          </a:ln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2"/>
                </a:solidFill>
              </a:defRPr>
            </a:lvl1pPr>
          </a:lstStyle>
          <a:p>
            <a:fld id="{AD3365B4-F002-4A2D-B50E-43DFC0C13B0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200" kern="1200" cap="all" spc="200" baseline="0">
          <a:ln>
            <a:noFill/>
          </a:ln>
          <a:solidFill>
            <a:schemeClr val="bg1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spcBef>
          <a:spcPct val="20000"/>
        </a:spcBef>
        <a:buClr>
          <a:schemeClr val="accent1"/>
        </a:buClr>
        <a:buFont typeface="Wingdings 2" pitchFamily="18" charset="2"/>
        <a:buChar char=""/>
        <a:defRPr sz="2000" kern="1200" spc="150" baseline="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800" kern="1200" spc="100" baseline="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600" kern="1200" spc="100" baseline="0">
          <a:solidFill>
            <a:schemeClr val="tx2"/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buClr>
          <a:schemeClr val="accent4"/>
        </a:buClr>
        <a:buFont typeface="Wingdings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6"/>
        </a:buClr>
        <a:buFont typeface="Wingdings" pitchFamily="2" charset="2"/>
        <a:buChar char="§"/>
        <a:defRPr sz="1300" kern="1200" spc="100" baseline="0">
          <a:solidFill>
            <a:schemeClr val="tx2"/>
          </a:solidFill>
          <a:latin typeface="+mn-lt"/>
          <a:ea typeface="+mn-ea"/>
          <a:cs typeface="+mn-cs"/>
        </a:defRPr>
      </a:lvl5pPr>
      <a:lvl6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1828800" indent="-182880" algn="l" defTabSz="914400" rtl="0" eaLnBrk="1" latinLnBrk="0" hangingPunct="1">
        <a:spcBef>
          <a:spcPct val="20000"/>
        </a:spcBef>
        <a:buClr>
          <a:schemeClr val="accent2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5"/>
        </a:buClr>
        <a:buFont typeface="Wingdings" pitchFamily="2" charset="2"/>
        <a:buChar char="§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48680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2274838"/>
            <a:ext cx="7632848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cs typeface="Arial" pitchFamily="34" charset="0"/>
              </a:rPr>
              <a:t>Základní škola  a mateřská škola, Svoboda nad Úpou, okres Trutnov</a:t>
            </a:r>
          </a:p>
          <a:p>
            <a:r>
              <a:rPr lang="cs-CZ" sz="2800" dirty="0">
                <a:cs typeface="Arial" pitchFamily="34" charset="0"/>
              </a:rPr>
              <a:t>Bc. Lucie Ševčíková</a:t>
            </a:r>
          </a:p>
          <a:p>
            <a:r>
              <a:rPr lang="cs-CZ" sz="2800" dirty="0">
                <a:cs typeface="Arial" pitchFamily="34" charset="0"/>
              </a:rPr>
              <a:t>VY_22_INOVACE_2.2.1 </a:t>
            </a:r>
            <a:r>
              <a:rPr lang="cs-CZ" sz="2800" dirty="0" smtClean="0">
                <a:cs typeface="Arial" pitchFamily="34" charset="0"/>
              </a:rPr>
              <a:t>AJ6,7g_18 </a:t>
            </a:r>
            <a:endParaRPr lang="cs-CZ" sz="2800" dirty="0">
              <a:cs typeface="Arial" pitchFamily="34" charset="0"/>
            </a:endParaRPr>
          </a:p>
          <a:p>
            <a:r>
              <a:rPr lang="cs-CZ" sz="2800" u="sng" dirty="0">
                <a:cs typeface="Arial" pitchFamily="34" charset="0"/>
              </a:rPr>
              <a:t>Téma:</a:t>
            </a:r>
            <a:r>
              <a:rPr lang="cs-CZ" sz="2800" dirty="0">
                <a:cs typeface="Arial" pitchFamily="34" charset="0"/>
              </a:rPr>
              <a:t> </a:t>
            </a:r>
            <a:r>
              <a:rPr lang="cs-CZ" sz="2800" dirty="0" smtClean="0">
                <a:cs typeface="Arial" pitchFamily="34" charset="0"/>
              </a:rPr>
              <a:t>minulý čas slovesa být</a:t>
            </a:r>
            <a:endParaRPr lang="cs-CZ" sz="2800" dirty="0">
              <a:cs typeface="Arial" pitchFamily="34" charset="0"/>
            </a:endParaRPr>
          </a:p>
          <a:p>
            <a:r>
              <a:rPr lang="cs-CZ" sz="2800" dirty="0" smtClean="0">
                <a:cs typeface="Arial" pitchFamily="34" charset="0"/>
              </a:rPr>
              <a:t>Datum: 20. 4. </a:t>
            </a:r>
            <a:r>
              <a:rPr lang="cs-CZ" sz="2800" dirty="0">
                <a:cs typeface="Arial" pitchFamily="34" charset="0"/>
              </a:rPr>
              <a:t>2013</a:t>
            </a:r>
          </a:p>
          <a:p>
            <a:r>
              <a:rPr lang="cs-CZ" sz="2800" dirty="0">
                <a:cs typeface="Arial" pitchFamily="34" charset="0"/>
              </a:rPr>
              <a:t>Ročník: 6. a 7.</a:t>
            </a:r>
          </a:p>
          <a:p>
            <a:pPr lvl="0"/>
            <a:r>
              <a:rPr lang="cs-CZ" sz="2800" dirty="0"/>
              <a:t>Číslo projektu : CZ.1.07/1.4.00/21.3068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5169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Tento materiál slouží k pochopení tvoření </a:t>
            </a:r>
            <a:r>
              <a:rPr lang="cs-CZ" dirty="0" smtClean="0"/>
              <a:t>minulého času slovesa být. </a:t>
            </a:r>
            <a:r>
              <a:rPr lang="cs-CZ" dirty="0"/>
              <a:t>Prezentace obsahuje i </a:t>
            </a:r>
            <a:r>
              <a:rPr lang="cs-CZ" dirty="0" smtClean="0"/>
              <a:t>praktické doplňovací cvičení. </a:t>
            </a:r>
            <a:r>
              <a:rPr lang="cs-CZ" dirty="0"/>
              <a:t>Materiál je určen pro žáky 6. a 7. ročníku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6761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002060"/>
                </a:solidFill>
              </a:rPr>
              <a:t>Minulý čas slovesa být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C000"/>
                </a:solidFill>
              </a:rPr>
              <a:t>To </a:t>
            </a:r>
            <a:r>
              <a:rPr lang="cs-CZ" dirty="0" err="1" smtClean="0">
                <a:solidFill>
                  <a:srgbClr val="FFC000"/>
                </a:solidFill>
              </a:rPr>
              <a:t>be</a:t>
            </a:r>
            <a:r>
              <a:rPr lang="cs-CZ" dirty="0" smtClean="0">
                <a:solidFill>
                  <a:srgbClr val="FFC000"/>
                </a:solidFill>
              </a:rPr>
              <a:t> – past </a:t>
            </a:r>
            <a:r>
              <a:rPr lang="cs-CZ" dirty="0" err="1" smtClean="0">
                <a:solidFill>
                  <a:srgbClr val="FFC000"/>
                </a:solidFill>
              </a:rPr>
              <a:t>form</a:t>
            </a:r>
            <a:r>
              <a:rPr lang="cs-CZ" dirty="0" smtClean="0">
                <a:solidFill>
                  <a:srgbClr val="FFC000"/>
                </a:solidFill>
              </a:rPr>
              <a:t/>
            </a:r>
            <a:br>
              <a:rPr lang="cs-CZ" dirty="0" smtClean="0">
                <a:solidFill>
                  <a:srgbClr val="FFC000"/>
                </a:solidFill>
              </a:rPr>
            </a:br>
            <a:r>
              <a:rPr lang="cs-CZ" dirty="0" err="1" smtClean="0">
                <a:solidFill>
                  <a:srgbClr val="FFC000"/>
                </a:solidFill>
              </a:rPr>
              <a:t>was</a:t>
            </a:r>
            <a:r>
              <a:rPr lang="cs-CZ" dirty="0" smtClean="0">
                <a:solidFill>
                  <a:srgbClr val="FFC000"/>
                </a:solidFill>
              </a:rPr>
              <a:t> - </a:t>
            </a:r>
            <a:r>
              <a:rPr lang="cs-CZ" dirty="0" err="1" smtClean="0">
                <a:solidFill>
                  <a:srgbClr val="FFC000"/>
                </a:solidFill>
              </a:rPr>
              <a:t>were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1649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b="1" u="sng" dirty="0" smtClean="0"/>
              <a:t>Přítomný čas</a:t>
            </a:r>
          </a:p>
          <a:p>
            <a:pPr marL="45720" indent="0" algn="ctr">
              <a:buNone/>
            </a:pPr>
            <a:r>
              <a:rPr lang="cs-CZ" sz="4000" b="1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am</a:t>
            </a:r>
            <a:r>
              <a:rPr lang="cs-CZ" sz="4000" b="1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/</a:t>
            </a:r>
            <a:r>
              <a:rPr lang="cs-CZ" sz="4000" b="1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is</a:t>
            </a:r>
            <a:r>
              <a:rPr lang="cs-CZ" sz="4000" b="1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/are</a:t>
            </a:r>
          </a:p>
          <a:p>
            <a:pPr marL="45720" indent="0" algn="ctr">
              <a:buNone/>
            </a:pPr>
            <a:endParaRPr lang="cs-CZ" sz="4000" dirty="0"/>
          </a:p>
          <a:p>
            <a:r>
              <a:rPr lang="cs-CZ" b="1" u="sng" dirty="0" smtClean="0"/>
              <a:t>Minulý čas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i="1" dirty="0" smtClean="0"/>
              <a:t>Peter </a:t>
            </a:r>
            <a:r>
              <a:rPr lang="cs-CZ" b="1" i="1" dirty="0" err="1" smtClean="0">
                <a:solidFill>
                  <a:srgbClr val="FF0000"/>
                </a:solidFill>
              </a:rPr>
              <a:t>was</a:t>
            </a:r>
            <a:r>
              <a:rPr lang="cs-CZ" i="1" dirty="0" smtClean="0"/>
              <a:t> in Prague last </a:t>
            </a:r>
            <a:r>
              <a:rPr lang="cs-CZ" i="1" dirty="0" err="1" smtClean="0"/>
              <a:t>week</a:t>
            </a:r>
            <a:r>
              <a:rPr lang="cs-CZ" i="1" dirty="0" smtClean="0"/>
              <a:t>.</a:t>
            </a:r>
          </a:p>
          <a:p>
            <a:r>
              <a:rPr lang="cs-CZ" i="1" dirty="0" smtClean="0"/>
              <a:t>Tony and Jane </a:t>
            </a:r>
            <a:r>
              <a:rPr lang="cs-CZ" b="1" i="1" dirty="0" err="1" smtClean="0">
                <a:solidFill>
                  <a:srgbClr val="FF0000"/>
                </a:solidFill>
              </a:rPr>
              <a:t>were</a:t>
            </a:r>
            <a:r>
              <a:rPr lang="cs-CZ" i="1" dirty="0" smtClean="0"/>
              <a:t> in </a:t>
            </a:r>
            <a:r>
              <a:rPr lang="cs-CZ" i="1" dirty="0" err="1" smtClean="0"/>
              <a:t>the</a:t>
            </a:r>
            <a:r>
              <a:rPr lang="cs-CZ" i="1" dirty="0" smtClean="0"/>
              <a:t> garden.</a:t>
            </a:r>
          </a:p>
          <a:p>
            <a:r>
              <a:rPr lang="cs-CZ" i="1" dirty="0" smtClean="0"/>
              <a:t>I </a:t>
            </a:r>
            <a:r>
              <a:rPr lang="cs-CZ" b="1" i="1" dirty="0" err="1" smtClean="0">
                <a:solidFill>
                  <a:srgbClr val="FF0000"/>
                </a:solidFill>
              </a:rPr>
              <a:t>was</a:t>
            </a:r>
            <a:r>
              <a:rPr lang="cs-CZ" i="1" dirty="0" smtClean="0"/>
              <a:t> in </a:t>
            </a:r>
            <a:r>
              <a:rPr lang="cs-CZ" i="1" dirty="0" err="1" smtClean="0"/>
              <a:t>Croatia</a:t>
            </a:r>
            <a:r>
              <a:rPr lang="cs-CZ" i="1" dirty="0" smtClean="0"/>
              <a:t> last </a:t>
            </a:r>
            <a:r>
              <a:rPr lang="cs-CZ" i="1" dirty="0" err="1" smtClean="0"/>
              <a:t>year</a:t>
            </a:r>
            <a:endParaRPr lang="cs-CZ" i="1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Minulý čas slovesa být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3655756" y="2924944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4126276" y="2924944"/>
            <a:ext cx="504056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5364088" y="2924944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0" name="Obdélník 9"/>
          <p:cNvSpPr/>
          <p:nvPr/>
        </p:nvSpPr>
        <p:spPr>
          <a:xfrm>
            <a:off x="2987847" y="3789040"/>
            <a:ext cx="31683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was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were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80679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" indent="0" algn="ctr">
              <a:buNone/>
            </a:pPr>
            <a:endParaRPr lang="cs-CZ" sz="4000" dirty="0" smtClean="0"/>
          </a:p>
          <a:p>
            <a:pPr marL="45720" indent="0" algn="ctr">
              <a:buNone/>
            </a:pPr>
            <a:endParaRPr lang="cs-CZ" sz="4000" dirty="0" smtClean="0"/>
          </a:p>
          <a:p>
            <a:pPr marL="45720" indent="0" algn="ctr">
              <a:buNone/>
            </a:pPr>
            <a:endParaRPr lang="cs-CZ" sz="4000" dirty="0"/>
          </a:p>
          <a:p>
            <a:pPr marL="45720" indent="0" algn="ctr">
              <a:buNone/>
            </a:pPr>
            <a:r>
              <a:rPr lang="cs-CZ" sz="2800" i="1" dirty="0" smtClean="0"/>
              <a:t>I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wasn´t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at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school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yesterday</a:t>
            </a:r>
            <a:r>
              <a:rPr lang="cs-CZ" sz="2800" i="1" dirty="0" smtClean="0"/>
              <a:t>.</a:t>
            </a:r>
          </a:p>
          <a:p>
            <a:pPr marL="45720" indent="0" algn="ctr">
              <a:buNone/>
            </a:pPr>
            <a:r>
              <a:rPr lang="cs-CZ" sz="2800" i="1" dirty="0" smtClean="0"/>
              <a:t>My </a:t>
            </a:r>
            <a:r>
              <a:rPr lang="cs-CZ" sz="2800" i="1" dirty="0" err="1" smtClean="0"/>
              <a:t>Granny</a:t>
            </a:r>
            <a:r>
              <a:rPr lang="cs-CZ" sz="2800" i="1" dirty="0" smtClean="0"/>
              <a:t>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wasn´t</a:t>
            </a:r>
            <a:r>
              <a:rPr lang="cs-CZ" sz="2800" i="1" dirty="0" smtClean="0"/>
              <a:t>  in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garden in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morning</a:t>
            </a:r>
            <a:r>
              <a:rPr lang="cs-CZ" sz="2800" i="1" dirty="0" smtClean="0"/>
              <a:t>.</a:t>
            </a:r>
          </a:p>
          <a:p>
            <a:pPr marL="45720" indent="0" algn="ctr">
              <a:buNone/>
            </a:pPr>
            <a:r>
              <a:rPr lang="cs-CZ" sz="2800" i="1" dirty="0" err="1" smtClean="0"/>
              <a:t>We</a:t>
            </a:r>
            <a:r>
              <a:rPr lang="cs-CZ" sz="2800" i="1" dirty="0" smtClean="0"/>
              <a:t> </a:t>
            </a:r>
            <a:r>
              <a:rPr lang="cs-CZ" sz="2800" b="1" i="1" dirty="0" err="1" smtClean="0">
                <a:solidFill>
                  <a:srgbClr val="FF0000"/>
                </a:solidFill>
              </a:rPr>
              <a:t>weren´t</a:t>
            </a:r>
            <a:r>
              <a:rPr lang="cs-CZ" sz="2800" i="1" dirty="0" smtClean="0"/>
              <a:t> in </a:t>
            </a:r>
            <a:r>
              <a:rPr lang="cs-CZ" sz="2800" i="1" dirty="0" err="1" smtClean="0"/>
              <a:t>Germany</a:t>
            </a:r>
            <a:r>
              <a:rPr lang="cs-CZ" sz="2800" i="1" dirty="0" smtClean="0"/>
              <a:t> last </a:t>
            </a:r>
            <a:r>
              <a:rPr lang="cs-CZ" sz="2800" i="1" dirty="0" err="1" smtClean="0"/>
              <a:t>year</a:t>
            </a:r>
            <a:r>
              <a:rPr lang="cs-CZ" sz="2800" i="1" dirty="0" smtClean="0"/>
              <a:t>.</a:t>
            </a:r>
            <a:endParaRPr lang="cs-CZ" sz="2800" i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Zápor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934675" y="2032613"/>
            <a:ext cx="52746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wasn´t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/</a:t>
            </a:r>
            <a:r>
              <a:rPr lang="cs-CZ" sz="54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weren´t</a:t>
            </a:r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7199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0070C0"/>
                </a:solidFill>
              </a:rPr>
              <a:t>His </a:t>
            </a:r>
            <a:r>
              <a:rPr lang="cs-CZ" sz="3200" b="1" dirty="0" err="1" smtClean="0">
                <a:solidFill>
                  <a:srgbClr val="0070C0"/>
                </a:solidFill>
              </a:rPr>
              <a:t>parents</a:t>
            </a:r>
            <a:r>
              <a:rPr lang="cs-CZ" sz="3200" b="1" dirty="0" smtClean="0">
                <a:solidFill>
                  <a:srgbClr val="0070C0"/>
                </a:solidFill>
              </a:rPr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were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 last night.</a:t>
            </a:r>
          </a:p>
          <a:p>
            <a:pPr algn="ctr"/>
            <a:endParaRPr lang="cs-CZ" sz="3200" dirty="0"/>
          </a:p>
          <a:p>
            <a:pPr marL="45720" indent="0" algn="ctr">
              <a:buNone/>
            </a:pPr>
            <a:endParaRPr lang="cs-CZ" sz="3200" b="1" dirty="0" smtClean="0">
              <a:solidFill>
                <a:srgbClr val="FF0000"/>
              </a:solidFill>
            </a:endParaRPr>
          </a:p>
          <a:p>
            <a:pPr marL="45720" indent="0" algn="ctr">
              <a:buNone/>
            </a:pPr>
            <a:r>
              <a:rPr lang="cs-CZ" sz="3200" b="1" dirty="0" err="1" smtClean="0">
                <a:solidFill>
                  <a:srgbClr val="FF0000"/>
                </a:solidFill>
              </a:rPr>
              <a:t>Were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70C0"/>
                </a:solidFill>
              </a:rPr>
              <a:t>his </a:t>
            </a:r>
            <a:r>
              <a:rPr lang="cs-CZ" sz="3200" b="1" dirty="0" err="1" smtClean="0">
                <a:solidFill>
                  <a:srgbClr val="0070C0"/>
                </a:solidFill>
              </a:rPr>
              <a:t>parents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cinema</a:t>
            </a:r>
            <a:r>
              <a:rPr lang="cs-CZ" sz="3200" dirty="0" smtClean="0"/>
              <a:t> last night?</a:t>
            </a:r>
          </a:p>
          <a:p>
            <a:pPr marL="45720" indent="0" algn="ctr">
              <a:buNone/>
            </a:pPr>
            <a:endParaRPr lang="cs-CZ" sz="3200" dirty="0"/>
          </a:p>
          <a:p>
            <a:pPr marL="45720" indent="0" algn="ctr">
              <a:buNone/>
            </a:pPr>
            <a:r>
              <a:rPr lang="cs-CZ" sz="3200" dirty="0" err="1" smtClean="0"/>
              <a:t>Yes</a:t>
            </a:r>
            <a:r>
              <a:rPr lang="cs-CZ" sz="3200" dirty="0" smtClean="0"/>
              <a:t>,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r>
              <a:rPr lang="cs-CZ" sz="3200" dirty="0" smtClean="0"/>
              <a:t>.</a:t>
            </a:r>
          </a:p>
          <a:p>
            <a:pPr marL="45720" indent="0" algn="ctr">
              <a:buNone/>
            </a:pPr>
            <a:r>
              <a:rPr lang="cs-CZ" sz="3200" dirty="0" smtClean="0"/>
              <a:t>No, </a:t>
            </a:r>
            <a:r>
              <a:rPr lang="cs-CZ" sz="3200" dirty="0" err="1" smtClean="0"/>
              <a:t>they</a:t>
            </a:r>
            <a:r>
              <a:rPr lang="cs-CZ" sz="3200" dirty="0" smtClean="0"/>
              <a:t> </a:t>
            </a:r>
            <a:r>
              <a:rPr lang="cs-CZ" sz="3200" dirty="0" err="1" smtClean="0"/>
              <a:t>weren´t</a:t>
            </a:r>
            <a:r>
              <a:rPr lang="cs-CZ" sz="3200" dirty="0" smtClean="0"/>
              <a:t>.</a:t>
            </a:r>
          </a:p>
          <a:p>
            <a:pPr marL="45720" indent="0" algn="ctr">
              <a:buNone/>
            </a:pPr>
            <a:endParaRPr lang="cs-CZ" sz="3200" dirty="0" smtClean="0"/>
          </a:p>
          <a:p>
            <a:pPr marL="45720" indent="0" algn="ctr">
              <a:buNone/>
            </a:pPr>
            <a:r>
              <a:rPr lang="cs-CZ" sz="3200" dirty="0" err="1" smtClean="0"/>
              <a:t>Where</a:t>
            </a:r>
            <a:r>
              <a:rPr lang="cs-CZ" sz="3200" dirty="0" smtClean="0"/>
              <a:t> </a:t>
            </a:r>
            <a:r>
              <a:rPr lang="cs-CZ" sz="3200" dirty="0" err="1" smtClean="0"/>
              <a:t>were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yesterday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otázka</a:t>
            </a:r>
            <a:endParaRPr lang="cs-CZ" dirty="0"/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115616" y="2204864"/>
            <a:ext cx="208823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1587740" y="2226180"/>
            <a:ext cx="1584176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652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sz="44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4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bath</a:t>
            </a:r>
            <a:r>
              <a:rPr lang="cs-CZ" sz="44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……….. </a:t>
            </a:r>
            <a:r>
              <a:rPr lang="cs-CZ" sz="4400" dirty="0" err="1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f</a:t>
            </a:r>
            <a:r>
              <a:rPr lang="cs-CZ" sz="44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unny</a:t>
            </a:r>
            <a:r>
              <a:rPr lang="cs-CZ" sz="44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4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yesterday</a:t>
            </a:r>
            <a:r>
              <a:rPr lang="cs-CZ" sz="44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1029" name="Picture 5" descr="C:\Users\pc\AppData\Local\Microsoft\Windows\Temporary Internet Files\Content.IE5\AJGV3735\MC9002321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314737"/>
            <a:ext cx="2196974" cy="215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611560" y="4005064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FF00"/>
                </a:solidFill>
              </a:rPr>
              <a:t>was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4211960" y="5013176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FF00"/>
                </a:solidFill>
              </a:rPr>
              <a:t>were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160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They</a:t>
            </a:r>
            <a:r>
              <a:rPr lang="cs-CZ" sz="4000" dirty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………….. </a:t>
            </a:r>
            <a:r>
              <a:rPr lang="cs-CZ" sz="4000" dirty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v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ery happy.</a:t>
            </a:r>
            <a:endParaRPr lang="cs-CZ" sz="4000" dirty="0">
              <a:solidFill>
                <a:srgbClr val="0070C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/>
              <a:t>!</a:t>
            </a:r>
          </a:p>
        </p:txBody>
      </p:sp>
      <p:pic>
        <p:nvPicPr>
          <p:cNvPr id="2051" name="Picture 3" descr="C:\Users\pc\AppData\Local\Microsoft\Windows\Temporary Internet Files\Content.IE5\QN64I3JC\MP9004393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564904"/>
            <a:ext cx="2069976" cy="310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děrná páska 5"/>
          <p:cNvSpPr/>
          <p:nvPr/>
        </p:nvSpPr>
        <p:spPr>
          <a:xfrm>
            <a:off x="626840" y="3356992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FF00"/>
                </a:solidFill>
              </a:rPr>
              <a:t>was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3059832" y="5097404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FF00"/>
                </a:solidFill>
              </a:rPr>
              <a:t>were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4995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3075" name="Picture 3" descr="C:\Users\pc\AppData\Local\Microsoft\Windows\Temporary Internet Files\Content.IE5\0FTKUZBM\MC900430127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04864"/>
            <a:ext cx="3196047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b="1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Tom ……… </a:t>
            </a:r>
            <a:r>
              <a:rPr lang="cs-CZ" sz="4000" b="1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at</a:t>
            </a:r>
            <a:r>
              <a:rPr lang="cs-CZ" sz="4000" b="1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b="1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school</a:t>
            </a:r>
            <a:r>
              <a:rPr lang="cs-CZ" sz="4000" b="1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last </a:t>
            </a:r>
            <a:r>
              <a:rPr lang="cs-CZ" sz="4000" b="1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week</a:t>
            </a:r>
            <a:r>
              <a:rPr lang="cs-CZ" sz="4000" b="1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. </a:t>
            </a:r>
            <a:endParaRPr lang="cs-CZ" sz="4000" b="1" dirty="0">
              <a:solidFill>
                <a:srgbClr val="0070C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611560" y="3140968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asn´t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10" name="Vývojový diagram: děrná páska 9"/>
          <p:cNvSpPr/>
          <p:nvPr/>
        </p:nvSpPr>
        <p:spPr>
          <a:xfrm>
            <a:off x="3491880" y="4725144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eren´t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8406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children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…………. very happy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yesterday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.</a:t>
            </a:r>
            <a:endParaRPr lang="cs-CZ" sz="4000" dirty="0">
              <a:solidFill>
                <a:srgbClr val="0070C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/>
              <a:t>!</a:t>
            </a:r>
          </a:p>
        </p:txBody>
      </p:sp>
      <p:pic>
        <p:nvPicPr>
          <p:cNvPr id="4099" name="Picture 3" descr="C:\Users\pc\AppData\Local\Microsoft\Windows\Temporary Internet Files\Content.IE5\7ZKQKJEN\MP9004278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068960"/>
            <a:ext cx="4214114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Vývojový diagram: děrná páska 5"/>
          <p:cNvSpPr/>
          <p:nvPr/>
        </p:nvSpPr>
        <p:spPr>
          <a:xfrm>
            <a:off x="395536" y="3212976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asn´t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1259632" y="4814842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eren´t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038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…….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test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difficult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?</a:t>
            </a:r>
            <a:endParaRPr lang="cs-CZ" sz="4000" dirty="0">
              <a:solidFill>
                <a:srgbClr val="0070C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5122" name="Picture 2" descr="C:\Users\pc\AppData\Local\Microsoft\Windows\Temporary Internet Files\Content.IE5\JKTU8JTX\MC9003981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276872"/>
            <a:ext cx="2448272" cy="2645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611560" y="2942634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as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3333831" y="4508794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ere</a:t>
            </a:r>
            <a:endParaRPr lang="cs-CZ" sz="54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169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……….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Vicky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and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Joe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in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the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 park </a:t>
            </a:r>
            <a:r>
              <a:rPr lang="cs-CZ" sz="4000" dirty="0" err="1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yesterday</a:t>
            </a:r>
            <a:r>
              <a:rPr lang="cs-CZ" sz="4000" dirty="0" smtClean="0">
                <a:solidFill>
                  <a:srgbClr val="0070C0"/>
                </a:solidFill>
                <a:latin typeface="Aharoni" pitchFamily="2" charset="-79"/>
                <a:cs typeface="Aharoni" pitchFamily="2" charset="-79"/>
              </a:rPr>
              <a:t>?</a:t>
            </a:r>
            <a:endParaRPr lang="cs-CZ" sz="4000" dirty="0">
              <a:solidFill>
                <a:srgbClr val="0070C0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Let´s</a:t>
            </a:r>
            <a:r>
              <a:rPr lang="cs-CZ" dirty="0" smtClean="0"/>
              <a:t> </a:t>
            </a:r>
            <a:r>
              <a:rPr lang="cs-CZ" dirty="0" err="1" smtClean="0"/>
              <a:t>practise</a:t>
            </a:r>
            <a:r>
              <a:rPr lang="cs-CZ" smtClean="0"/>
              <a:t>!</a:t>
            </a:r>
            <a:endParaRPr lang="cs-CZ"/>
          </a:p>
        </p:txBody>
      </p:sp>
      <p:pic>
        <p:nvPicPr>
          <p:cNvPr id="6146" name="Picture 2" descr="C:\Users\pc\AppData\Local\Microsoft\Windows\Temporary Internet Files\Content.IE5\R9P59H5X\MP90040073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356992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Vývojový diagram: děrná páska 4"/>
          <p:cNvSpPr/>
          <p:nvPr/>
        </p:nvSpPr>
        <p:spPr>
          <a:xfrm>
            <a:off x="467544" y="3140968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>
                <a:solidFill>
                  <a:srgbClr val="FFFF00"/>
                </a:solidFill>
              </a:rPr>
              <a:t>W</a:t>
            </a:r>
            <a:r>
              <a:rPr lang="cs-CZ" sz="5400" dirty="0" err="1" smtClean="0">
                <a:solidFill>
                  <a:srgbClr val="FFFF00"/>
                </a:solidFill>
              </a:rPr>
              <a:t>as</a:t>
            </a:r>
            <a:endParaRPr lang="cs-CZ" sz="5400" dirty="0">
              <a:solidFill>
                <a:srgbClr val="FFFF00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1331640" y="4947011"/>
            <a:ext cx="2736304" cy="1008112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dirty="0" err="1" smtClean="0">
                <a:solidFill>
                  <a:srgbClr val="FFFF00"/>
                </a:solidFill>
              </a:rPr>
              <a:t>Were</a:t>
            </a:r>
            <a:endParaRPr lang="cs-CZ" sz="5400" dirty="0" smtClean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4846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obrázky - </a:t>
            </a:r>
            <a:r>
              <a:rPr lang="cs-CZ" sz="3200" dirty="0">
                <a:hlinkClick r:id="rId2"/>
              </a:rPr>
              <a:t>http://office.microsoft.com/cs-cz/images</a:t>
            </a:r>
            <a:endParaRPr lang="cs-CZ" sz="3200" dirty="0"/>
          </a:p>
          <a:p>
            <a:pPr marL="45720" indent="0">
              <a:buNone/>
            </a:pPr>
            <a:endParaRPr lang="cs-CZ" sz="32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9187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říž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Mřížka">
      <a:maj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ajorFont>
      <a:minorFont>
        <a:latin typeface="Franklin Gothic Medium"/>
        <a:ea typeface=""/>
        <a:cs typeface=""/>
        <a:font script="Jpan" typeface="HG創英角ｺﾞｼｯｸUB"/>
        <a:font script="Hang" typeface="HY견고딕"/>
        <a:font script="Hans" typeface="微软雅黑"/>
        <a:font script="Hant" typeface="微軟正黑體"/>
        <a:font script="Arab" typeface="Arial Bold"/>
        <a:font script="Hebr" typeface="Arial Bold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 Bold"/>
        <a:font script="Uigh" typeface="Microsoft Uighur"/>
        <a:font script="Geor" typeface="Sylfaen"/>
      </a:minorFont>
    </a:fontScheme>
    <a:fmtScheme name="Mřížka">
      <a:fillStyleLst>
        <a:solidFill>
          <a:schemeClr val="phClr"/>
        </a:solidFill>
        <a:solidFill>
          <a:schemeClr val="phClr">
            <a:tint val="5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1750" dist="25400" dir="5400000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3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3000"/>
                <a:satMod val="1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Grid</Template>
  <TotalTime>54</TotalTime>
  <Words>246</Words>
  <Application>Microsoft Office PowerPoint</Application>
  <PresentationFormat>Předvádění na obrazovce (4:3)</PresentationFormat>
  <Paragraphs>68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Mřížka</vt:lpstr>
      <vt:lpstr>Prezentace aplikace PowerPoint</vt:lpstr>
      <vt:lpstr>anotace</vt:lpstr>
      <vt:lpstr>To be – past form was - were</vt:lpstr>
      <vt:lpstr>Minulý čas slovesa být</vt:lpstr>
      <vt:lpstr>Zápor</vt:lpstr>
      <vt:lpstr>otázka</vt:lpstr>
      <vt:lpstr>Let´s practise!</vt:lpstr>
      <vt:lpstr>Let´s practise!</vt:lpstr>
      <vt:lpstr>Let´s practise!</vt:lpstr>
      <vt:lpstr>Let´s practise!</vt:lpstr>
      <vt:lpstr>Let´s practise!</vt:lpstr>
      <vt:lpstr>Let´s practise!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be – past form was - were</dc:title>
  <dc:creator>pc</dc:creator>
  <cp:lastModifiedBy>pc</cp:lastModifiedBy>
  <cp:revision>6</cp:revision>
  <dcterms:created xsi:type="dcterms:W3CDTF">2013-05-17T14:04:40Z</dcterms:created>
  <dcterms:modified xsi:type="dcterms:W3CDTF">2013-07-22T07:40:08Z</dcterms:modified>
</cp:coreProperties>
</file>