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5" r:id="rId3"/>
    <p:sldId id="256" r:id="rId4"/>
    <p:sldId id="258" r:id="rId5"/>
    <p:sldId id="257" r:id="rId6"/>
    <p:sldId id="259" r:id="rId7"/>
    <p:sldId id="260" r:id="rId8"/>
    <p:sldId id="261" r:id="rId9"/>
    <p:sldId id="262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4EAC7E3-A31E-48F7-9541-40AB8B69EA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DB23ECC-13DD-4235-AA56-C8924319D29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EAC7E3-A31E-48F7-9541-40AB8B69EA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B23ECC-13DD-4235-AA56-C8924319D2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4EAC7E3-A31E-48F7-9541-40AB8B69EA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DB23ECC-13DD-4235-AA56-C8924319D29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EAC7E3-A31E-48F7-9541-40AB8B69EA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B23ECC-13DD-4235-AA56-C8924319D2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EAC7E3-A31E-48F7-9541-40AB8B69EA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B23ECC-13DD-4235-AA56-C8924319D2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EAC7E3-A31E-48F7-9541-40AB8B69EA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B23ECC-13DD-4235-AA56-C8924319D2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4EAC7E3-A31E-48F7-9541-40AB8B69EA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B23ECC-13DD-4235-AA56-C8924319D2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EAC7E3-A31E-48F7-9541-40AB8B69EA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B23ECC-13DD-4235-AA56-C8924319D2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EAC7E3-A31E-48F7-9541-40AB8B69EA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B23ECC-13DD-4235-AA56-C8924319D29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EAC7E3-A31E-48F7-9541-40AB8B69EA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B23ECC-13DD-4235-AA56-C8924319D2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04EAC7E3-A31E-48F7-9541-40AB8B69EA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DB23ECC-13DD-4235-AA56-C8924319D2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4EAC7E3-A31E-48F7-9541-40AB8B69EA11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DB23ECC-13DD-4235-AA56-C8924319D29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7715304" cy="157163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>
            <a:spLocks noGrp="1"/>
          </p:cNvSpPr>
          <p:nvPr>
            <p:ph idx="1"/>
          </p:nvPr>
        </p:nvSpPr>
        <p:spPr>
          <a:xfrm>
            <a:off x="417664" y="1760276"/>
            <a:ext cx="7970760" cy="484632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b="1" dirty="0"/>
              <a:t>Název školy : </a:t>
            </a:r>
            <a:r>
              <a:rPr lang="cs-CZ" dirty="0"/>
              <a:t>Základní škola a mateřská </a:t>
            </a:r>
            <a:r>
              <a:rPr lang="cs-CZ" dirty="0" smtClean="0"/>
              <a:t>škola, Svoboda </a:t>
            </a:r>
            <a:r>
              <a:rPr lang="cs-CZ" dirty="0"/>
              <a:t>nad  Úpou, okres Trutnov</a:t>
            </a:r>
            <a:r>
              <a:rPr lang="cs-CZ" dirty="0" smtClean="0"/>
              <a:t> </a:t>
            </a:r>
          </a:p>
          <a:p>
            <a:r>
              <a:rPr lang="cs-CZ" b="1" dirty="0" smtClean="0"/>
              <a:t>Autor </a:t>
            </a:r>
            <a:r>
              <a:rPr lang="cs-CZ" b="1" dirty="0"/>
              <a:t>: </a:t>
            </a:r>
            <a:r>
              <a:rPr lang="cs-CZ" b="1" dirty="0" smtClean="0"/>
              <a:t>Bc. Lucie Ševčíková</a:t>
            </a:r>
            <a:r>
              <a:rPr lang="cs-CZ" dirty="0" smtClean="0"/>
              <a:t>                                 </a:t>
            </a:r>
            <a:r>
              <a:rPr lang="cs-CZ" b="1" dirty="0" smtClean="0"/>
              <a:t>                          </a:t>
            </a:r>
            <a:r>
              <a:rPr lang="cs-CZ" b="1" dirty="0"/>
              <a:t>Datum : </a:t>
            </a:r>
            <a:r>
              <a:rPr lang="cs-CZ" dirty="0" smtClean="0"/>
              <a:t>15.10. 2012</a:t>
            </a:r>
          </a:p>
          <a:p>
            <a:r>
              <a:rPr lang="cs-CZ" b="1" dirty="0" smtClean="0"/>
              <a:t>Název </a:t>
            </a:r>
            <a:r>
              <a:rPr lang="cs-CZ" b="1" dirty="0"/>
              <a:t>: </a:t>
            </a:r>
            <a:r>
              <a:rPr lang="cs-CZ" dirty="0"/>
              <a:t>VY_22_INOVACE_2.2.1 </a:t>
            </a:r>
            <a:r>
              <a:rPr lang="cs-CZ" dirty="0" smtClean="0"/>
              <a:t>AJ6,7g_19 </a:t>
            </a:r>
          </a:p>
          <a:p>
            <a:r>
              <a:rPr lang="cs-CZ" b="1" dirty="0" smtClean="0"/>
              <a:t>Téma </a:t>
            </a:r>
            <a:r>
              <a:rPr lang="cs-CZ" b="1" dirty="0"/>
              <a:t>: </a:t>
            </a:r>
            <a:r>
              <a:rPr lang="cs-CZ" dirty="0" err="1" smtClean="0"/>
              <a:t>Object</a:t>
            </a:r>
            <a:r>
              <a:rPr lang="cs-CZ" dirty="0" smtClean="0"/>
              <a:t> </a:t>
            </a:r>
            <a:r>
              <a:rPr lang="cs-CZ" dirty="0" err="1" smtClean="0"/>
              <a:t>pronouns</a:t>
            </a:r>
            <a:r>
              <a:rPr lang="cs-CZ" dirty="0" smtClean="0"/>
              <a:t>                                                                    </a:t>
            </a:r>
            <a:r>
              <a:rPr lang="cs-CZ" b="1" dirty="0"/>
              <a:t>Ročník : </a:t>
            </a:r>
            <a:r>
              <a:rPr lang="cs-CZ" dirty="0" smtClean="0"/>
              <a:t>6. </a:t>
            </a:r>
            <a:r>
              <a:rPr lang="cs-CZ" dirty="0"/>
              <a:t>a </a:t>
            </a:r>
            <a:r>
              <a:rPr lang="cs-CZ" dirty="0" smtClean="0"/>
              <a:t>7. </a:t>
            </a:r>
          </a:p>
          <a:p>
            <a:pPr algn="l"/>
            <a:r>
              <a:rPr lang="cs-CZ" b="1" dirty="0" smtClean="0"/>
              <a:t>Číslo </a:t>
            </a:r>
            <a:r>
              <a:rPr lang="cs-CZ" b="1" dirty="0"/>
              <a:t>projektu 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384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Tento DUM slouží k upevnění a procvičení gramatického pravidla používání zájmen jako podmět a </a:t>
            </a:r>
            <a:r>
              <a:rPr lang="cs-CZ" dirty="0" smtClean="0"/>
              <a:t>předmět v 6. nebo 7. ročníku.  </a:t>
            </a:r>
            <a:r>
              <a:rPr lang="cs-CZ" dirty="0" smtClean="0"/>
              <a:t>Žáci nahrazují ve větách podstatná jména zájmeny.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855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sz="6000" dirty="0" smtClean="0"/>
              <a:t>Object Pronouns</a:t>
            </a:r>
            <a:endParaRPr lang="en-GB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8005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908720"/>
            <a:ext cx="3520440" cy="5217443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GB" b="1" u="sng" dirty="0" smtClean="0">
                <a:solidFill>
                  <a:srgbClr val="FF0000"/>
                </a:solidFill>
              </a:rPr>
              <a:t>Subject Pronouns</a:t>
            </a:r>
            <a:endParaRPr lang="cs-CZ" b="1" u="sng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I</a:t>
            </a:r>
          </a:p>
          <a:p>
            <a:r>
              <a:rPr lang="cs-CZ" dirty="0" err="1" smtClean="0"/>
              <a:t>You</a:t>
            </a:r>
            <a:endParaRPr lang="cs-CZ" dirty="0" smtClean="0"/>
          </a:p>
          <a:p>
            <a:r>
              <a:rPr lang="cs-CZ" dirty="0" smtClean="0"/>
              <a:t>He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endParaRPr lang="cs-CZ" dirty="0"/>
          </a:p>
          <a:p>
            <a:r>
              <a:rPr lang="cs-CZ" dirty="0" err="1" smtClean="0"/>
              <a:t>It</a:t>
            </a:r>
            <a:endParaRPr lang="cs-CZ" dirty="0" smtClean="0"/>
          </a:p>
          <a:p>
            <a:r>
              <a:rPr lang="cs-CZ" dirty="0" err="1" smtClean="0"/>
              <a:t>We</a:t>
            </a:r>
            <a:endParaRPr lang="cs-CZ" dirty="0" smtClean="0"/>
          </a:p>
          <a:p>
            <a:r>
              <a:rPr lang="cs-CZ" dirty="0" err="1" smtClean="0"/>
              <a:t>You</a:t>
            </a:r>
            <a:endParaRPr lang="cs-CZ" dirty="0" smtClean="0"/>
          </a:p>
          <a:p>
            <a:r>
              <a:rPr lang="cs-CZ" dirty="0" err="1" smtClean="0"/>
              <a:t>They</a:t>
            </a:r>
            <a:endParaRPr lang="en-GB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908720"/>
            <a:ext cx="3520440" cy="5217443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GB" b="1" u="sng" dirty="0" smtClean="0">
                <a:solidFill>
                  <a:srgbClr val="FF0000"/>
                </a:solidFill>
              </a:rPr>
              <a:t>Object </a:t>
            </a:r>
            <a:r>
              <a:rPr lang="cs-CZ" b="1" u="sng" dirty="0" smtClean="0">
                <a:solidFill>
                  <a:srgbClr val="FF0000"/>
                </a:solidFill>
              </a:rPr>
              <a:t>P</a:t>
            </a:r>
            <a:r>
              <a:rPr lang="en-GB" b="1" u="sng" dirty="0" err="1" smtClean="0">
                <a:solidFill>
                  <a:srgbClr val="FF0000"/>
                </a:solidFill>
              </a:rPr>
              <a:t>ronouns</a:t>
            </a:r>
            <a:endParaRPr lang="cs-CZ" b="1" u="sng" dirty="0" smtClean="0">
              <a:solidFill>
                <a:srgbClr val="FF0000"/>
              </a:solidFill>
            </a:endParaRPr>
          </a:p>
          <a:p>
            <a:r>
              <a:rPr lang="cs-CZ" dirty="0" err="1" smtClean="0"/>
              <a:t>Me</a:t>
            </a:r>
            <a:endParaRPr lang="cs-CZ" dirty="0" smtClean="0"/>
          </a:p>
          <a:p>
            <a:r>
              <a:rPr lang="cs-CZ" dirty="0" err="1" smtClean="0"/>
              <a:t>You</a:t>
            </a:r>
            <a:endParaRPr lang="cs-CZ" dirty="0" smtClean="0"/>
          </a:p>
          <a:p>
            <a:r>
              <a:rPr lang="cs-CZ" dirty="0" err="1" smtClean="0"/>
              <a:t>Him</a:t>
            </a:r>
            <a:endParaRPr lang="cs-CZ" dirty="0" smtClean="0"/>
          </a:p>
          <a:p>
            <a:r>
              <a:rPr lang="cs-CZ" dirty="0" smtClean="0"/>
              <a:t>Her</a:t>
            </a:r>
          </a:p>
          <a:p>
            <a:r>
              <a:rPr lang="cs-CZ" dirty="0" err="1" smtClean="0"/>
              <a:t>It</a:t>
            </a:r>
            <a:endParaRPr lang="cs-CZ" dirty="0" smtClean="0"/>
          </a:p>
          <a:p>
            <a:r>
              <a:rPr lang="cs-CZ" dirty="0" err="1" smtClean="0"/>
              <a:t>Us</a:t>
            </a:r>
            <a:endParaRPr lang="cs-CZ" dirty="0" smtClean="0"/>
          </a:p>
          <a:p>
            <a:r>
              <a:rPr lang="cs-CZ" dirty="0" err="1" smtClean="0"/>
              <a:t>You</a:t>
            </a:r>
            <a:endParaRPr lang="cs-CZ" dirty="0" smtClean="0"/>
          </a:p>
          <a:p>
            <a:r>
              <a:rPr lang="cs-CZ" dirty="0" err="1" smtClean="0"/>
              <a:t>Them</a:t>
            </a:r>
            <a:endParaRPr lang="en-GB" dirty="0"/>
          </a:p>
        </p:txBody>
      </p:sp>
      <p:pic>
        <p:nvPicPr>
          <p:cNvPr id="1026" name="Picture 2" descr="C:\Users\pc\AppData\Local\Microsoft\Windows\Temporary Internet Files\Content.IE5\9BRCWZHR\MC90044212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628800"/>
            <a:ext cx="2584326" cy="2584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389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b="1" u="sng" dirty="0" err="1" smtClean="0">
                <a:solidFill>
                  <a:srgbClr val="FF0000"/>
                </a:solidFill>
              </a:rPr>
              <a:t>Subject</a:t>
            </a:r>
            <a:r>
              <a:rPr lang="cs-CZ" b="1" u="sng" dirty="0" smtClean="0">
                <a:solidFill>
                  <a:srgbClr val="FF0000"/>
                </a:solidFill>
              </a:rPr>
              <a:t> </a:t>
            </a:r>
            <a:r>
              <a:rPr lang="cs-CZ" b="1" u="sng" dirty="0" err="1" smtClean="0">
                <a:solidFill>
                  <a:srgbClr val="FF0000"/>
                </a:solidFill>
              </a:rPr>
              <a:t>pronouns</a:t>
            </a:r>
            <a:r>
              <a:rPr lang="cs-CZ" b="1" u="sng" dirty="0">
                <a:solidFill>
                  <a:srgbClr val="FF0000"/>
                </a:solidFill>
              </a:rPr>
              <a:t> </a:t>
            </a:r>
            <a:endParaRPr lang="cs-CZ" b="1" u="sng" dirty="0" smtClean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cs-CZ" dirty="0" smtClean="0"/>
              <a:t>= zájmena osobní v 1. pádě, ve větě stojí jako podmět</a:t>
            </a:r>
          </a:p>
          <a:p>
            <a:pPr marL="0" indent="0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b="1" u="sng" dirty="0" err="1" smtClean="0">
                <a:solidFill>
                  <a:srgbClr val="FF0000"/>
                </a:solidFill>
              </a:rPr>
              <a:t>Object</a:t>
            </a:r>
            <a:r>
              <a:rPr lang="cs-CZ" b="1" u="sng" dirty="0" smtClean="0">
                <a:solidFill>
                  <a:srgbClr val="FF0000"/>
                </a:solidFill>
              </a:rPr>
              <a:t> </a:t>
            </a:r>
            <a:r>
              <a:rPr lang="cs-CZ" b="1" u="sng" dirty="0" err="1" smtClean="0">
                <a:solidFill>
                  <a:srgbClr val="FF0000"/>
                </a:solidFill>
              </a:rPr>
              <a:t>pronouns</a:t>
            </a:r>
            <a:endParaRPr lang="cs-CZ" b="1" u="sng" dirty="0" smtClean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cs-CZ" dirty="0" smtClean="0"/>
              <a:t>= zájmena osobní v jiném než prvním pádě, stojí za přísudkem a používají se většinou po předložkách (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him</a:t>
            </a:r>
            <a:r>
              <a:rPr lang="cs-CZ" dirty="0" smtClean="0"/>
              <a:t>, </a:t>
            </a:r>
            <a:r>
              <a:rPr lang="cs-CZ" dirty="0" err="1" smtClean="0"/>
              <a:t>without</a:t>
            </a:r>
            <a:r>
              <a:rPr lang="cs-CZ" dirty="0" smtClean="0"/>
              <a:t> her, to </a:t>
            </a:r>
            <a:r>
              <a:rPr lang="cs-CZ" dirty="0" err="1" smtClean="0"/>
              <a:t>me</a:t>
            </a:r>
            <a:r>
              <a:rPr lang="cs-CZ" dirty="0" smtClean="0"/>
              <a:t>)</a:t>
            </a:r>
          </a:p>
          <a:p>
            <a:pPr algn="just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4430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7239000" cy="1143000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Replace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nouns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pronouns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9416"/>
            <a:ext cx="7239000" cy="4483880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sz="2800" dirty="0" smtClean="0">
                <a:solidFill>
                  <a:srgbClr val="FF0000"/>
                </a:solidFill>
                <a:latin typeface="Cooper Black" pitchFamily="18" charset="0"/>
              </a:rPr>
              <a:t>Peter and Bill </a:t>
            </a:r>
            <a:r>
              <a:rPr lang="cs-CZ" sz="2800" dirty="0" err="1" smtClean="0">
                <a:latin typeface="Cooper Black" pitchFamily="18" charset="0"/>
              </a:rPr>
              <a:t>want</a:t>
            </a:r>
            <a:r>
              <a:rPr lang="cs-CZ" sz="2800" dirty="0" smtClean="0">
                <a:latin typeface="Cooper Black" pitchFamily="18" charset="0"/>
              </a:rPr>
              <a:t> to </a:t>
            </a:r>
            <a:r>
              <a:rPr lang="cs-CZ" sz="2800" dirty="0" err="1" smtClean="0">
                <a:latin typeface="Cooper Black" pitchFamily="18" charset="0"/>
              </a:rPr>
              <a:t>see</a:t>
            </a:r>
            <a:r>
              <a:rPr lang="cs-CZ" sz="2800" dirty="0" smtClean="0">
                <a:latin typeface="Cooper Black" pitchFamily="18" charset="0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Cooper Black" pitchFamily="18" charset="0"/>
              </a:rPr>
              <a:t>Jenny</a:t>
            </a:r>
            <a:r>
              <a:rPr lang="cs-CZ" sz="2800" dirty="0" smtClean="0">
                <a:latin typeface="Cooper Black" pitchFamily="18" charset="0"/>
              </a:rPr>
              <a:t>, but </a:t>
            </a:r>
            <a:r>
              <a:rPr lang="cs-CZ" sz="2800" dirty="0" smtClean="0">
                <a:solidFill>
                  <a:srgbClr val="FF0000"/>
                </a:solidFill>
                <a:latin typeface="Cooper Black" pitchFamily="18" charset="0"/>
              </a:rPr>
              <a:t>Jenny</a:t>
            </a:r>
            <a:r>
              <a:rPr lang="cs-CZ" sz="2800" dirty="0" smtClean="0">
                <a:latin typeface="Cooper Black" pitchFamily="18" charset="0"/>
              </a:rPr>
              <a:t> </a:t>
            </a:r>
            <a:r>
              <a:rPr lang="cs-CZ" sz="2800" dirty="0" err="1" smtClean="0">
                <a:latin typeface="Cooper Black" pitchFamily="18" charset="0"/>
              </a:rPr>
              <a:t>doesn´t</a:t>
            </a:r>
            <a:r>
              <a:rPr lang="cs-CZ" sz="2800" dirty="0" smtClean="0">
                <a:latin typeface="Cooper Black" pitchFamily="18" charset="0"/>
              </a:rPr>
              <a:t> </a:t>
            </a:r>
            <a:r>
              <a:rPr lang="cs-CZ" sz="2800" dirty="0" err="1" smtClean="0">
                <a:latin typeface="Cooper Black" pitchFamily="18" charset="0"/>
              </a:rPr>
              <a:t>want</a:t>
            </a:r>
            <a:r>
              <a:rPr lang="cs-CZ" sz="2800" dirty="0" smtClean="0">
                <a:latin typeface="Cooper Black" pitchFamily="18" charset="0"/>
              </a:rPr>
              <a:t> to </a:t>
            </a:r>
            <a:r>
              <a:rPr lang="cs-CZ" sz="2800" dirty="0" err="1" smtClean="0">
                <a:latin typeface="Cooper Black" pitchFamily="18" charset="0"/>
              </a:rPr>
              <a:t>see</a:t>
            </a:r>
            <a:r>
              <a:rPr lang="cs-CZ" sz="2800" dirty="0" smtClean="0">
                <a:latin typeface="Cooper Black" pitchFamily="18" charset="0"/>
              </a:rPr>
              <a:t> </a:t>
            </a:r>
            <a:r>
              <a:rPr lang="cs-CZ" sz="2800" dirty="0" smtClean="0">
                <a:solidFill>
                  <a:srgbClr val="FF0000"/>
                </a:solidFill>
                <a:latin typeface="Cooper Black" pitchFamily="18" charset="0"/>
              </a:rPr>
              <a:t>Peter and Bill</a:t>
            </a:r>
            <a:r>
              <a:rPr lang="cs-CZ" sz="2800" dirty="0" smtClean="0">
                <a:latin typeface="Cooper Black" pitchFamily="18" charset="0"/>
              </a:rPr>
              <a:t>.</a:t>
            </a:r>
          </a:p>
          <a:p>
            <a:pPr lvl="8"/>
            <a:endParaRPr lang="cs-CZ" dirty="0">
              <a:latin typeface="Cooper Black" pitchFamily="18" charset="0"/>
            </a:endParaRPr>
          </a:p>
          <a:p>
            <a:endParaRPr lang="cs-CZ" dirty="0" smtClean="0"/>
          </a:p>
          <a:p>
            <a:r>
              <a:rPr lang="cs-CZ" sz="4400" dirty="0" smtClean="0"/>
              <a:t> _____</a:t>
            </a:r>
            <a:r>
              <a:rPr lang="cs-CZ" sz="4400" dirty="0" err="1" smtClean="0"/>
              <a:t>want</a:t>
            </a:r>
            <a:r>
              <a:rPr lang="cs-CZ" sz="4400" dirty="0" smtClean="0"/>
              <a:t> to </a:t>
            </a:r>
            <a:r>
              <a:rPr lang="cs-CZ" sz="4400" dirty="0" err="1" smtClean="0"/>
              <a:t>see</a:t>
            </a:r>
            <a:r>
              <a:rPr lang="cs-CZ" sz="4400" dirty="0" smtClean="0"/>
              <a:t> ______, but _____ </a:t>
            </a:r>
            <a:r>
              <a:rPr lang="cs-CZ" sz="4400" dirty="0" err="1" smtClean="0"/>
              <a:t>doesn´t</a:t>
            </a:r>
            <a:r>
              <a:rPr lang="cs-CZ" sz="4400" dirty="0" smtClean="0"/>
              <a:t> </a:t>
            </a:r>
            <a:r>
              <a:rPr lang="cs-CZ" sz="4400" dirty="0" err="1" smtClean="0"/>
              <a:t>want</a:t>
            </a:r>
            <a:r>
              <a:rPr lang="cs-CZ" sz="4400" dirty="0" smtClean="0"/>
              <a:t> to </a:t>
            </a:r>
            <a:r>
              <a:rPr lang="cs-CZ" sz="4400" dirty="0" err="1" smtClean="0"/>
              <a:t>see</a:t>
            </a:r>
            <a:r>
              <a:rPr lang="cs-CZ" sz="4400" dirty="0" smtClean="0"/>
              <a:t> ______.</a:t>
            </a:r>
            <a:endParaRPr lang="cs-CZ" sz="4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3717032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err="1" smtClean="0">
                <a:solidFill>
                  <a:schemeClr val="accent2">
                    <a:lumMod val="75000"/>
                  </a:schemeClr>
                </a:solidFill>
              </a:rPr>
              <a:t>They</a:t>
            </a:r>
            <a:endParaRPr lang="cs-CZ" sz="4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4365104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solidFill>
                  <a:schemeClr val="accent2">
                    <a:lumMod val="75000"/>
                  </a:schemeClr>
                </a:solidFill>
              </a:rPr>
              <a:t>her</a:t>
            </a:r>
            <a:endParaRPr lang="cs-CZ" sz="4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645349" y="4390999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err="1" smtClean="0">
                <a:solidFill>
                  <a:schemeClr val="accent2">
                    <a:lumMod val="75000"/>
                  </a:schemeClr>
                </a:solidFill>
              </a:rPr>
              <a:t>she</a:t>
            </a:r>
            <a:endParaRPr lang="cs-CZ" sz="4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889973" y="5013176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err="1" smtClean="0">
                <a:solidFill>
                  <a:schemeClr val="accent2">
                    <a:lumMod val="75000"/>
                  </a:schemeClr>
                </a:solidFill>
              </a:rPr>
              <a:t>them</a:t>
            </a:r>
            <a:endParaRPr lang="cs-CZ" sz="4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074" name="Picture 2" descr="C:\Users\pc\AppData\Local\Microsoft\Windows\Temporary Internet Files\Content.IE5\G0AZW57F\MC90043320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931805"/>
            <a:ext cx="1616224" cy="16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9208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cs-CZ" dirty="0" err="1"/>
              <a:t>Replace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nouns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pronouns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9416"/>
            <a:ext cx="7239000" cy="412384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Cooper Black" pitchFamily="18" charset="0"/>
              </a:rPr>
              <a:t>Mrs. </a:t>
            </a:r>
            <a:r>
              <a:rPr lang="cs-CZ" sz="2800" dirty="0" err="1" smtClean="0">
                <a:solidFill>
                  <a:srgbClr val="FF0000"/>
                </a:solidFill>
                <a:latin typeface="Cooper Black" pitchFamily="18" charset="0"/>
              </a:rPr>
              <a:t>Clark</a:t>
            </a:r>
            <a:r>
              <a:rPr lang="cs-CZ" sz="2800" dirty="0" smtClean="0">
                <a:solidFill>
                  <a:srgbClr val="FF0000"/>
                </a:solidFill>
                <a:latin typeface="Cooper Black" pitchFamily="18" charset="0"/>
              </a:rPr>
              <a:t> </a:t>
            </a:r>
            <a:r>
              <a:rPr lang="cs-CZ" sz="2800" dirty="0" err="1" smtClean="0">
                <a:latin typeface="Cooper Black" pitchFamily="18" charset="0"/>
              </a:rPr>
              <a:t>is</a:t>
            </a:r>
            <a:r>
              <a:rPr lang="cs-CZ" sz="2800" dirty="0" smtClean="0">
                <a:latin typeface="Cooper Black" pitchFamily="18" charset="0"/>
              </a:rPr>
              <a:t> not very </a:t>
            </a:r>
            <a:r>
              <a:rPr lang="cs-CZ" sz="2800" dirty="0" err="1" smtClean="0">
                <a:latin typeface="Cooper Black" pitchFamily="18" charset="0"/>
              </a:rPr>
              <a:t>friendly</a:t>
            </a:r>
            <a:r>
              <a:rPr lang="cs-CZ" sz="2800" dirty="0" smtClean="0">
                <a:latin typeface="Cooper Black" pitchFamily="18" charset="0"/>
              </a:rPr>
              <a:t>. I </a:t>
            </a:r>
            <a:r>
              <a:rPr lang="cs-CZ" sz="2800" dirty="0" err="1" smtClean="0">
                <a:latin typeface="Cooper Black" pitchFamily="18" charset="0"/>
              </a:rPr>
              <a:t>don´t</a:t>
            </a:r>
            <a:r>
              <a:rPr lang="cs-CZ" sz="2800" dirty="0" smtClean="0">
                <a:latin typeface="Cooper Black" pitchFamily="18" charset="0"/>
              </a:rPr>
              <a:t> </a:t>
            </a:r>
            <a:r>
              <a:rPr lang="cs-CZ" sz="2800" dirty="0" err="1" smtClean="0">
                <a:latin typeface="Cooper Black" pitchFamily="18" charset="0"/>
              </a:rPr>
              <a:t>like</a:t>
            </a:r>
            <a:r>
              <a:rPr lang="cs-CZ" sz="2800" dirty="0" smtClean="0">
                <a:latin typeface="Cooper Black" pitchFamily="18" charset="0"/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  <a:latin typeface="Cooper Black" pitchFamily="18" charset="0"/>
              </a:rPr>
              <a:t>Mrs</a:t>
            </a:r>
            <a:r>
              <a:rPr lang="cs-CZ" sz="2800" dirty="0" smtClean="0">
                <a:solidFill>
                  <a:srgbClr val="FF0000"/>
                </a:solidFill>
                <a:latin typeface="Cooper Black" pitchFamily="18" charset="0"/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  <a:latin typeface="Cooper Black" pitchFamily="18" charset="0"/>
              </a:rPr>
              <a:t>Clark</a:t>
            </a:r>
            <a:r>
              <a:rPr lang="cs-CZ" sz="2800" dirty="0" smtClean="0">
                <a:latin typeface="Cooper Black" pitchFamily="18" charset="0"/>
              </a:rPr>
              <a:t>.</a:t>
            </a:r>
          </a:p>
          <a:p>
            <a:endParaRPr lang="cs-CZ" sz="2800" dirty="0">
              <a:latin typeface="Cooper Black" pitchFamily="18" charset="0"/>
            </a:endParaRPr>
          </a:p>
          <a:p>
            <a:r>
              <a:rPr lang="cs-CZ" sz="4400" dirty="0" smtClean="0">
                <a:latin typeface="+mj-lt"/>
              </a:rPr>
              <a:t>_________ </a:t>
            </a:r>
            <a:r>
              <a:rPr lang="cs-CZ" sz="4400" dirty="0" err="1" smtClean="0">
                <a:latin typeface="+mj-lt"/>
              </a:rPr>
              <a:t>is</a:t>
            </a:r>
            <a:r>
              <a:rPr lang="cs-CZ" sz="4400" dirty="0" smtClean="0">
                <a:latin typeface="+mj-lt"/>
              </a:rPr>
              <a:t> not very </a:t>
            </a:r>
            <a:r>
              <a:rPr lang="cs-CZ" sz="4400" dirty="0" err="1" smtClean="0">
                <a:latin typeface="+mj-lt"/>
              </a:rPr>
              <a:t>friendly</a:t>
            </a:r>
            <a:r>
              <a:rPr lang="cs-CZ" sz="4400" dirty="0" smtClean="0">
                <a:latin typeface="+mj-lt"/>
              </a:rPr>
              <a:t>. I </a:t>
            </a:r>
            <a:r>
              <a:rPr lang="cs-CZ" sz="4400" dirty="0" err="1" smtClean="0">
                <a:latin typeface="+mj-lt"/>
              </a:rPr>
              <a:t>don´t</a:t>
            </a:r>
            <a:r>
              <a:rPr lang="cs-CZ" sz="4400" dirty="0" smtClean="0">
                <a:latin typeface="+mj-lt"/>
              </a:rPr>
              <a:t> </a:t>
            </a:r>
            <a:r>
              <a:rPr lang="cs-CZ" sz="4400" dirty="0" err="1" smtClean="0">
                <a:latin typeface="+mj-lt"/>
              </a:rPr>
              <a:t>like</a:t>
            </a:r>
            <a:r>
              <a:rPr lang="cs-CZ" sz="4400" dirty="0" smtClean="0">
                <a:latin typeface="+mj-lt"/>
              </a:rPr>
              <a:t> ________.</a:t>
            </a:r>
            <a:endParaRPr lang="cs-CZ" sz="4400" dirty="0">
              <a:latin typeface="+mj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75656" y="2852936"/>
            <a:ext cx="1656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err="1" smtClean="0">
                <a:solidFill>
                  <a:srgbClr val="FF0000"/>
                </a:solidFill>
              </a:rPr>
              <a:t>She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43608" y="4293096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solidFill>
                  <a:srgbClr val="FF0000"/>
                </a:solidFill>
              </a:rPr>
              <a:t>her</a:t>
            </a:r>
            <a:endParaRPr lang="cs-CZ" sz="48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pc\AppData\Local\Microsoft\Windows\Temporary Internet Files\Content.IE5\SZ19BU89\MC9004406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5" y="3861048"/>
            <a:ext cx="2232327" cy="2228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411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9416"/>
            <a:ext cx="7239000" cy="4267856"/>
          </a:xfrm>
        </p:spPr>
        <p:txBody>
          <a:bodyPr>
            <a:normAutofit/>
          </a:bodyPr>
          <a:lstStyle/>
          <a:p>
            <a:r>
              <a:rPr lang="en-GB" sz="2800" dirty="0" smtClean="0">
                <a:latin typeface="Cooper Black" pitchFamily="18" charset="0"/>
              </a:rPr>
              <a:t>„Where are </a:t>
            </a:r>
            <a:r>
              <a:rPr lang="en-GB" sz="2800" dirty="0" smtClean="0">
                <a:solidFill>
                  <a:srgbClr val="FF0000"/>
                </a:solidFill>
                <a:latin typeface="Cooper Black" pitchFamily="18" charset="0"/>
              </a:rPr>
              <a:t>the </a:t>
            </a:r>
            <a:r>
              <a:rPr lang="cs-CZ" sz="2800" dirty="0" err="1" smtClean="0">
                <a:solidFill>
                  <a:srgbClr val="FF0000"/>
                </a:solidFill>
                <a:latin typeface="Cooper Black" pitchFamily="18" charset="0"/>
              </a:rPr>
              <a:t>key</a:t>
            </a:r>
            <a:r>
              <a:rPr lang="en-GB" sz="2800" dirty="0" smtClean="0">
                <a:solidFill>
                  <a:srgbClr val="FF0000"/>
                </a:solidFill>
                <a:latin typeface="Cooper Black" pitchFamily="18" charset="0"/>
              </a:rPr>
              <a:t>s</a:t>
            </a:r>
            <a:r>
              <a:rPr lang="en-GB" sz="2800" dirty="0" smtClean="0">
                <a:latin typeface="Cooper Black" pitchFamily="18" charset="0"/>
              </a:rPr>
              <a:t>?“  </a:t>
            </a:r>
            <a:r>
              <a:rPr lang="en-GB" sz="2800" dirty="0" smtClean="0">
                <a:solidFill>
                  <a:srgbClr val="FF0000"/>
                </a:solidFill>
                <a:latin typeface="Cooper Black" pitchFamily="18" charset="0"/>
              </a:rPr>
              <a:t>John</a:t>
            </a:r>
            <a:r>
              <a:rPr lang="en-GB" sz="2800" dirty="0" smtClean="0">
                <a:latin typeface="Cooper Black" pitchFamily="18" charset="0"/>
              </a:rPr>
              <a:t> can´t find </a:t>
            </a:r>
            <a:r>
              <a:rPr lang="en-GB" sz="2800" dirty="0" smtClean="0">
                <a:solidFill>
                  <a:srgbClr val="FF0000"/>
                </a:solidFill>
                <a:latin typeface="Cooper Black" pitchFamily="18" charset="0"/>
              </a:rPr>
              <a:t>the </a:t>
            </a:r>
            <a:r>
              <a:rPr lang="cs-CZ" sz="2800" dirty="0" err="1" smtClean="0">
                <a:solidFill>
                  <a:srgbClr val="FF0000"/>
                </a:solidFill>
                <a:latin typeface="Cooper Black" pitchFamily="18" charset="0"/>
              </a:rPr>
              <a:t>keys</a:t>
            </a:r>
            <a:r>
              <a:rPr lang="en-GB" sz="2800" dirty="0" smtClean="0">
                <a:latin typeface="Cooper Black" pitchFamily="18" charset="0"/>
              </a:rPr>
              <a:t>.</a:t>
            </a:r>
            <a:endParaRPr lang="cs-CZ" sz="2800" dirty="0" smtClean="0">
              <a:latin typeface="Cooper Black" pitchFamily="18" charset="0"/>
            </a:endParaRPr>
          </a:p>
          <a:p>
            <a:endParaRPr lang="cs-CZ" sz="2800" dirty="0">
              <a:latin typeface="Cooper Black" pitchFamily="18" charset="0"/>
            </a:endParaRPr>
          </a:p>
          <a:p>
            <a:endParaRPr lang="cs-CZ" sz="2800" dirty="0" smtClean="0">
              <a:latin typeface="Cooper Black" pitchFamily="18" charset="0"/>
            </a:endParaRPr>
          </a:p>
          <a:p>
            <a:r>
              <a:rPr lang="cs-CZ" sz="4400" dirty="0" smtClean="0">
                <a:latin typeface="+mj-lt"/>
              </a:rPr>
              <a:t>„</a:t>
            </a:r>
            <a:r>
              <a:rPr lang="cs-CZ" sz="4400" dirty="0" err="1" smtClean="0">
                <a:latin typeface="+mj-lt"/>
              </a:rPr>
              <a:t>Where</a:t>
            </a:r>
            <a:r>
              <a:rPr lang="cs-CZ" sz="4400" dirty="0" smtClean="0">
                <a:latin typeface="+mj-lt"/>
              </a:rPr>
              <a:t> are _________?“   ________ </a:t>
            </a:r>
            <a:r>
              <a:rPr lang="cs-CZ" sz="4400" dirty="0" err="1" smtClean="0">
                <a:latin typeface="+mj-lt"/>
              </a:rPr>
              <a:t>can´t</a:t>
            </a:r>
            <a:r>
              <a:rPr lang="cs-CZ" sz="4400" dirty="0" smtClean="0">
                <a:latin typeface="+mj-lt"/>
              </a:rPr>
              <a:t> </a:t>
            </a:r>
            <a:r>
              <a:rPr lang="cs-CZ" sz="4400" dirty="0" err="1" smtClean="0">
                <a:latin typeface="+mj-lt"/>
              </a:rPr>
              <a:t>find</a:t>
            </a:r>
            <a:r>
              <a:rPr lang="cs-CZ" sz="4400" dirty="0" smtClean="0">
                <a:latin typeface="+mj-lt"/>
              </a:rPr>
              <a:t> _________.</a:t>
            </a:r>
            <a:endParaRPr lang="en-GB" sz="4400" dirty="0">
              <a:latin typeface="+mj-lt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95536" y="332656"/>
            <a:ext cx="7239000" cy="1143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lIns="45720" tIns="0" rIns="45720" bIns="0" anchor="b" anchorCtr="0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800" b="1" kern="1200" cap="all" baseline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cs-CZ" smtClean="0"/>
              <a:t>Replace the nouns with pronouns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55976" y="3429000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err="1" smtClean="0">
                <a:solidFill>
                  <a:srgbClr val="FF0000"/>
                </a:solidFill>
              </a:rPr>
              <a:t>they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71600" y="4149080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solidFill>
                  <a:srgbClr val="FF0000"/>
                </a:solidFill>
              </a:rPr>
              <a:t>He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15616" y="4797152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err="1" smtClean="0">
                <a:solidFill>
                  <a:srgbClr val="FF0000"/>
                </a:solidFill>
              </a:rPr>
              <a:t>them</a:t>
            </a:r>
            <a:endParaRPr lang="cs-CZ" sz="4800" dirty="0">
              <a:solidFill>
                <a:srgbClr val="FF0000"/>
              </a:solidFill>
            </a:endParaRPr>
          </a:p>
        </p:txBody>
      </p:sp>
      <p:pic>
        <p:nvPicPr>
          <p:cNvPr id="4099" name="Picture 3" descr="C:\Users\pc\AppData\Local\Microsoft\Windows\Temporary Internet Files\Content.IE5\A17QB1P7\MC900150777[1].wmf"/>
          <p:cNvPicPr>
            <a:picLocks noChangeAspect="1" noChangeArrowheads="1"/>
          </p:cNvPicPr>
          <p:nvPr/>
        </p:nvPicPr>
        <p:blipFill>
          <a:blip r:embed="rId2" cstate="print">
            <a:lum bright="-4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204864"/>
            <a:ext cx="1847088" cy="1329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1950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9416"/>
            <a:ext cx="7239000" cy="4267856"/>
          </a:xfrm>
        </p:spPr>
        <p:txBody>
          <a:bodyPr/>
          <a:lstStyle/>
          <a:p>
            <a:r>
              <a:rPr lang="en-GB" sz="2800" dirty="0" smtClean="0">
                <a:solidFill>
                  <a:srgbClr val="FF0000"/>
                </a:solidFill>
                <a:latin typeface="Cooper Black" pitchFamily="18" charset="0"/>
              </a:rPr>
              <a:t>My brother and I </a:t>
            </a:r>
            <a:r>
              <a:rPr lang="en-GB" sz="2800" dirty="0" smtClean="0">
                <a:latin typeface="Cooper Black" pitchFamily="18" charset="0"/>
              </a:rPr>
              <a:t>are going out. Do you want to go </a:t>
            </a:r>
            <a:r>
              <a:rPr lang="en-GB" sz="2800" dirty="0" smtClean="0">
                <a:solidFill>
                  <a:srgbClr val="FF0000"/>
                </a:solidFill>
                <a:latin typeface="Cooper Black" pitchFamily="18" charset="0"/>
              </a:rPr>
              <a:t>with my brother and me</a:t>
            </a:r>
            <a:r>
              <a:rPr lang="en-GB" sz="2800" dirty="0" smtClean="0">
                <a:latin typeface="Cooper Black" pitchFamily="18" charset="0"/>
              </a:rPr>
              <a:t>?</a:t>
            </a:r>
            <a:endParaRPr lang="cs-CZ" sz="2800" dirty="0" smtClean="0">
              <a:latin typeface="Cooper Black" pitchFamily="18" charset="0"/>
            </a:endParaRPr>
          </a:p>
          <a:p>
            <a:endParaRPr lang="cs-CZ" sz="2800" dirty="0">
              <a:latin typeface="Cooper Black" pitchFamily="18" charset="0"/>
            </a:endParaRPr>
          </a:p>
          <a:p>
            <a:r>
              <a:rPr lang="cs-CZ" sz="4800" dirty="0" smtClean="0">
                <a:latin typeface="+mj-lt"/>
              </a:rPr>
              <a:t>________ are </a:t>
            </a:r>
            <a:r>
              <a:rPr lang="cs-CZ" sz="4800" dirty="0" err="1" smtClean="0">
                <a:latin typeface="+mj-lt"/>
              </a:rPr>
              <a:t>going</a:t>
            </a:r>
            <a:r>
              <a:rPr lang="cs-CZ" sz="4800" dirty="0" smtClean="0">
                <a:latin typeface="+mj-lt"/>
              </a:rPr>
              <a:t> </a:t>
            </a:r>
            <a:r>
              <a:rPr lang="cs-CZ" sz="4800" dirty="0" err="1" smtClean="0">
                <a:latin typeface="+mj-lt"/>
              </a:rPr>
              <a:t>out</a:t>
            </a:r>
            <a:r>
              <a:rPr lang="cs-CZ" sz="4800" dirty="0" smtClean="0">
                <a:latin typeface="+mj-lt"/>
              </a:rPr>
              <a:t>. Do </a:t>
            </a:r>
            <a:r>
              <a:rPr lang="cs-CZ" sz="4800" dirty="0" err="1" smtClean="0">
                <a:latin typeface="+mj-lt"/>
              </a:rPr>
              <a:t>you</a:t>
            </a:r>
            <a:r>
              <a:rPr lang="cs-CZ" sz="4800" dirty="0" smtClean="0">
                <a:latin typeface="+mj-lt"/>
              </a:rPr>
              <a:t> </a:t>
            </a:r>
            <a:r>
              <a:rPr lang="cs-CZ" sz="4800" dirty="0" err="1" smtClean="0">
                <a:latin typeface="+mj-lt"/>
              </a:rPr>
              <a:t>want</a:t>
            </a:r>
            <a:r>
              <a:rPr lang="cs-CZ" sz="4800" dirty="0" smtClean="0">
                <a:latin typeface="+mj-lt"/>
              </a:rPr>
              <a:t> to go </a:t>
            </a:r>
            <a:r>
              <a:rPr lang="cs-CZ" sz="4800" dirty="0" err="1" smtClean="0">
                <a:latin typeface="+mj-lt"/>
              </a:rPr>
              <a:t>with</a:t>
            </a:r>
            <a:r>
              <a:rPr lang="cs-CZ" sz="4800" dirty="0" smtClean="0">
                <a:latin typeface="+mj-lt"/>
              </a:rPr>
              <a:t> ______?</a:t>
            </a:r>
            <a:endParaRPr lang="en-GB" sz="4800" dirty="0">
              <a:latin typeface="+mj-lt"/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cs-CZ" dirty="0" err="1"/>
              <a:t>Replace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nouns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pronouns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3429000"/>
            <a:ext cx="1584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err="1" smtClean="0">
                <a:solidFill>
                  <a:srgbClr val="FF0000"/>
                </a:solidFill>
              </a:rPr>
              <a:t>We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87624" y="4941168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err="1" smtClean="0">
                <a:solidFill>
                  <a:srgbClr val="FF0000"/>
                </a:solidFill>
              </a:rPr>
              <a:t>us</a:t>
            </a:r>
            <a:endParaRPr lang="cs-CZ" sz="4800" dirty="0">
              <a:solidFill>
                <a:srgbClr val="FF0000"/>
              </a:solidFill>
            </a:endParaRPr>
          </a:p>
        </p:txBody>
      </p:sp>
      <p:pic>
        <p:nvPicPr>
          <p:cNvPr id="5122" name="Picture 2" descr="C:\Users\pc\AppData\Local\Microsoft\Windows\Temporary Internet Files\Content.IE5\ZBXJ9RA9\MC900088870[1].wmf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445" y="4469942"/>
            <a:ext cx="1906092" cy="236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7430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obrázky:</a:t>
            </a:r>
            <a:endParaRPr lang="cs-CZ" dirty="0"/>
          </a:p>
          <a:p>
            <a:r>
              <a:rPr lang="cs-CZ" dirty="0"/>
              <a:t>kliparty - </a:t>
            </a:r>
            <a:r>
              <a:rPr lang="cs-CZ" u="sng" dirty="0">
                <a:hlinkClick r:id="rId2"/>
              </a:rPr>
              <a:t>http://office.microsoft.com/cs-cz/images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711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47</TotalTime>
  <Words>291</Words>
  <Application>Microsoft Office PowerPoint</Application>
  <PresentationFormat>Předvádění na obrazovce (4:3)</PresentationFormat>
  <Paragraphs>63</Paragraphs>
  <Slides>10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Bohatý</vt:lpstr>
      <vt:lpstr>Prezentace aplikace PowerPoint</vt:lpstr>
      <vt:lpstr>Anotace:</vt:lpstr>
      <vt:lpstr>Object Pronouns</vt:lpstr>
      <vt:lpstr>Prezentace aplikace PowerPoint</vt:lpstr>
      <vt:lpstr>Prezentace aplikace PowerPoint</vt:lpstr>
      <vt:lpstr>Replace the nouns with pronouns</vt:lpstr>
      <vt:lpstr>Replace the nouns with pronouns</vt:lpstr>
      <vt:lpstr>Prezentace aplikace PowerPoint</vt:lpstr>
      <vt:lpstr>Replace the nouns with pronouns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Object Pronouns</dc:title>
  <dc:creator>pc</dc:creator>
  <cp:lastModifiedBy>pc</cp:lastModifiedBy>
  <cp:revision>12</cp:revision>
  <dcterms:created xsi:type="dcterms:W3CDTF">2012-10-15T07:07:06Z</dcterms:created>
  <dcterms:modified xsi:type="dcterms:W3CDTF">2012-12-03T07:54:03Z</dcterms:modified>
</cp:coreProperties>
</file>