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65" r:id="rId5"/>
    <p:sldId id="264" r:id="rId6"/>
    <p:sldId id="267" r:id="rId7"/>
    <p:sldId id="268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3298C5E-C02B-43EE-9E11-300B515D43C5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ABFFF18C-1A08-4032-9E7F-6E07094BFBB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 err="1"/>
              <a:t>Název</a:t>
            </a:r>
            <a:r>
              <a:rPr lang="en-US" u="sng" dirty="0"/>
              <a:t> </a:t>
            </a:r>
            <a:r>
              <a:rPr lang="en-US" u="sng" dirty="0" err="1"/>
              <a:t>školy</a:t>
            </a:r>
            <a:r>
              <a:rPr lang="en-US" dirty="0"/>
              <a:t>: </a:t>
            </a:r>
            <a:r>
              <a:rPr lang="en-US" dirty="0" err="1"/>
              <a:t>Základní</a:t>
            </a:r>
            <a:r>
              <a:rPr lang="en-US" dirty="0"/>
              <a:t> a </a:t>
            </a:r>
            <a:r>
              <a:rPr lang="en-US" dirty="0" err="1"/>
              <a:t>mateřská</a:t>
            </a:r>
            <a:r>
              <a:rPr lang="en-US" dirty="0"/>
              <a:t> </a:t>
            </a:r>
            <a:r>
              <a:rPr lang="en-US" dirty="0" err="1"/>
              <a:t>škola</a:t>
            </a:r>
            <a:r>
              <a:rPr lang="en-US" dirty="0"/>
              <a:t>, Svoboda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Úpou</a:t>
            </a:r>
            <a:r>
              <a:rPr lang="en-US" dirty="0"/>
              <a:t>, </a:t>
            </a:r>
            <a:r>
              <a:rPr lang="en-US" dirty="0" err="1"/>
              <a:t>okres</a:t>
            </a:r>
            <a:r>
              <a:rPr lang="en-US" dirty="0"/>
              <a:t> </a:t>
            </a:r>
            <a:r>
              <a:rPr lang="en-US" dirty="0" err="1"/>
              <a:t>Trutnov</a:t>
            </a:r>
            <a:endParaRPr lang="en-US" dirty="0"/>
          </a:p>
          <a:p>
            <a:r>
              <a:rPr lang="en-US" u="sng" dirty="0" err="1"/>
              <a:t>Autor</a:t>
            </a:r>
            <a:r>
              <a:rPr lang="en-US" dirty="0"/>
              <a:t>: </a:t>
            </a:r>
            <a:r>
              <a:rPr lang="en-US" dirty="0" err="1"/>
              <a:t>Bc</a:t>
            </a:r>
            <a:r>
              <a:rPr lang="en-US" dirty="0"/>
              <a:t>. Lucie </a:t>
            </a:r>
            <a:r>
              <a:rPr lang="en-US" dirty="0" err="1"/>
              <a:t>Ševčíková</a:t>
            </a:r>
            <a:endParaRPr lang="en-US" dirty="0"/>
          </a:p>
          <a:p>
            <a:r>
              <a:rPr lang="en-US" u="sng" dirty="0"/>
              <a:t>Datum: </a:t>
            </a:r>
            <a:r>
              <a:rPr lang="cs-CZ" dirty="0"/>
              <a:t>2</a:t>
            </a:r>
            <a:r>
              <a:rPr lang="en-US" dirty="0" smtClean="0"/>
              <a:t>6</a:t>
            </a:r>
            <a:r>
              <a:rPr lang="en-US" dirty="0"/>
              <a:t>. 10. 2012</a:t>
            </a:r>
          </a:p>
          <a:p>
            <a:r>
              <a:rPr lang="en-US" u="sng" dirty="0" err="1"/>
              <a:t>Název</a:t>
            </a:r>
            <a:r>
              <a:rPr lang="en-US" u="sng" dirty="0"/>
              <a:t>: </a:t>
            </a:r>
            <a:r>
              <a:rPr lang="en-US" dirty="0"/>
              <a:t>VY_22_INOVACE_2.2.1 </a:t>
            </a:r>
            <a:r>
              <a:rPr lang="en-US" dirty="0" smtClean="0"/>
              <a:t>AJ6,7g_</a:t>
            </a:r>
            <a:r>
              <a:rPr lang="cs-CZ" dirty="0" smtClean="0"/>
              <a:t>21</a:t>
            </a:r>
            <a:endParaRPr lang="en-US" dirty="0"/>
          </a:p>
          <a:p>
            <a:r>
              <a:rPr lang="en-US" u="sng" dirty="0" err="1"/>
              <a:t>Téma</a:t>
            </a:r>
            <a:r>
              <a:rPr lang="en-US" u="sng" dirty="0"/>
              <a:t>: </a:t>
            </a:r>
            <a:r>
              <a:rPr lang="cs-CZ" dirty="0" smtClean="0"/>
              <a:t>sloveso </a:t>
            </a:r>
            <a:r>
              <a:rPr lang="cs-CZ" dirty="0" err="1" smtClean="0"/>
              <a:t>have</a:t>
            </a:r>
            <a:r>
              <a:rPr lang="cs-CZ" dirty="0" smtClean="0"/>
              <a:t> to</a:t>
            </a:r>
            <a:endParaRPr lang="en-US" dirty="0"/>
          </a:p>
          <a:p>
            <a:r>
              <a:rPr lang="en-US" u="sng" dirty="0" err="1"/>
              <a:t>Ročník</a:t>
            </a:r>
            <a:r>
              <a:rPr lang="en-US" u="sng" dirty="0"/>
              <a:t>:</a:t>
            </a:r>
            <a:r>
              <a:rPr lang="en-US" dirty="0"/>
              <a:t> 6. a 7. </a:t>
            </a:r>
          </a:p>
          <a:p>
            <a:r>
              <a:rPr lang="en-US" u="sng" dirty="0" err="1"/>
              <a:t>Číslo</a:t>
            </a:r>
            <a:r>
              <a:rPr lang="en-US" u="sng" dirty="0"/>
              <a:t> </a:t>
            </a:r>
            <a:r>
              <a:rPr lang="en-US" u="sng" dirty="0" err="1"/>
              <a:t>projektu</a:t>
            </a:r>
            <a:r>
              <a:rPr lang="en-US" dirty="0"/>
              <a:t>: CZ.1.07/1.4.00/21.3068 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8679"/>
            <a:ext cx="6151362" cy="1190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26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učební materiál určený zejména pro 7. ročník, slouží k pochopení a procvičení slovesa </a:t>
            </a:r>
            <a:r>
              <a:rPr lang="cs-CZ" dirty="0" err="1" smtClean="0"/>
              <a:t>have</a:t>
            </a:r>
            <a:r>
              <a:rPr lang="cs-CZ" dirty="0" smtClean="0"/>
              <a:t> to v oznamovací větě, záporu a otázce. Po vysvětlení gramatické části následují příklady vět, do kterých žáci doplňují správný tvar slovesa. Po kliknutí se objeví správná odpověď.  Materiál je určen pro práci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76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err="1" smtClean="0">
                <a:latin typeface="Lucida Handwriting" pitchFamily="66" charset="0"/>
              </a:rPr>
              <a:t>Have</a:t>
            </a:r>
            <a:r>
              <a:rPr lang="cs-CZ" sz="4400" dirty="0" smtClean="0">
                <a:latin typeface="Lucida Handwriting" pitchFamily="66" charset="0"/>
              </a:rPr>
              <a:t> to/has to</a:t>
            </a:r>
            <a:endParaRPr lang="cs-CZ" sz="4400" dirty="0">
              <a:latin typeface="Lucida Handwriting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2060"/>
                </a:solidFill>
                <a:latin typeface="Arial Black" pitchFamily="34" charset="0"/>
              </a:rPr>
              <a:t>povinnosti</a:t>
            </a:r>
            <a:endParaRPr lang="cs-CZ" sz="4800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8194" name="Picture 2" descr="C:\Users\pc\AppData\Local\Microsoft\Windows\Temporary Internet Files\Content.IE5\LJEEYNC8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8347">
            <a:off x="773522" y="4077072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pc\AppData\Local\Microsoft\Windows\Temporary Internet Files\Content.IE5\DFU9VY81\MC90044156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8640"/>
            <a:ext cx="2880320" cy="279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82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Have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 to/ has to – používáme, když chceme vyjádřit nějakou povinnost.</a:t>
            </a:r>
            <a:endParaRPr lang="cs-CZ" sz="3200" dirty="0">
              <a:solidFill>
                <a:schemeClr val="accent2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7475168" cy="3950208"/>
          </a:xfrm>
          <a:solidFill>
            <a:schemeClr val="bg2">
              <a:lumMod val="75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I </a:t>
            </a:r>
            <a:r>
              <a:rPr lang="cs-CZ" sz="3200" b="1" dirty="0" err="1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 to </a:t>
            </a:r>
            <a:r>
              <a:rPr lang="cs-CZ" sz="3200" dirty="0" err="1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clean</a:t>
            </a:r>
            <a:r>
              <a:rPr lang="cs-CZ" sz="3200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my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room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. </a:t>
            </a:r>
          </a:p>
          <a:p>
            <a:pPr marL="0" indent="0">
              <a:buNone/>
            </a:pPr>
            <a:r>
              <a:rPr lang="cs-CZ" sz="3200" dirty="0" smtClean="0">
                <a:latin typeface="Lucida Handwriting" pitchFamily="66" charset="0"/>
              </a:rPr>
              <a:t>       </a:t>
            </a:r>
            <a:r>
              <a:rPr lang="cs-CZ" sz="3200" dirty="0" smtClean="0">
                <a:solidFill>
                  <a:srgbClr val="0070C0"/>
                </a:solidFill>
              </a:rPr>
              <a:t>Musím si uklízet pokoj.</a:t>
            </a:r>
          </a:p>
          <a:p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She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has to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pay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bills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. </a:t>
            </a:r>
          </a:p>
          <a:p>
            <a:pPr marL="0" indent="0">
              <a:buNone/>
            </a:pPr>
            <a:r>
              <a:rPr lang="cs-CZ" sz="3200" dirty="0">
                <a:latin typeface="Lucida Handwriting" pitchFamily="66" charset="0"/>
              </a:rPr>
              <a:t> </a:t>
            </a:r>
            <a:r>
              <a:rPr lang="cs-CZ" sz="3200" dirty="0" smtClean="0">
                <a:latin typeface="Lucida Handwriting" pitchFamily="66" charset="0"/>
              </a:rPr>
              <a:t>   </a:t>
            </a:r>
            <a:r>
              <a:rPr lang="cs-CZ" sz="3200" dirty="0" smtClean="0"/>
              <a:t>    </a:t>
            </a:r>
            <a:r>
              <a:rPr lang="cs-CZ" sz="3200" dirty="0" smtClean="0">
                <a:solidFill>
                  <a:srgbClr val="0070C0"/>
                </a:solidFill>
              </a:rPr>
              <a:t>Musí platit účty.</a:t>
            </a:r>
          </a:p>
          <a:p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You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200" b="1" dirty="0" err="1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 to 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go to </a:t>
            </a:r>
            <a:r>
              <a:rPr lang="cs-CZ" sz="3200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school</a:t>
            </a:r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          Musíš chodit do školy.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541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Don´t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have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 to /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doesn´t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have</a:t>
            </a:r>
            <a:r>
              <a:rPr lang="cs-CZ" sz="3200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 Black" pitchFamily="34" charset="0"/>
              </a:rPr>
              <a:t> to  = není to povinnost</a:t>
            </a:r>
            <a:endParaRPr lang="cs-CZ" sz="3200" dirty="0">
              <a:solidFill>
                <a:schemeClr val="accent2">
                  <a:lumMod val="40000"/>
                  <a:lumOff val="6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I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like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Saturdays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, I </a:t>
            </a:r>
            <a:r>
              <a:rPr lang="cs-CZ" sz="3200" b="1" dirty="0" err="1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don´t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200" b="1" dirty="0" err="1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 to</a:t>
            </a:r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go to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school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.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3200" dirty="0" smtClean="0">
                <a:solidFill>
                  <a:srgbClr val="0070C0"/>
                </a:solidFill>
              </a:rPr>
              <a:t>Mám ráda soboty, nemusím chodit do        školy.</a:t>
            </a:r>
          </a:p>
          <a:p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He´s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 a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millionaire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. He </a:t>
            </a:r>
            <a:r>
              <a:rPr lang="cs-CZ" sz="3200" b="1" dirty="0" err="1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doesn´t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  </a:t>
            </a:r>
            <a:r>
              <a:rPr lang="cs-CZ" sz="3200" b="1" dirty="0" err="1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3200" b="1" dirty="0" smtClean="0">
                <a:solidFill>
                  <a:schemeClr val="tx1">
                    <a:lumMod val="65000"/>
                  </a:schemeClr>
                </a:solidFill>
                <a:latin typeface="Lucida Handwriting" pitchFamily="66" charset="0"/>
              </a:rPr>
              <a:t> to </a:t>
            </a:r>
            <a:r>
              <a:rPr lang="cs-CZ" sz="3200" dirty="0" err="1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work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  <a:latin typeface="Lucida Handwriting" pitchFamily="66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latin typeface="Lucida Handwriting" pitchFamily="66" charset="0"/>
              </a:rPr>
              <a:t>   </a:t>
            </a:r>
            <a:r>
              <a:rPr lang="cs-CZ" sz="3200" dirty="0" smtClean="0">
                <a:solidFill>
                  <a:srgbClr val="0070C0"/>
                </a:solidFill>
                <a:latin typeface="+mj-lt"/>
              </a:rPr>
              <a:t>Je milionář. Nemusí pracovat.</a:t>
            </a:r>
            <a:endParaRPr lang="cs-CZ" sz="3200" dirty="0">
              <a:solidFill>
                <a:srgbClr val="0070C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48679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688181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  <a:latin typeface="Lucida Handwriting" pitchFamily="66" charset="0"/>
              </a:rPr>
              <a:t>Positive/negative</a:t>
            </a:r>
            <a:endParaRPr lang="cs-CZ" u="sng" dirty="0">
              <a:solidFill>
                <a:srgbClr val="00B0F0"/>
              </a:solidFill>
              <a:latin typeface="Lucida Handwriting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41248" y="1412776"/>
            <a:ext cx="3082680" cy="3744416"/>
          </a:xfrm>
          <a:solidFill>
            <a:schemeClr val="accent4">
              <a:lumMod val="40000"/>
              <a:lumOff val="60000"/>
            </a:schemeClr>
          </a:solidFill>
          <a:ln w="1270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I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You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He has to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She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has to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It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has to 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We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You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They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  <a:endParaRPr lang="cs-CZ" b="1" dirty="0">
              <a:solidFill>
                <a:schemeClr val="bg1">
                  <a:lumMod val="75000"/>
                  <a:lumOff val="25000"/>
                </a:schemeClr>
              </a:solidFill>
              <a:latin typeface="Lucida Handwriting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355976" y="1412776"/>
            <a:ext cx="3945632" cy="3744416"/>
          </a:xfr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I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don´t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You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don´t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He </a:t>
            </a:r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doesn´t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She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doesn´t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It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doesn´t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rgbClr val="C00000"/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We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don´t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You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don´t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</a:p>
          <a:p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They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don´t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</a:t>
            </a:r>
            <a:endParaRPr lang="cs-CZ" b="1" dirty="0">
              <a:solidFill>
                <a:schemeClr val="bg1">
                  <a:lumMod val="75000"/>
                  <a:lumOff val="25000"/>
                </a:schemeClr>
              </a:solidFill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33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75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25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0"/>
                            </p:stCondLst>
                            <p:childTnLst>
                              <p:par>
                                <p:cTn id="6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500"/>
                            </p:stCondLst>
                            <p:childTnLst>
                              <p:par>
                                <p:cTn id="7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9500"/>
                            </p:stCondLst>
                            <p:childTnLst>
                              <p:par>
                                <p:cTn id="8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041440" cy="1442674"/>
          </a:xfrm>
        </p:spPr>
        <p:txBody>
          <a:bodyPr/>
          <a:lstStyle/>
          <a:p>
            <a:r>
              <a:rPr lang="cs-CZ" dirty="0" err="1" smtClean="0">
                <a:latin typeface="Lucida Handwriting" pitchFamily="66" charset="0"/>
              </a:rPr>
              <a:t>Question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67744" y="1844824"/>
            <a:ext cx="5098904" cy="4198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 I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to…?</a:t>
            </a:r>
          </a:p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you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to…?</a:t>
            </a:r>
          </a:p>
          <a:p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Does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he </a:t>
            </a:r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to…?</a:t>
            </a:r>
          </a:p>
          <a:p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Does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she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to…?</a:t>
            </a:r>
          </a:p>
          <a:p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Does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it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rgbClr val="C00000"/>
                </a:solidFill>
                <a:latin typeface="Lucida Handwriting" pitchFamily="66" charset="0"/>
              </a:rPr>
              <a:t> to…?</a:t>
            </a:r>
          </a:p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we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to…?</a:t>
            </a:r>
          </a:p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you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to…?</a:t>
            </a:r>
          </a:p>
          <a:p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Do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they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</a:t>
            </a:r>
            <a:r>
              <a:rPr lang="cs-CZ" sz="2800" b="1" dirty="0" err="1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have</a:t>
            </a:r>
            <a:r>
              <a:rPr lang="cs-CZ" sz="2800" b="1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Lucida Handwriting" pitchFamily="66" charset="0"/>
              </a:rPr>
              <a:t> to…?</a:t>
            </a:r>
          </a:p>
          <a:p>
            <a:pPr marL="0" indent="0">
              <a:buNone/>
            </a:pPr>
            <a:endParaRPr lang="cs-CZ" sz="2800" b="1" dirty="0">
              <a:latin typeface="Lucida Handwriting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060848"/>
            <a:ext cx="12961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Lucida Handwriting" pitchFamily="66" charset="0"/>
              </a:rPr>
              <a:t>When</a:t>
            </a:r>
            <a:endParaRPr lang="cs-CZ" sz="2400" dirty="0" smtClean="0">
              <a:latin typeface="Lucida Handwriting" pitchFamily="66" charset="0"/>
            </a:endParaRPr>
          </a:p>
          <a:p>
            <a:r>
              <a:rPr lang="cs-CZ" sz="2400" dirty="0" err="1" smtClean="0">
                <a:latin typeface="Lucida Handwriting" pitchFamily="66" charset="0"/>
              </a:rPr>
              <a:t>What</a:t>
            </a:r>
            <a:endParaRPr lang="cs-CZ" sz="2400" dirty="0" smtClean="0">
              <a:latin typeface="Lucida Handwriting" pitchFamily="66" charset="0"/>
            </a:endParaRPr>
          </a:p>
          <a:p>
            <a:r>
              <a:rPr lang="cs-CZ" sz="2400" dirty="0" err="1" smtClean="0">
                <a:latin typeface="Lucida Handwriting" pitchFamily="66" charset="0"/>
              </a:rPr>
              <a:t>Who</a:t>
            </a:r>
            <a:endParaRPr lang="cs-CZ" sz="2400" dirty="0" smtClean="0">
              <a:latin typeface="Lucida Handwriting" pitchFamily="66" charset="0"/>
            </a:endParaRPr>
          </a:p>
          <a:p>
            <a:r>
              <a:rPr lang="cs-CZ" sz="2400" dirty="0" err="1" smtClean="0">
                <a:latin typeface="Lucida Handwriting" pitchFamily="66" charset="0"/>
              </a:rPr>
              <a:t>Where</a:t>
            </a:r>
            <a:endParaRPr lang="cs-CZ" sz="2400" dirty="0" smtClean="0">
              <a:latin typeface="Lucida Handwriting" pitchFamily="66" charset="0"/>
            </a:endParaRPr>
          </a:p>
          <a:p>
            <a:r>
              <a:rPr lang="cs-CZ" sz="2400" dirty="0" smtClean="0">
                <a:latin typeface="Lucida Handwriting" pitchFamily="66" charset="0"/>
              </a:rPr>
              <a:t>.</a:t>
            </a:r>
          </a:p>
          <a:p>
            <a:r>
              <a:rPr lang="cs-CZ" sz="2400" dirty="0" smtClean="0">
                <a:latin typeface="Lucida Handwriting" pitchFamily="66" charset="0"/>
              </a:rPr>
              <a:t>.</a:t>
            </a:r>
          </a:p>
          <a:p>
            <a:r>
              <a:rPr lang="cs-CZ" sz="2400" dirty="0">
                <a:latin typeface="Lucida Handwriting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3735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041440" cy="1442674"/>
          </a:xfrm>
        </p:spPr>
        <p:txBody>
          <a:bodyPr/>
          <a:lstStyle/>
          <a:p>
            <a:r>
              <a:rPr lang="en-GB" dirty="0" smtClean="0">
                <a:latin typeface="Lucida Handwriting" pitchFamily="66" charset="0"/>
              </a:rPr>
              <a:t>He is too fat. He _________ lose  weight.</a:t>
            </a:r>
            <a:endParaRPr lang="en-GB" dirty="0">
              <a:latin typeface="Lucida Handwriting" pitchFamily="66" charset="0"/>
            </a:endParaRPr>
          </a:p>
        </p:txBody>
      </p:sp>
      <p:pic>
        <p:nvPicPr>
          <p:cNvPr id="1026" name="Picture 2" descr="C:\Users\pc\AppData\Local\Microsoft\Windows\Temporary Internet Files\Content.IE5\I50E5K01\MP90043079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4729154" cy="3528392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1052736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h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as to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8337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c\AppData\Local\Microsoft\Windows\Temporary Internet Files\Content.IE5\I50E5K01\MP9004101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836" y="2348880"/>
            <a:ext cx="2448272" cy="3681396"/>
          </a:xfrm>
          <a:prstGeom prst="rect">
            <a:avLst/>
          </a:prstGeom>
          <a:ln w="3175" cap="sq">
            <a:solidFill>
              <a:schemeClr val="tx1"/>
            </a:solidFill>
            <a:prstDash val="solid"/>
            <a:miter lim="800000"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ucida Handwriting" pitchFamily="66" charset="0"/>
              </a:rPr>
              <a:t>Wake up! You ________ go to work.</a:t>
            </a:r>
            <a:endParaRPr lang="en-GB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40466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err="1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h</a:t>
            </a:r>
            <a:r>
              <a:rPr lang="cs-CZ" sz="4400" b="1" i="1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ave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 to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27532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4NS4BV9B\MP9004305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19180"/>
            <a:ext cx="3888432" cy="3888432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ucida Handwriting" pitchFamily="66" charset="0"/>
              </a:rPr>
              <a:t>She is ill. She ________ take medicine.</a:t>
            </a:r>
            <a:endParaRPr lang="en-GB" dirty="0">
              <a:latin typeface="Lucida Handwriting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40466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h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as to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59228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AppData\Local\Microsoft\Windows\Temporary Internet Files\Content.IE5\I50E5K01\MP900422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36912"/>
            <a:ext cx="4499992" cy="2998823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ucida Handwriting" pitchFamily="66" charset="0"/>
              </a:rPr>
              <a:t>It´s weekend. They ________</a:t>
            </a:r>
            <a:r>
              <a:rPr lang="cs-CZ" dirty="0" smtClean="0">
                <a:latin typeface="Lucida Handwriting" pitchFamily="66" charset="0"/>
              </a:rPr>
              <a:t>______</a:t>
            </a:r>
            <a:r>
              <a:rPr lang="en-GB" dirty="0" smtClean="0">
                <a:latin typeface="Lucida Handwriting" pitchFamily="66" charset="0"/>
              </a:rPr>
              <a:t> go to school.</a:t>
            </a:r>
            <a:endParaRPr lang="en-GB" dirty="0">
              <a:latin typeface="Lucida Handwriting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742549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don´t</a:t>
            </a:r>
            <a:r>
              <a:rPr lang="cs-CZ" sz="4400" b="1" i="1" dirty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 </a:t>
            </a:r>
            <a:r>
              <a:rPr lang="cs-CZ" sz="4400" b="1" i="1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have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 to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5119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c\AppData\Local\Microsoft\Windows\Temporary Internet Files\Content.IE5\DFW1FTJA\MP90040915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3017052"/>
            <a:ext cx="5040560" cy="3355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041440" cy="1442674"/>
          </a:xfrm>
        </p:spPr>
        <p:txBody>
          <a:bodyPr/>
          <a:lstStyle/>
          <a:p>
            <a:r>
              <a:rPr lang="cs-CZ" dirty="0" smtClean="0">
                <a:latin typeface="Lucida Handwriting" pitchFamily="66" charset="0"/>
              </a:rPr>
              <a:t>„</a:t>
            </a:r>
            <a:r>
              <a:rPr lang="en-GB" dirty="0" smtClean="0">
                <a:latin typeface="Lucida Handwriting" pitchFamily="66" charset="0"/>
              </a:rPr>
              <a:t>Why ___ you ________ move?“ </a:t>
            </a:r>
            <a:br>
              <a:rPr lang="en-GB" dirty="0" smtClean="0">
                <a:latin typeface="Lucida Handwriting" pitchFamily="66" charset="0"/>
              </a:rPr>
            </a:br>
            <a:r>
              <a:rPr lang="en-GB" dirty="0" smtClean="0">
                <a:latin typeface="Lucida Handwriting" pitchFamily="66" charset="0"/>
              </a:rPr>
              <a:t>„The old flat is too small for us.“</a:t>
            </a:r>
            <a:endParaRPr lang="en-GB" dirty="0">
              <a:latin typeface="Lucida Handwriting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169462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do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169462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have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 to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907562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2052" y="791470"/>
            <a:ext cx="8041440" cy="1442674"/>
          </a:xfrm>
        </p:spPr>
        <p:txBody>
          <a:bodyPr/>
          <a:lstStyle/>
          <a:p>
            <a:r>
              <a:rPr lang="en-GB" dirty="0" smtClean="0">
                <a:latin typeface="Lucida Handwriting" pitchFamily="66" charset="0"/>
              </a:rPr>
              <a:t>Mum________________ cook lunch, when we go to the restaurant</a:t>
            </a:r>
            <a:r>
              <a:rPr lang="cs-CZ" dirty="0" smtClean="0">
                <a:latin typeface="Lucida Handwriting" pitchFamily="66" charset="0"/>
              </a:rPr>
              <a:t>.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DFU9VY81\MP9004025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331" y="2780928"/>
            <a:ext cx="2486922" cy="3728562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406749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err="1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d</a:t>
            </a:r>
            <a:r>
              <a:rPr lang="cs-CZ" sz="4400" b="1" i="1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oesn´t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 </a:t>
            </a:r>
            <a:r>
              <a:rPr lang="cs-CZ" sz="4400" b="1" i="1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have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 to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3977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91000" y="1052736"/>
            <a:ext cx="8041440" cy="1442674"/>
          </a:xfrm>
        </p:spPr>
        <p:txBody>
          <a:bodyPr/>
          <a:lstStyle/>
          <a:p>
            <a:r>
              <a:rPr lang="en-GB" dirty="0" smtClean="0">
                <a:latin typeface="Lucida Handwriting" pitchFamily="66" charset="0"/>
              </a:rPr>
              <a:t>You ______________ whisper (</a:t>
            </a:r>
            <a:r>
              <a:rPr lang="en-GB" dirty="0" err="1" smtClean="0">
                <a:latin typeface="Lucida Handwriting" pitchFamily="66" charset="0"/>
              </a:rPr>
              <a:t>šeptat</a:t>
            </a:r>
            <a:r>
              <a:rPr lang="en-GB" dirty="0" smtClean="0">
                <a:latin typeface="Lucida Handwriting" pitchFamily="66" charset="0"/>
              </a:rPr>
              <a:t>). Masters are not at home.</a:t>
            </a:r>
            <a:endParaRPr lang="en-GB" dirty="0">
              <a:latin typeface="Lucida Handwriting" pitchFamily="66" charset="0"/>
            </a:endParaRPr>
          </a:p>
        </p:txBody>
      </p:sp>
      <p:pic>
        <p:nvPicPr>
          <p:cNvPr id="7170" name="Picture 2" descr="C:\Users\pc\AppData\Local\Microsoft\Windows\Temporary Internet Files\Content.IE5\V0OHV4N9\MP9004316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56992"/>
            <a:ext cx="3081226" cy="3096344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31840" y="188640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d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on ´t </a:t>
            </a:r>
            <a:r>
              <a:rPr lang="cs-CZ" sz="4400" b="1" i="1" dirty="0" err="1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have</a:t>
            </a:r>
            <a:r>
              <a:rPr lang="cs-CZ" sz="4400" b="1" i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  <a:cs typeface="Aharoni" pitchFamily="2" charset="-79"/>
              </a:rPr>
              <a:t> to</a:t>
            </a:r>
            <a:endParaRPr lang="cs-CZ" sz="4400" b="1" i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58501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</a:p>
          <a:p>
            <a:r>
              <a:rPr lang="cs-CZ" dirty="0" smtClean="0"/>
              <a:t>kliparty </a:t>
            </a:r>
            <a:r>
              <a:rPr lang="cs-CZ" smtClean="0"/>
              <a:t>galerie </a:t>
            </a:r>
            <a:r>
              <a:rPr lang="cs-CZ" smtClean="0"/>
              <a:t>Microsoft - </a:t>
            </a:r>
            <a:r>
              <a:rPr lang="cs-CZ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466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207</TotalTime>
  <Words>414</Words>
  <Application>Microsoft Office PowerPoint</Application>
  <PresentationFormat>Předvádění na obrazovce (4:3)</PresentationFormat>
  <Paragraphs>73</Paragraphs>
  <Slides>15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Sketchbook</vt:lpstr>
      <vt:lpstr>Prezentace aplikace PowerPoint</vt:lpstr>
      <vt:lpstr>Anotace</vt:lpstr>
      <vt:lpstr>Have to/has to</vt:lpstr>
      <vt:lpstr>Have to/ has to – používáme, když chceme vyjádřit nějakou povinnost.</vt:lpstr>
      <vt:lpstr>Don´t have to /doesn´t have to  = není to povinnost</vt:lpstr>
      <vt:lpstr>Positive/negative</vt:lpstr>
      <vt:lpstr>Question</vt:lpstr>
      <vt:lpstr>He is too fat. He _________ lose  weight.</vt:lpstr>
      <vt:lpstr>Wake up! You ________ go to work.</vt:lpstr>
      <vt:lpstr>She is ill. She ________ take medicine.</vt:lpstr>
      <vt:lpstr>It´s weekend. They ______________ go to school.</vt:lpstr>
      <vt:lpstr>„Why ___ you ________ move?“  „The old flat is too small for us.“</vt:lpstr>
      <vt:lpstr>Mum________________ cook lunch, when we go to the restaurant.</vt:lpstr>
      <vt:lpstr>You ______________ whisper (šeptat). Masters are not at home.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Have to/has to</dc:title>
  <dc:creator>pc</dc:creator>
  <cp:lastModifiedBy>jitka</cp:lastModifiedBy>
  <cp:revision>19</cp:revision>
  <dcterms:created xsi:type="dcterms:W3CDTF">2012-10-24T15:01:07Z</dcterms:created>
  <dcterms:modified xsi:type="dcterms:W3CDTF">2013-09-02T16:31:46Z</dcterms:modified>
</cp:coreProperties>
</file>