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DB203DB-BF62-46C9-99A7-95CEB92D9EC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87B2ADC-EFB1-478E-884F-0A2A8080583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222146" y="1628800"/>
            <a:ext cx="7238286" cy="4752528"/>
          </a:xfrm>
        </p:spPr>
        <p:txBody>
          <a:bodyPr/>
          <a:lstStyle/>
          <a:p>
            <a:r>
              <a:rPr lang="cs-CZ" sz="2400" dirty="0"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sz="2400" dirty="0">
                <a:cs typeface="Arial" pitchFamily="34" charset="0"/>
              </a:rPr>
              <a:t>Bc. Lucie Ševčíková</a:t>
            </a:r>
          </a:p>
          <a:p>
            <a:r>
              <a:rPr lang="cs-CZ" sz="2400" dirty="0">
                <a:cs typeface="Arial" pitchFamily="34" charset="0"/>
              </a:rPr>
              <a:t>VY_22_INOVACE_2.2.1 </a:t>
            </a:r>
            <a:r>
              <a:rPr lang="cs-CZ" sz="2400" dirty="0" smtClean="0">
                <a:cs typeface="Arial" pitchFamily="34" charset="0"/>
              </a:rPr>
              <a:t>AJ6,7g_25 </a:t>
            </a:r>
            <a:endParaRPr lang="cs-CZ" sz="2400" dirty="0">
              <a:cs typeface="Arial" pitchFamily="34" charset="0"/>
            </a:endParaRPr>
          </a:p>
          <a:p>
            <a:r>
              <a:rPr lang="cs-CZ" sz="2400" u="sng" dirty="0">
                <a:cs typeface="Arial" pitchFamily="34" charset="0"/>
              </a:rPr>
              <a:t>Téma:</a:t>
            </a:r>
            <a:r>
              <a:rPr lang="cs-CZ" sz="2400" dirty="0">
                <a:cs typeface="Arial" pitchFamily="34" charset="0"/>
              </a:rPr>
              <a:t> </a:t>
            </a:r>
            <a:r>
              <a:rPr lang="cs-CZ" sz="2400" dirty="0" smtClean="0">
                <a:cs typeface="Arial" pitchFamily="34" charset="0"/>
              </a:rPr>
              <a:t>stupňování přídavných jmen</a:t>
            </a:r>
            <a:endParaRPr lang="cs-CZ" sz="2400" dirty="0">
              <a:cs typeface="Arial" pitchFamily="34" charset="0"/>
            </a:endParaRPr>
          </a:p>
          <a:p>
            <a:r>
              <a:rPr lang="cs-CZ" sz="2400" dirty="0">
                <a:cs typeface="Arial" pitchFamily="34" charset="0"/>
              </a:rPr>
              <a:t>Datum </a:t>
            </a:r>
            <a:r>
              <a:rPr lang="cs-CZ" sz="2400" dirty="0" smtClean="0">
                <a:cs typeface="Arial" pitchFamily="34" charset="0"/>
              </a:rPr>
              <a:t>15. 1. 2013</a:t>
            </a:r>
            <a:endParaRPr lang="cs-CZ" sz="2400" dirty="0">
              <a:cs typeface="Arial" pitchFamily="34" charset="0"/>
            </a:endParaRPr>
          </a:p>
          <a:p>
            <a:r>
              <a:rPr lang="cs-CZ" sz="2400" dirty="0">
                <a:cs typeface="Arial" pitchFamily="34" charset="0"/>
              </a:rPr>
              <a:t>Ročník: 6. a 7.</a:t>
            </a:r>
          </a:p>
          <a:p>
            <a:pPr lvl="0"/>
            <a:r>
              <a:rPr lang="cs-CZ" sz="2400" dirty="0"/>
              <a:t>Číslo projektu : CZ.1.07/1.4.00/21.3068 </a:t>
            </a:r>
          </a:p>
          <a:p>
            <a:pPr marL="18288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619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685801"/>
            <a:ext cx="7546032" cy="3657599"/>
          </a:xfrm>
        </p:spPr>
        <p:txBody>
          <a:bodyPr/>
          <a:lstStyle/>
          <a:p>
            <a:pPr algn="just"/>
            <a:r>
              <a:rPr lang="cs-CZ" u="sng" dirty="0" smtClean="0"/>
              <a:t>Anotace:</a:t>
            </a:r>
          </a:p>
          <a:p>
            <a:pPr algn="just"/>
            <a:r>
              <a:rPr lang="cs-CZ" dirty="0" smtClean="0"/>
              <a:t>Tento materiál slouží k pochopení různého tvoření </a:t>
            </a:r>
            <a:r>
              <a:rPr lang="cs-CZ" dirty="0" err="1" smtClean="0"/>
              <a:t>comparativu</a:t>
            </a:r>
            <a:r>
              <a:rPr lang="cs-CZ" dirty="0" smtClean="0"/>
              <a:t> a superlativu přídavných jmen. Po výukové části následuje praktická, kde žáci porovnávají obrázky.</a:t>
            </a:r>
          </a:p>
          <a:p>
            <a:pPr algn="just"/>
            <a:r>
              <a:rPr lang="cs-CZ" dirty="0" smtClean="0"/>
              <a:t>Materiál je určen pro žáky 6. a 7.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643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Comparatives</a:t>
            </a:r>
            <a:r>
              <a:rPr lang="cs-CZ" dirty="0" smtClean="0"/>
              <a:t> and </a:t>
            </a:r>
            <a:r>
              <a:rPr lang="cs-CZ" dirty="0" err="1" smtClean="0"/>
              <a:t>Superlatives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Stupňování přídavných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338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685801"/>
            <a:ext cx="7618040" cy="3657599"/>
          </a:xfrm>
        </p:spPr>
        <p:txBody>
          <a:bodyPr/>
          <a:lstStyle/>
          <a:p>
            <a:r>
              <a:rPr lang="cs-CZ" sz="2800" dirty="0" smtClean="0"/>
              <a:t>Přídavná jména </a:t>
            </a:r>
            <a:r>
              <a:rPr lang="cs-CZ" sz="2800" u="sng" dirty="0" smtClean="0"/>
              <a:t>jednoslabičná</a:t>
            </a:r>
            <a:r>
              <a:rPr lang="cs-CZ" sz="2800" dirty="0" smtClean="0">
                <a:solidFill>
                  <a:srgbClr val="FFFF00"/>
                </a:solidFill>
              </a:rPr>
              <a:t>: BIG, SHORT, LONG</a:t>
            </a:r>
          </a:p>
          <a:p>
            <a:r>
              <a:rPr lang="cs-CZ" sz="2800" dirty="0" smtClean="0"/>
              <a:t>Přídavná jména </a:t>
            </a:r>
            <a:r>
              <a:rPr lang="cs-CZ" sz="2800" u="sng" dirty="0" smtClean="0"/>
              <a:t>dvouslabičná končící na –Y</a:t>
            </a:r>
            <a:r>
              <a:rPr lang="cs-CZ" sz="2800" dirty="0" smtClean="0"/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HAPPY, DIRTY</a:t>
            </a:r>
          </a:p>
          <a:p>
            <a:r>
              <a:rPr lang="cs-CZ" sz="2800" dirty="0" smtClean="0"/>
              <a:t>Přídavná jména </a:t>
            </a:r>
            <a:r>
              <a:rPr lang="cs-CZ" sz="2800" u="sng" dirty="0" smtClean="0"/>
              <a:t>dvou a víceslabičná</a:t>
            </a:r>
            <a:r>
              <a:rPr lang="cs-CZ" sz="2800" dirty="0" smtClean="0">
                <a:solidFill>
                  <a:srgbClr val="FFFF00"/>
                </a:solidFill>
              </a:rPr>
              <a:t>: BEAUTIFUL, DANGEROUS, STUPID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77240" y="3861048"/>
            <a:ext cx="7543800" cy="1930152"/>
          </a:xfrm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Pravidla: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musíme rozlišovat délku přídavných jmen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037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685801"/>
            <a:ext cx="8496944" cy="4399383"/>
          </a:xfrm>
        </p:spPr>
        <p:txBody>
          <a:bodyPr>
            <a:normAutofit fontScale="85000" lnSpcReduction="20000"/>
          </a:bodyPr>
          <a:lstStyle/>
          <a:p>
            <a:pPr marL="18288" indent="0">
              <a:buNone/>
            </a:pP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LONG                        LONG</a:t>
            </a:r>
            <a:r>
              <a:rPr lang="cs-CZ" sz="2800" b="1" dirty="0" smtClean="0">
                <a:solidFill>
                  <a:srgbClr val="FFC000"/>
                </a:solidFill>
              </a:rPr>
              <a:t>ER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                 </a:t>
            </a:r>
            <a:r>
              <a:rPr lang="cs-CZ" sz="2800" b="1" dirty="0" smtClean="0">
                <a:solidFill>
                  <a:srgbClr val="FFC000"/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  LONG</a:t>
            </a:r>
            <a:r>
              <a:rPr lang="cs-CZ" sz="2800" b="1" dirty="0" smtClean="0">
                <a:solidFill>
                  <a:srgbClr val="FFC000"/>
                </a:solidFill>
              </a:rPr>
              <a:t>EST</a:t>
            </a:r>
          </a:p>
          <a:p>
            <a:pPr marL="18288" indent="0">
              <a:buNone/>
            </a:pPr>
            <a:r>
              <a:rPr lang="cs-CZ" sz="2400" b="1" dirty="0">
                <a:solidFill>
                  <a:srgbClr val="FFC000"/>
                </a:solidFill>
              </a:rPr>
              <a:t>d</a:t>
            </a:r>
            <a:r>
              <a:rPr lang="cs-CZ" sz="2400" b="1" dirty="0" smtClean="0">
                <a:solidFill>
                  <a:srgbClr val="FFC000"/>
                </a:solidFill>
              </a:rPr>
              <a:t>louhý                                     delší                                     nejdelší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pPr marL="18288" indent="0"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 marL="18288" indent="0">
              <a:buNone/>
            </a:pPr>
            <a:endParaRPr lang="cs-CZ" b="1" dirty="0">
              <a:solidFill>
                <a:srgbClr val="FFC000"/>
              </a:solidFill>
            </a:endParaRPr>
          </a:p>
          <a:p>
            <a:pPr marL="18288" indent="0"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 marL="18288" indent="0">
              <a:buNone/>
            </a:pPr>
            <a:endParaRPr lang="cs-CZ" b="1" dirty="0">
              <a:solidFill>
                <a:srgbClr val="FFC000"/>
              </a:solidFill>
            </a:endParaRPr>
          </a:p>
          <a:p>
            <a:pPr marL="18288" indent="0">
              <a:buNone/>
            </a:pPr>
            <a:r>
              <a:rPr lang="cs-CZ" sz="4300" b="1" dirty="0" smtClean="0">
                <a:solidFill>
                  <a:srgbClr val="FFC000"/>
                </a:solidFill>
              </a:rPr>
              <a:t>POZOR!</a:t>
            </a:r>
          </a:p>
          <a:p>
            <a:pPr marL="18288" indent="0"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sz="2800" b="1" dirty="0" smtClean="0"/>
              <a:t>BIG                              BIG</a:t>
            </a:r>
            <a:r>
              <a:rPr lang="cs-CZ" sz="2800" b="1" dirty="0" smtClean="0">
                <a:solidFill>
                  <a:srgbClr val="FFC000"/>
                </a:solidFill>
              </a:rPr>
              <a:t>GER</a:t>
            </a:r>
            <a:r>
              <a:rPr lang="cs-CZ" sz="2800" b="1" dirty="0" smtClean="0"/>
              <a:t>                  </a:t>
            </a:r>
            <a:r>
              <a:rPr lang="cs-CZ" sz="2800" b="1" dirty="0" smtClean="0">
                <a:solidFill>
                  <a:srgbClr val="FFC000"/>
                </a:solidFill>
              </a:rPr>
              <a:t>THE</a:t>
            </a:r>
            <a:r>
              <a:rPr lang="cs-CZ" sz="2800" b="1" dirty="0" smtClean="0"/>
              <a:t> BIG</a:t>
            </a:r>
            <a:r>
              <a:rPr lang="cs-CZ" sz="2800" b="1" dirty="0" smtClean="0">
                <a:solidFill>
                  <a:srgbClr val="FFC000"/>
                </a:solidFill>
              </a:rPr>
              <a:t>GEST</a:t>
            </a:r>
          </a:p>
          <a:p>
            <a:pPr marL="18288" indent="0">
              <a:buNone/>
            </a:pPr>
            <a:r>
              <a:rPr lang="cs-CZ" sz="2800" b="1" dirty="0" smtClean="0"/>
              <a:t>(</a:t>
            </a:r>
            <a:r>
              <a:rPr lang="cs-CZ" sz="2800" b="1" dirty="0" err="1"/>
              <a:t>souhl</a:t>
            </a:r>
            <a:r>
              <a:rPr lang="cs-CZ" sz="2800" b="1" dirty="0"/>
              <a:t> + </a:t>
            </a:r>
            <a:r>
              <a:rPr lang="cs-CZ" sz="2800" b="1" dirty="0" err="1"/>
              <a:t>samohl</a:t>
            </a:r>
            <a:r>
              <a:rPr lang="cs-CZ" sz="2800" b="1" dirty="0"/>
              <a:t>. + </a:t>
            </a:r>
            <a:r>
              <a:rPr lang="cs-CZ" sz="2800" b="1" dirty="0" err="1"/>
              <a:t>souhl</a:t>
            </a:r>
            <a:r>
              <a:rPr lang="cs-CZ" sz="2800" b="1" dirty="0"/>
              <a:t>.) </a:t>
            </a:r>
            <a:endParaRPr lang="cs-CZ" sz="2800" b="1" dirty="0" smtClean="0">
              <a:solidFill>
                <a:srgbClr val="FFC000"/>
              </a:solidFill>
            </a:endParaRPr>
          </a:p>
          <a:p>
            <a:pPr marL="18288" indent="0">
              <a:buNone/>
            </a:pPr>
            <a:endParaRPr lang="cs-CZ" sz="2800" b="1" dirty="0">
              <a:solidFill>
                <a:srgbClr val="FFC000"/>
              </a:solidFill>
            </a:endParaRPr>
          </a:p>
          <a:p>
            <a:r>
              <a:rPr lang="cs-CZ" sz="2800" b="1" dirty="0" smtClean="0"/>
              <a:t>NICE                             NICE</a:t>
            </a:r>
            <a:r>
              <a:rPr lang="cs-CZ" sz="2800" b="1" dirty="0" smtClean="0">
                <a:solidFill>
                  <a:srgbClr val="FFC000"/>
                </a:solidFill>
              </a:rPr>
              <a:t>R</a:t>
            </a:r>
            <a:r>
              <a:rPr lang="cs-CZ" sz="2800" b="1" dirty="0" smtClean="0"/>
              <a:t>                    </a:t>
            </a:r>
            <a:r>
              <a:rPr lang="cs-CZ" sz="2800" b="1" dirty="0" smtClean="0">
                <a:solidFill>
                  <a:srgbClr val="FFC000"/>
                </a:solidFill>
              </a:rPr>
              <a:t> THE </a:t>
            </a:r>
            <a:r>
              <a:rPr lang="cs-CZ" sz="2800" b="1" dirty="0" smtClean="0"/>
              <a:t>NICE</a:t>
            </a:r>
            <a:r>
              <a:rPr lang="cs-CZ" sz="2800" b="1" dirty="0" smtClean="0">
                <a:solidFill>
                  <a:srgbClr val="FFC000"/>
                </a:solidFill>
              </a:rPr>
              <a:t>ST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517232"/>
            <a:ext cx="7543800" cy="914400"/>
          </a:xfrm>
          <a:solidFill>
            <a:srgbClr val="00B0F0"/>
          </a:solidFill>
        </p:spPr>
        <p:txBody>
          <a:bodyPr/>
          <a:lstStyle/>
          <a:p>
            <a:pPr algn="ctr"/>
            <a:r>
              <a:rPr lang="cs-CZ" dirty="0" smtClean="0"/>
              <a:t>jednoslabičná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6B870OFP\MC9003458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28003"/>
            <a:ext cx="1397900" cy="114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6ZK0SZP1\MC900370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295097"/>
            <a:ext cx="2520280" cy="118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6B870OFP\MC900332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32919" y="583323"/>
            <a:ext cx="143743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76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685801"/>
            <a:ext cx="8640960" cy="4615407"/>
          </a:xfrm>
        </p:spPr>
        <p:txBody>
          <a:bodyPr/>
          <a:lstStyle/>
          <a:p>
            <a:pPr marL="18288" indent="0">
              <a:buNone/>
            </a:pP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HAPP</a:t>
            </a:r>
            <a:r>
              <a:rPr lang="cs-CZ" sz="2800" b="1" dirty="0" smtClean="0">
                <a:solidFill>
                  <a:srgbClr val="FFC000"/>
                </a:solidFill>
              </a:rPr>
              <a:t>Y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  </a:t>
            </a:r>
          </a:p>
          <a:p>
            <a:pPr marL="18288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 šťastný</a:t>
            </a:r>
            <a:endParaRPr lang="cs-CZ" sz="2400" b="1" dirty="0">
              <a:solidFill>
                <a:schemeClr val="tx2">
                  <a:lumMod val="90000"/>
                </a:schemeClr>
              </a:solidFill>
            </a:endParaRPr>
          </a:p>
          <a:p>
            <a:pPr marL="18288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                 </a:t>
            </a:r>
            <a:endParaRPr lang="cs-CZ" sz="2400" b="1" dirty="0">
              <a:solidFill>
                <a:schemeClr val="tx2">
                  <a:lumMod val="90000"/>
                </a:schemeClr>
              </a:solidFill>
            </a:endParaRPr>
          </a:p>
          <a:p>
            <a:pPr marL="18288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                 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HAPP</a:t>
            </a:r>
            <a:r>
              <a:rPr lang="cs-CZ" sz="2800" b="1" dirty="0" smtClean="0">
                <a:solidFill>
                  <a:srgbClr val="FFC000"/>
                </a:solidFill>
              </a:rPr>
              <a:t>IER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</a:p>
          <a:p>
            <a:pPr marL="18288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                   šťastnější</a:t>
            </a:r>
          </a:p>
          <a:p>
            <a:pPr marL="18288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                                                        </a:t>
            </a:r>
          </a:p>
          <a:p>
            <a:pPr marL="18288" indent="0">
              <a:buNone/>
            </a:pPr>
            <a:r>
              <a:rPr lang="cs-CZ" sz="2800" b="1" dirty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                                         </a:t>
            </a:r>
            <a:r>
              <a:rPr lang="cs-CZ" sz="2800" b="1" dirty="0" smtClean="0">
                <a:solidFill>
                  <a:srgbClr val="FFC000"/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 HAPP</a:t>
            </a:r>
            <a:r>
              <a:rPr lang="cs-CZ" sz="2800" b="1" dirty="0" smtClean="0">
                <a:solidFill>
                  <a:srgbClr val="FFC000"/>
                </a:solidFill>
              </a:rPr>
              <a:t>IEST</a:t>
            </a:r>
            <a:endParaRPr lang="cs-CZ" sz="2800" dirty="0"/>
          </a:p>
          <a:p>
            <a:pPr marL="18288" indent="0">
              <a:buNone/>
            </a:pPr>
            <a:r>
              <a:rPr lang="cs-CZ" sz="2400" dirty="0" smtClean="0"/>
              <a:t>                                                      </a:t>
            </a: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nejšťastnější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517232"/>
            <a:ext cx="7853496" cy="914400"/>
          </a:xfrm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Dvouslabičná končící na -y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6ZK0SZP1\MC900434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56992"/>
            <a:ext cx="1075435" cy="14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KTQ64BRZ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801" y="404664"/>
            <a:ext cx="1441051" cy="144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6ZK0SZP1\MC9004324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45715"/>
            <a:ext cx="1401961" cy="134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31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589240"/>
            <a:ext cx="7543800" cy="914400"/>
          </a:xfrm>
          <a:solidFill>
            <a:srgbClr val="00B0F0"/>
          </a:solidFill>
        </p:spPr>
        <p:txBody>
          <a:bodyPr/>
          <a:lstStyle/>
          <a:p>
            <a:pPr algn="ctr"/>
            <a:r>
              <a:rPr lang="cs-CZ" dirty="0" smtClean="0"/>
              <a:t>Dvou a víceslabičná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6ZK0SZP1\MC900438019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9604"/>
            <a:ext cx="1299815" cy="129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6B870OFP\MP9004068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343" y="1340768"/>
            <a:ext cx="1136950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6ZK0SZP1\MP9004317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97284"/>
            <a:ext cx="2016224" cy="172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2044" y="156434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DANGEROUS</a:t>
            </a:r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nebezpečný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706458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MORE</a:t>
            </a: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DANGEROUS</a:t>
            </a:r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nebezpečnější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4007828"/>
            <a:ext cx="2672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THE MOST</a:t>
            </a:r>
          </a:p>
          <a:p>
            <a:pPr algn="ctr"/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DANGEROUS</a:t>
            </a:r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nejnebezpečnější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42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543800" cy="914400"/>
          </a:xfrm>
        </p:spPr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556793"/>
            <a:ext cx="2088232" cy="48083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heavy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hot</a:t>
            </a: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interesting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short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large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dirty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beautiful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dry</a:t>
            </a: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stupid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hungry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wet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strong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120" y="1552600"/>
            <a:ext cx="3240360" cy="482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heaviest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hottest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most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interesting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shortest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largest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dirtiest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most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beautiful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driest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most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stupid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hungriest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wettest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strongest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1531551"/>
            <a:ext cx="2664296" cy="482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heavier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hotter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more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interesting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shorter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larger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dirtier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more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beautiful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drier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more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stupid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hungrier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wetter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</a:rPr>
              <a:t>stronger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642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Giraffe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tall</a:t>
            </a:r>
            <a:r>
              <a:rPr lang="cs-CZ" sz="2800" dirty="0" err="1" smtClean="0">
                <a:solidFill>
                  <a:srgbClr val="FFC000"/>
                </a:solidFill>
              </a:rPr>
              <a:t>er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than</a:t>
            </a:r>
            <a:r>
              <a:rPr lang="cs-CZ" sz="2800" dirty="0" smtClean="0"/>
              <a:t> </a:t>
            </a:r>
            <a:r>
              <a:rPr lang="cs-CZ" sz="2800" dirty="0" err="1" smtClean="0"/>
              <a:t>lion</a:t>
            </a:r>
            <a:r>
              <a:rPr lang="cs-CZ" sz="2800" dirty="0" smtClean="0"/>
              <a:t>. </a:t>
            </a:r>
            <a:br>
              <a:rPr lang="cs-CZ" sz="2800" dirty="0" smtClean="0"/>
            </a:br>
            <a:r>
              <a:rPr lang="cs-CZ" sz="2800" dirty="0" smtClean="0"/>
              <a:t>(</a:t>
            </a:r>
            <a:r>
              <a:rPr lang="cs-CZ" sz="2800" dirty="0" err="1" smtClean="0"/>
              <a:t>than</a:t>
            </a:r>
            <a:r>
              <a:rPr lang="cs-CZ" sz="2800" dirty="0" smtClean="0"/>
              <a:t> = než + 2. stupeň)</a:t>
            </a:r>
            <a:br>
              <a:rPr lang="cs-CZ" sz="2800" dirty="0" smtClean="0"/>
            </a:br>
            <a:r>
              <a:rPr lang="cs-CZ" sz="2800" dirty="0" smtClean="0"/>
              <a:t>Lion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more</a:t>
            </a:r>
            <a:r>
              <a:rPr lang="cs-CZ" sz="2800" dirty="0" smtClean="0"/>
              <a:t> </a:t>
            </a:r>
            <a:r>
              <a:rPr lang="cs-CZ" sz="2800" dirty="0" err="1" smtClean="0"/>
              <a:t>dangerous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than</a:t>
            </a:r>
            <a:r>
              <a:rPr lang="cs-CZ" sz="2800" dirty="0" smtClean="0"/>
              <a:t> </a:t>
            </a:r>
            <a:r>
              <a:rPr lang="cs-CZ" sz="2800" dirty="0" err="1" smtClean="0"/>
              <a:t>giraffe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Lion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b="1" dirty="0" smtClean="0">
                <a:solidFill>
                  <a:srgbClr val="FFC000"/>
                </a:solidFill>
              </a:rPr>
              <a:t>as</a:t>
            </a:r>
            <a:r>
              <a:rPr lang="cs-CZ" sz="2800" dirty="0" smtClean="0"/>
              <a:t> </a:t>
            </a:r>
            <a:r>
              <a:rPr lang="cs-CZ" sz="2800" dirty="0" err="1" smtClean="0"/>
              <a:t>tall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as</a:t>
            </a:r>
            <a:r>
              <a:rPr lang="cs-CZ" sz="2800" dirty="0" smtClean="0"/>
              <a:t> </a:t>
            </a:r>
            <a:r>
              <a:rPr lang="cs-CZ" sz="2800" dirty="0" err="1" smtClean="0"/>
              <a:t>giraffe</a:t>
            </a:r>
            <a:r>
              <a:rPr lang="cs-CZ" sz="2800" dirty="0" smtClean="0"/>
              <a:t>. </a:t>
            </a:r>
            <a:br>
              <a:rPr lang="cs-CZ" sz="2800" dirty="0" smtClean="0"/>
            </a:br>
            <a:r>
              <a:rPr lang="cs-CZ" sz="2800" dirty="0" smtClean="0"/>
              <a:t>(as….as… = tak, jako + 1. stupeň)</a:t>
            </a:r>
            <a:endParaRPr lang="cs-CZ" sz="2800" dirty="0"/>
          </a:p>
        </p:txBody>
      </p:sp>
      <p:pic>
        <p:nvPicPr>
          <p:cNvPr id="4098" name="Picture 2" descr="C:\Users\pc\AppData\Local\Microsoft\Windows\Temporary Internet Files\Content.IE5\6B870OFP\MP900403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269" y="780749"/>
            <a:ext cx="1433628" cy="214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6B870OFP\MP9004066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80990"/>
            <a:ext cx="2323728" cy="154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56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fast / </a:t>
            </a:r>
            <a:r>
              <a:rPr lang="cs-CZ" dirty="0" err="1" smtClean="0"/>
              <a:t>expensive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UUDV90CU\MP900399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6470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6ZK0SZP1\MC90043709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465" y="148478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572000" y="548680"/>
            <a:ext cx="2880320" cy="12241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rgbClr val="FFC000"/>
                </a:solidFill>
              </a:rPr>
              <a:t>Compare</a:t>
            </a:r>
            <a:r>
              <a:rPr lang="cs-CZ" sz="4400" dirty="0" smtClean="0">
                <a:solidFill>
                  <a:srgbClr val="FFC000"/>
                </a:solidFill>
              </a:rPr>
              <a:t>!</a:t>
            </a:r>
            <a:endParaRPr lang="cs-CZ" sz="4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47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funny</a:t>
            </a:r>
            <a:r>
              <a:rPr lang="cs-CZ" dirty="0" smtClean="0"/>
              <a:t>/ </a:t>
            </a:r>
            <a:r>
              <a:rPr lang="cs-CZ" dirty="0" err="1" smtClean="0"/>
              <a:t>strong</a:t>
            </a:r>
            <a:r>
              <a:rPr lang="cs-CZ" dirty="0" smtClean="0"/>
              <a:t>/ big</a:t>
            </a:r>
            <a:endParaRPr lang="cs-CZ" dirty="0"/>
          </a:p>
        </p:txBody>
      </p:sp>
      <p:pic>
        <p:nvPicPr>
          <p:cNvPr id="6147" name="Picture 3" descr="C:\Users\pc\AppData\Local\Microsoft\Windows\Temporary Internet Files\Content.IE5\UUDV90CU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549" y="635172"/>
            <a:ext cx="3699611" cy="246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AppData\Local\Microsoft\Windows\Temporary Internet Files\Content.IE5\6B870OFP\MP900289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23" y="606046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62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boring</a:t>
            </a:r>
            <a:r>
              <a:rPr lang="cs-CZ" dirty="0" smtClean="0"/>
              <a:t>/</a:t>
            </a:r>
            <a:r>
              <a:rPr lang="cs-CZ" dirty="0" err="1" smtClean="0"/>
              <a:t>important</a:t>
            </a:r>
            <a:r>
              <a:rPr lang="cs-CZ" dirty="0" smtClean="0"/>
              <a:t>/</a:t>
            </a:r>
            <a:r>
              <a:rPr lang="cs-CZ" dirty="0" err="1" smtClean="0"/>
              <a:t>funny</a:t>
            </a:r>
            <a:endParaRPr lang="cs-CZ" dirty="0"/>
          </a:p>
        </p:txBody>
      </p:sp>
      <p:pic>
        <p:nvPicPr>
          <p:cNvPr id="7170" name="Picture 2" descr="C:\Users\pc\AppData\Local\Microsoft\Windows\Temporary Internet Files\Content.IE5\6ZK0SZP1\MP9003876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2937520" cy="209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UUDV90CU\MP9004007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855" y="476672"/>
            <a:ext cx="2619289" cy="209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6B870OFP\MP9004089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60848"/>
            <a:ext cx="1783060" cy="267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9249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Maths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7399" y="29249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437927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P.E.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96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74320" indent="-256032" algn="l" defTabSz="914400" rtl="0" eaLnBrk="1" latinLnBrk="0" hangingPunct="1">
              <a:spcBef>
                <a:spcPct val="20000"/>
              </a:spcBef>
              <a:spcAft>
                <a:spcPts val="0"/>
              </a:spcAft>
              <a:buSzPct val="60000"/>
              <a:buFont typeface="Wingdings" pitchFamily="2" charset="2"/>
              <a:buChar char=""/>
              <a:defRPr sz="21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058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7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4592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5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96596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402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14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8346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obrázky - </a:t>
            </a:r>
            <a:r>
              <a:rPr lang="cs-CZ" smtClean="0"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803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105</TotalTime>
  <Words>257</Words>
  <Application>Microsoft Office PowerPoint</Application>
  <PresentationFormat>Předvádění na obrazovce (4:3)</PresentationFormat>
  <Paragraphs>93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Prezentace aplikace PowerPoint</vt:lpstr>
      <vt:lpstr>Comparatives and Superlatives</vt:lpstr>
      <vt:lpstr>Pravidla:  musíme rozlišovat délku přídavných jmen</vt:lpstr>
      <vt:lpstr>jednoslabičná</vt:lpstr>
      <vt:lpstr>Dvouslabičná končící na -y</vt:lpstr>
      <vt:lpstr>Dvou a víceslabičná</vt:lpstr>
      <vt:lpstr>Let´s practice!</vt:lpstr>
      <vt:lpstr>Giraffe is taller than lion.  (than = než + 2. stupeň) Lion is more dangerous than giraffe.  Lion is not as tall as giraffe.  (as….as… = tak, jako + 1. stupeň)</vt:lpstr>
      <vt:lpstr>fast / expensive</vt:lpstr>
      <vt:lpstr>funny/ strong/ big</vt:lpstr>
      <vt:lpstr>boring/important/funny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Comparatives and Superlatives</dc:title>
  <dc:creator>pc</dc:creator>
  <cp:lastModifiedBy>pc</cp:lastModifiedBy>
  <cp:revision>11</cp:revision>
  <dcterms:created xsi:type="dcterms:W3CDTF">2013-01-08T13:20:03Z</dcterms:created>
  <dcterms:modified xsi:type="dcterms:W3CDTF">2013-01-20T13:40:29Z</dcterms:modified>
</cp:coreProperties>
</file>