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5" r:id="rId2"/>
    <p:sldId id="26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E5A14-8D04-4A72-ACD3-304165D4CDCF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D6412-5492-4939-B6D9-8652C638A58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E5A14-8D04-4A72-ACD3-304165D4CDCF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D6412-5492-4939-B6D9-8652C638A58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E5A14-8D04-4A72-ACD3-304165D4CDCF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D6412-5492-4939-B6D9-8652C638A5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E5A14-8D04-4A72-ACD3-304165D4CDCF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D6412-5492-4939-B6D9-8652C638A58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E5A14-8D04-4A72-ACD3-304165D4CDCF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D6412-5492-4939-B6D9-8652C638A58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E5A14-8D04-4A72-ACD3-304165D4CDCF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D6412-5492-4939-B6D9-8652C638A5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E5A14-8D04-4A72-ACD3-304165D4CDCF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D6412-5492-4939-B6D9-8652C638A5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E5A14-8D04-4A72-ACD3-304165D4CDCF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D6412-5492-4939-B6D9-8652C638A5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E5A14-8D04-4A72-ACD3-304165D4CDCF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D6412-5492-4939-B6D9-8652C638A58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E5A14-8D04-4A72-ACD3-304165D4CDCF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D6412-5492-4939-B6D9-8652C638A5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E5A14-8D04-4A72-ACD3-304165D4CDCF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D6412-5492-4939-B6D9-8652C638A5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5AE5A14-8D04-4A72-ACD3-304165D4CDCF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8CD6412-5492-4939-B6D9-8652C638A588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620688"/>
            <a:ext cx="5752407" cy="140900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Podnadpis 2"/>
          <p:cNvSpPr>
            <a:spLocks noGrp="1"/>
          </p:cNvSpPr>
          <p:nvPr/>
        </p:nvSpPr>
        <p:spPr>
          <a:xfrm>
            <a:off x="392877" y="2276872"/>
            <a:ext cx="8358246" cy="378621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b="1" dirty="0"/>
              <a:t>Název školy : </a:t>
            </a:r>
            <a:r>
              <a:rPr lang="cs-CZ" dirty="0"/>
              <a:t>Základní škola a mateřská škola, </a:t>
            </a:r>
            <a:r>
              <a:rPr lang="cs-CZ" dirty="0" smtClean="0"/>
              <a:t>  </a:t>
            </a:r>
          </a:p>
          <a:p>
            <a:pPr algn="l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Svoboda </a:t>
            </a:r>
            <a:r>
              <a:rPr lang="cs-CZ" dirty="0"/>
              <a:t>nad  Úpou, okres Trutnov</a:t>
            </a:r>
            <a:r>
              <a:rPr lang="cs-CZ" dirty="0" smtClean="0"/>
              <a:t> </a:t>
            </a:r>
          </a:p>
          <a:p>
            <a:pPr algn="l"/>
            <a:r>
              <a:rPr lang="cs-CZ" b="1" dirty="0" smtClean="0"/>
              <a:t>Autor :</a:t>
            </a:r>
            <a:r>
              <a:rPr lang="cs-CZ" dirty="0"/>
              <a:t> </a:t>
            </a:r>
            <a:r>
              <a:rPr lang="cs-CZ" dirty="0" smtClean="0"/>
              <a:t>Bc. Lucie Ševčíková                                </a:t>
            </a:r>
            <a:r>
              <a:rPr lang="cs-CZ" b="1" dirty="0" smtClean="0"/>
              <a:t>                          </a:t>
            </a:r>
            <a:r>
              <a:rPr lang="cs-CZ" b="1" dirty="0"/>
              <a:t>Datum : </a:t>
            </a:r>
            <a:r>
              <a:rPr lang="cs-CZ" dirty="0" smtClean="0"/>
              <a:t>20. 1. 2013</a:t>
            </a:r>
            <a:endParaRPr lang="cs-CZ" dirty="0" smtClean="0"/>
          </a:p>
          <a:p>
            <a:r>
              <a:rPr lang="cs-CZ" b="1" dirty="0" smtClean="0"/>
              <a:t>Název </a:t>
            </a:r>
            <a:r>
              <a:rPr lang="cs-CZ" b="1" dirty="0"/>
              <a:t>: </a:t>
            </a:r>
            <a:r>
              <a:rPr lang="cs-CZ" dirty="0"/>
              <a:t>VY_22_INOVACE_2.2.1 </a:t>
            </a:r>
            <a:r>
              <a:rPr lang="cs-CZ" dirty="0" smtClean="0"/>
              <a:t>AJ6,7g_28 </a:t>
            </a:r>
            <a:endParaRPr lang="cs-CZ" dirty="0" smtClean="0"/>
          </a:p>
          <a:p>
            <a:r>
              <a:rPr lang="cs-CZ" b="1" dirty="0" smtClean="0"/>
              <a:t>Téma </a:t>
            </a:r>
            <a:r>
              <a:rPr lang="cs-CZ" b="1" dirty="0"/>
              <a:t>: </a:t>
            </a:r>
            <a:r>
              <a:rPr lang="cs-CZ" dirty="0" err="1" smtClean="0"/>
              <a:t>Going</a:t>
            </a:r>
            <a:r>
              <a:rPr lang="cs-CZ" dirty="0" smtClean="0"/>
              <a:t> to</a:t>
            </a:r>
            <a:endParaRPr lang="cs-CZ" dirty="0" smtClean="0"/>
          </a:p>
          <a:p>
            <a:r>
              <a:rPr lang="cs-CZ" b="1" dirty="0" smtClean="0"/>
              <a:t>Ročník </a:t>
            </a:r>
            <a:r>
              <a:rPr lang="cs-CZ" b="1" dirty="0"/>
              <a:t>: </a:t>
            </a:r>
            <a:r>
              <a:rPr lang="cs-CZ" dirty="0" smtClean="0"/>
              <a:t>6., 7.</a:t>
            </a:r>
          </a:p>
          <a:p>
            <a:pPr algn="l"/>
            <a:r>
              <a:rPr lang="cs-CZ" b="1" dirty="0" smtClean="0"/>
              <a:t>Číslo </a:t>
            </a:r>
            <a:r>
              <a:rPr lang="cs-CZ" b="1" dirty="0"/>
              <a:t>projektu : </a:t>
            </a:r>
            <a:r>
              <a:rPr lang="cs-CZ" dirty="0"/>
              <a:t>CZ.1.07/1.4.00/21.3068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3927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</a:p>
          <a:p>
            <a:pPr algn="just"/>
            <a:r>
              <a:rPr lang="cs-CZ" dirty="0" smtClean="0"/>
              <a:t>Tato prezentace je určena k pochopení a prohloubení učiva vazby </a:t>
            </a:r>
            <a:r>
              <a:rPr lang="cs-CZ" dirty="0" err="1" smtClean="0"/>
              <a:t>going</a:t>
            </a:r>
            <a:r>
              <a:rPr lang="cs-CZ" dirty="0" smtClean="0"/>
              <a:t> to v kladné větě, záporu i otázce. Materiál obsahuje i interaktivní cvičení na doplňování vět. Prezentace je určena pro žáky 6. 7. ročníku.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3526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Vyjádření blízké budoucnosti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Going</a:t>
            </a:r>
            <a:r>
              <a:rPr lang="cs-CZ" dirty="0" smtClean="0"/>
              <a:t> to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4999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3068960"/>
            <a:ext cx="8424936" cy="2808312"/>
          </a:xfrm>
        </p:spPr>
        <p:txBody>
          <a:bodyPr/>
          <a:lstStyle/>
          <a:p>
            <a:pPr algn="l"/>
            <a:r>
              <a:rPr lang="cs-CZ" sz="2800" dirty="0" smtClean="0"/>
              <a:t>Podmět – </a:t>
            </a:r>
            <a:r>
              <a:rPr lang="cs-CZ" sz="2800" dirty="0" err="1" smtClean="0">
                <a:solidFill>
                  <a:srgbClr val="FF0000"/>
                </a:solidFill>
              </a:rPr>
              <a:t>am</a:t>
            </a:r>
            <a:r>
              <a:rPr lang="cs-CZ" sz="2800" dirty="0" smtClean="0">
                <a:solidFill>
                  <a:srgbClr val="FF0000"/>
                </a:solidFill>
              </a:rPr>
              <a:t>/</a:t>
            </a:r>
            <a:r>
              <a:rPr lang="cs-CZ" sz="2800" dirty="0" err="1" smtClean="0">
                <a:solidFill>
                  <a:srgbClr val="FF0000"/>
                </a:solidFill>
              </a:rPr>
              <a:t>is</a:t>
            </a:r>
            <a:r>
              <a:rPr lang="cs-CZ" sz="2800" dirty="0" smtClean="0">
                <a:solidFill>
                  <a:srgbClr val="FF0000"/>
                </a:solidFill>
              </a:rPr>
              <a:t>/are</a:t>
            </a:r>
            <a:r>
              <a:rPr lang="cs-CZ" sz="2800" dirty="0" smtClean="0"/>
              <a:t> – </a:t>
            </a:r>
            <a:r>
              <a:rPr lang="cs-CZ" sz="2800" dirty="0" err="1" smtClean="0">
                <a:solidFill>
                  <a:srgbClr val="FFC000"/>
                </a:solidFill>
              </a:rPr>
              <a:t>going</a:t>
            </a:r>
            <a:r>
              <a:rPr lang="cs-CZ" sz="2800" dirty="0" smtClean="0">
                <a:solidFill>
                  <a:srgbClr val="FFC000"/>
                </a:solidFill>
              </a:rPr>
              <a:t> to </a:t>
            </a:r>
            <a:r>
              <a:rPr lang="cs-CZ" sz="2800" dirty="0" smtClean="0"/>
              <a:t>– významové sloveso</a:t>
            </a:r>
            <a:br>
              <a:rPr lang="cs-CZ" sz="2800" dirty="0" smtClean="0"/>
            </a:br>
            <a:r>
              <a:rPr lang="cs-CZ" sz="2800" dirty="0" smtClean="0"/>
              <a:t/>
            </a:r>
            <a:br>
              <a:rPr lang="cs-CZ" sz="2800" dirty="0" smtClean="0"/>
            </a:b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Vazba </a:t>
            </a:r>
            <a:r>
              <a:rPr lang="cs-CZ" sz="2800" dirty="0" err="1" smtClean="0">
                <a:solidFill>
                  <a:srgbClr val="FFC000"/>
                </a:solidFill>
              </a:rPr>
              <a:t>going</a:t>
            </a:r>
            <a:r>
              <a:rPr lang="cs-CZ" sz="2800" dirty="0" smtClean="0">
                <a:solidFill>
                  <a:srgbClr val="FFC000"/>
                </a:solidFill>
              </a:rPr>
              <a:t> to </a:t>
            </a:r>
            <a:r>
              <a:rPr lang="cs-CZ" sz="2800" dirty="0" smtClean="0"/>
              <a:t>se používá, pokud chceme vyjádřit, že se něco chystáme udělat.</a:t>
            </a:r>
          </a:p>
          <a:p>
            <a:r>
              <a:rPr lang="cs-CZ" sz="2800" dirty="0" smtClean="0"/>
              <a:t>BLÍZKÁ BUDOUCNOST</a:t>
            </a:r>
          </a:p>
          <a:p>
            <a:endParaRPr lang="cs-CZ" sz="2800" dirty="0"/>
          </a:p>
        </p:txBody>
      </p:sp>
      <p:pic>
        <p:nvPicPr>
          <p:cNvPr id="1026" name="Picture 2" descr="C:\Users\pc\AppData\Local\Microsoft\Windows\Temporary Internet Files\Content.IE5\KZVXAOCH\MP90040973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861048"/>
            <a:ext cx="3468513" cy="2354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3568" y="5733256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63588" y="4680442"/>
            <a:ext cx="30963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She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</a:t>
            </a:r>
            <a:r>
              <a:rPr lang="cs-CZ" sz="3200" dirty="0" err="1" smtClean="0"/>
              <a:t>going</a:t>
            </a:r>
            <a:r>
              <a:rPr lang="cs-CZ" sz="3200" dirty="0" smtClean="0"/>
              <a:t> to play </a:t>
            </a:r>
            <a:r>
              <a:rPr lang="cs-CZ" sz="3200" dirty="0" err="1" smtClean="0"/>
              <a:t>tennis</a:t>
            </a:r>
            <a:r>
              <a:rPr lang="cs-CZ" sz="3200" dirty="0" smtClean="0"/>
              <a:t>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976857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060848"/>
            <a:ext cx="7920880" cy="2160240"/>
          </a:xfrm>
        </p:spPr>
        <p:txBody>
          <a:bodyPr/>
          <a:lstStyle/>
          <a:p>
            <a:pPr algn="l"/>
            <a:r>
              <a:rPr lang="cs-CZ" sz="2800" dirty="0" smtClean="0"/>
              <a:t>Podmět – </a:t>
            </a:r>
            <a:r>
              <a:rPr lang="cs-CZ" sz="2800" dirty="0" err="1" smtClean="0">
                <a:solidFill>
                  <a:srgbClr val="FF0000"/>
                </a:solidFill>
              </a:rPr>
              <a:t>am</a:t>
            </a:r>
            <a:r>
              <a:rPr lang="cs-CZ" sz="2800" dirty="0" smtClean="0">
                <a:solidFill>
                  <a:srgbClr val="FF0000"/>
                </a:solidFill>
              </a:rPr>
              <a:t>/</a:t>
            </a:r>
            <a:r>
              <a:rPr lang="cs-CZ" sz="2800" dirty="0" err="1" smtClean="0">
                <a:solidFill>
                  <a:srgbClr val="FF0000"/>
                </a:solidFill>
              </a:rPr>
              <a:t>is</a:t>
            </a:r>
            <a:r>
              <a:rPr lang="cs-CZ" sz="2800" dirty="0" smtClean="0">
                <a:solidFill>
                  <a:srgbClr val="FF0000"/>
                </a:solidFill>
              </a:rPr>
              <a:t>/are</a:t>
            </a:r>
            <a:r>
              <a:rPr lang="cs-CZ" sz="2800" dirty="0" smtClean="0"/>
              <a:t> – </a:t>
            </a:r>
            <a:r>
              <a:rPr lang="cs-CZ" sz="2800" dirty="0" smtClean="0">
                <a:solidFill>
                  <a:srgbClr val="00B0F0"/>
                </a:solidFill>
              </a:rPr>
              <a:t>NOT</a:t>
            </a:r>
            <a:r>
              <a:rPr lang="cs-CZ" sz="2800" dirty="0" smtClean="0"/>
              <a:t> – </a:t>
            </a:r>
            <a:r>
              <a:rPr lang="cs-CZ" sz="2800" dirty="0" err="1" smtClean="0">
                <a:solidFill>
                  <a:srgbClr val="FFC000"/>
                </a:solidFill>
              </a:rPr>
              <a:t>going</a:t>
            </a:r>
            <a:r>
              <a:rPr lang="cs-CZ" sz="2800" dirty="0" smtClean="0">
                <a:solidFill>
                  <a:srgbClr val="FFC000"/>
                </a:solidFill>
              </a:rPr>
              <a:t> to </a:t>
            </a:r>
            <a:r>
              <a:rPr lang="cs-CZ" sz="2800" dirty="0" smtClean="0"/>
              <a:t>– významové sloveso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1329328"/>
          </a:xfrm>
        </p:spPr>
        <p:txBody>
          <a:bodyPr>
            <a:normAutofit/>
          </a:bodyPr>
          <a:lstStyle/>
          <a:p>
            <a:r>
              <a:rPr lang="cs-CZ" sz="3200" dirty="0" smtClean="0"/>
              <a:t>Negative</a:t>
            </a:r>
          </a:p>
          <a:p>
            <a:r>
              <a:rPr lang="cs-CZ" sz="2800" dirty="0" smtClean="0"/>
              <a:t>Sloveso to </a:t>
            </a:r>
            <a:r>
              <a:rPr lang="cs-CZ" sz="2800" dirty="0" err="1" smtClean="0"/>
              <a:t>be</a:t>
            </a:r>
            <a:r>
              <a:rPr lang="cs-CZ" sz="2800" dirty="0" smtClean="0"/>
              <a:t> + NOT</a:t>
            </a:r>
            <a:endParaRPr lang="cs-CZ" sz="2800" dirty="0"/>
          </a:p>
        </p:txBody>
      </p:sp>
      <p:pic>
        <p:nvPicPr>
          <p:cNvPr id="2051" name="Picture 3" descr="C:\Users\pc\AppData\Local\Microsoft\Windows\Temporary Internet Files\Content.IE5\UUDV90CU\MP90041008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843" y="3429000"/>
            <a:ext cx="3060423" cy="20394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55576" y="3861048"/>
            <a:ext cx="43924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It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not </a:t>
            </a:r>
            <a:r>
              <a:rPr lang="cs-CZ" sz="3200" dirty="0" err="1" smtClean="0"/>
              <a:t>going</a:t>
            </a:r>
            <a:r>
              <a:rPr lang="cs-CZ" sz="3200" dirty="0" smtClean="0"/>
              <a:t> to </a:t>
            </a:r>
            <a:r>
              <a:rPr lang="cs-CZ" sz="3200" dirty="0" err="1" smtClean="0"/>
              <a:t>be</a:t>
            </a:r>
            <a:r>
              <a:rPr lang="cs-CZ" sz="3200" dirty="0" smtClean="0"/>
              <a:t> sunny.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529962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132856"/>
            <a:ext cx="7632848" cy="2448272"/>
          </a:xfrm>
        </p:spPr>
        <p:txBody>
          <a:bodyPr/>
          <a:lstStyle/>
          <a:p>
            <a:pPr algn="l"/>
            <a:r>
              <a:rPr lang="cs-CZ" sz="2800" dirty="0" smtClean="0"/>
              <a:t>(Wh..) </a:t>
            </a:r>
            <a:r>
              <a:rPr lang="cs-CZ" sz="2800" dirty="0" err="1" smtClean="0">
                <a:solidFill>
                  <a:srgbClr val="FF0000"/>
                </a:solidFill>
              </a:rPr>
              <a:t>Am</a:t>
            </a:r>
            <a:r>
              <a:rPr lang="cs-CZ" sz="2800" dirty="0" smtClean="0">
                <a:solidFill>
                  <a:srgbClr val="FF0000"/>
                </a:solidFill>
              </a:rPr>
              <a:t>/</a:t>
            </a:r>
            <a:r>
              <a:rPr lang="cs-CZ" sz="2800" dirty="0" err="1" smtClean="0">
                <a:solidFill>
                  <a:srgbClr val="FF0000"/>
                </a:solidFill>
              </a:rPr>
              <a:t>is</a:t>
            </a:r>
            <a:r>
              <a:rPr lang="cs-CZ" sz="2800" dirty="0" smtClean="0">
                <a:solidFill>
                  <a:srgbClr val="FF0000"/>
                </a:solidFill>
              </a:rPr>
              <a:t>/are</a:t>
            </a:r>
            <a:r>
              <a:rPr lang="cs-CZ" sz="2800" dirty="0" smtClean="0"/>
              <a:t> – podmět- </a:t>
            </a:r>
            <a:r>
              <a:rPr lang="cs-CZ" sz="2800" dirty="0" err="1" smtClean="0">
                <a:solidFill>
                  <a:srgbClr val="FFC000"/>
                </a:solidFill>
              </a:rPr>
              <a:t>going</a:t>
            </a:r>
            <a:r>
              <a:rPr lang="cs-CZ" sz="2800" dirty="0" smtClean="0">
                <a:solidFill>
                  <a:srgbClr val="FFC000"/>
                </a:solidFill>
              </a:rPr>
              <a:t> to</a:t>
            </a:r>
            <a:r>
              <a:rPr lang="cs-CZ" sz="2800" dirty="0" smtClean="0"/>
              <a:t>- významové sloveso…?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11560" y="724443"/>
            <a:ext cx="5708104" cy="125732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Otázka:</a:t>
            </a:r>
          </a:p>
          <a:p>
            <a:pPr marL="45720" indent="0">
              <a:buNone/>
            </a:pPr>
            <a:r>
              <a:rPr lang="cs-CZ" sz="2800" dirty="0" smtClean="0"/>
              <a:t>Obrácený slovosled</a:t>
            </a:r>
            <a:endParaRPr lang="cs-CZ" sz="2800" dirty="0"/>
          </a:p>
        </p:txBody>
      </p:sp>
      <p:sp>
        <p:nvSpPr>
          <p:cNvPr id="4" name="Obousměrná vodorovná šipka 3"/>
          <p:cNvSpPr/>
          <p:nvPr/>
        </p:nvSpPr>
        <p:spPr>
          <a:xfrm>
            <a:off x="4101480" y="1334606"/>
            <a:ext cx="1152128" cy="43204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5" name="Picture 3" descr="C:\Users\pc\AppData\Local\Microsoft\Windows\Temporary Internet Files\Content.IE5\6ZK0SZP1\MP90040108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717032"/>
            <a:ext cx="3358912" cy="2238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755576" y="3861048"/>
            <a:ext cx="4392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Is</a:t>
            </a:r>
            <a:r>
              <a:rPr lang="cs-CZ" sz="3200" dirty="0" smtClean="0"/>
              <a:t> </a:t>
            </a:r>
            <a:r>
              <a:rPr lang="cs-CZ" sz="3200" dirty="0" err="1" smtClean="0"/>
              <a:t>it</a:t>
            </a:r>
            <a:r>
              <a:rPr lang="cs-CZ" sz="3200" dirty="0" smtClean="0"/>
              <a:t> </a:t>
            </a:r>
            <a:r>
              <a:rPr lang="cs-CZ" sz="3200" dirty="0" err="1" smtClean="0"/>
              <a:t>going</a:t>
            </a:r>
            <a:r>
              <a:rPr lang="cs-CZ" sz="3200" dirty="0" smtClean="0"/>
              <a:t> to </a:t>
            </a:r>
            <a:r>
              <a:rPr lang="cs-CZ" sz="3200" dirty="0" err="1" smtClean="0"/>
              <a:t>be</a:t>
            </a:r>
            <a:r>
              <a:rPr lang="cs-CZ" sz="3200" dirty="0" smtClean="0"/>
              <a:t> sunny?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488823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941168"/>
            <a:ext cx="8208911" cy="1143000"/>
          </a:xfrm>
        </p:spPr>
        <p:txBody>
          <a:bodyPr/>
          <a:lstStyle/>
          <a:p>
            <a:pPr algn="l"/>
            <a:r>
              <a:rPr lang="cs-CZ" dirty="0" smtClean="0"/>
              <a:t>He ………………………….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door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098" name="Picture 2" descr="C:\Users\pc\AppData\Local\Microsoft\Windows\Temporary Internet Files\Content.IE5\SWQBHFQX\MP900385426[1]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340768"/>
            <a:ext cx="4865051" cy="34750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43608" y="332656"/>
            <a:ext cx="7416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err="1" smtClean="0">
                <a:latin typeface="Forte" pitchFamily="66" charset="0"/>
              </a:rPr>
              <a:t>What</a:t>
            </a:r>
            <a:r>
              <a:rPr lang="cs-CZ" sz="4000" dirty="0" smtClean="0">
                <a:latin typeface="Forte" pitchFamily="66" charset="0"/>
              </a:rPr>
              <a:t> </a:t>
            </a:r>
            <a:r>
              <a:rPr lang="cs-CZ" sz="4000" dirty="0" err="1" smtClean="0">
                <a:latin typeface="Forte" pitchFamily="66" charset="0"/>
              </a:rPr>
              <a:t>is</a:t>
            </a:r>
            <a:r>
              <a:rPr lang="cs-CZ" sz="4000" dirty="0">
                <a:latin typeface="Forte" pitchFamily="66" charset="0"/>
              </a:rPr>
              <a:t> </a:t>
            </a:r>
            <a:r>
              <a:rPr lang="cs-CZ" sz="4000" dirty="0" err="1" smtClean="0">
                <a:latin typeface="Forte" pitchFamily="66" charset="0"/>
              </a:rPr>
              <a:t>Mr.Smith</a:t>
            </a:r>
            <a:r>
              <a:rPr lang="cs-CZ" sz="4000" dirty="0" smtClean="0">
                <a:latin typeface="Forte" pitchFamily="66" charset="0"/>
              </a:rPr>
              <a:t> </a:t>
            </a:r>
            <a:r>
              <a:rPr lang="cs-CZ" sz="4000" dirty="0" err="1" smtClean="0">
                <a:latin typeface="Forte" pitchFamily="66" charset="0"/>
              </a:rPr>
              <a:t>going</a:t>
            </a:r>
            <a:r>
              <a:rPr lang="cs-CZ" sz="4000" dirty="0" smtClean="0">
                <a:latin typeface="Forte" pitchFamily="66" charset="0"/>
              </a:rPr>
              <a:t> to do?</a:t>
            </a:r>
            <a:endParaRPr lang="cs-CZ" sz="4000" dirty="0">
              <a:latin typeface="Forte" pitchFamily="66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95736" y="4875375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i="1" dirty="0" err="1">
                <a:solidFill>
                  <a:srgbClr val="FF0000"/>
                </a:solidFill>
              </a:rPr>
              <a:t>i</a:t>
            </a:r>
            <a:r>
              <a:rPr lang="cs-CZ" sz="3600" i="1" dirty="0" err="1" smtClean="0">
                <a:solidFill>
                  <a:srgbClr val="FF0000"/>
                </a:solidFill>
              </a:rPr>
              <a:t>s</a:t>
            </a:r>
            <a:r>
              <a:rPr lang="cs-CZ" sz="3600" i="1" dirty="0" smtClean="0">
                <a:solidFill>
                  <a:srgbClr val="FF0000"/>
                </a:solidFill>
              </a:rPr>
              <a:t> </a:t>
            </a:r>
            <a:r>
              <a:rPr lang="cs-CZ" sz="3600" i="1" dirty="0" err="1" smtClean="0">
                <a:solidFill>
                  <a:srgbClr val="FF0000"/>
                </a:solidFill>
              </a:rPr>
              <a:t>going</a:t>
            </a:r>
            <a:r>
              <a:rPr lang="cs-CZ" sz="3600" i="1" dirty="0" smtClean="0">
                <a:solidFill>
                  <a:srgbClr val="FF0000"/>
                </a:solidFill>
              </a:rPr>
              <a:t> to open</a:t>
            </a:r>
            <a:endParaRPr lang="cs-CZ" sz="36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606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25144"/>
            <a:ext cx="7838256" cy="1143000"/>
          </a:xfrm>
        </p:spPr>
        <p:txBody>
          <a:bodyPr/>
          <a:lstStyle/>
          <a:p>
            <a:r>
              <a:rPr lang="cs-CZ" dirty="0" smtClean="0"/>
              <a:t>Janet ……………………………….. </a:t>
            </a:r>
            <a:endParaRPr lang="cs-CZ" dirty="0"/>
          </a:p>
        </p:txBody>
      </p:sp>
      <p:pic>
        <p:nvPicPr>
          <p:cNvPr id="5123" name="Picture 3" descr="C:\Users\pc\AppData\Local\Microsoft\Windows\Temporary Internet Files\Content.IE5\HZCN7Y55\MP90039999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8712" y="1412776"/>
            <a:ext cx="2496312" cy="31211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043608" y="332656"/>
            <a:ext cx="7416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err="1" smtClean="0">
                <a:latin typeface="Forte" pitchFamily="66" charset="0"/>
              </a:rPr>
              <a:t>What</a:t>
            </a:r>
            <a:r>
              <a:rPr lang="cs-CZ" sz="4000" dirty="0" smtClean="0">
                <a:latin typeface="Forte" pitchFamily="66" charset="0"/>
              </a:rPr>
              <a:t> </a:t>
            </a:r>
            <a:r>
              <a:rPr lang="cs-CZ" sz="4000" dirty="0" err="1" smtClean="0">
                <a:latin typeface="Forte" pitchFamily="66" charset="0"/>
              </a:rPr>
              <a:t>is</a:t>
            </a:r>
            <a:r>
              <a:rPr lang="cs-CZ" sz="4000" dirty="0">
                <a:latin typeface="Forte" pitchFamily="66" charset="0"/>
              </a:rPr>
              <a:t> </a:t>
            </a:r>
            <a:r>
              <a:rPr lang="cs-CZ" sz="4000" dirty="0" smtClean="0">
                <a:latin typeface="Forte" pitchFamily="66" charset="0"/>
              </a:rPr>
              <a:t>Janet </a:t>
            </a:r>
            <a:r>
              <a:rPr lang="cs-CZ" sz="4000" dirty="0" err="1" smtClean="0">
                <a:latin typeface="Forte" pitchFamily="66" charset="0"/>
              </a:rPr>
              <a:t>going</a:t>
            </a:r>
            <a:r>
              <a:rPr lang="cs-CZ" sz="4000" dirty="0" smtClean="0">
                <a:latin typeface="Forte" pitchFamily="66" charset="0"/>
              </a:rPr>
              <a:t> to do?</a:t>
            </a:r>
            <a:endParaRPr lang="cs-CZ" sz="4000" dirty="0">
              <a:latin typeface="Forte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771800" y="4698179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i="1" dirty="0" err="1">
                <a:solidFill>
                  <a:srgbClr val="FF0000"/>
                </a:solidFill>
              </a:rPr>
              <a:t>i</a:t>
            </a:r>
            <a:r>
              <a:rPr lang="cs-CZ" sz="3600" i="1" dirty="0" err="1" smtClean="0">
                <a:solidFill>
                  <a:srgbClr val="FF0000"/>
                </a:solidFill>
              </a:rPr>
              <a:t>s</a:t>
            </a:r>
            <a:r>
              <a:rPr lang="cs-CZ" sz="3600" i="1" dirty="0" smtClean="0">
                <a:solidFill>
                  <a:srgbClr val="FF0000"/>
                </a:solidFill>
              </a:rPr>
              <a:t> </a:t>
            </a:r>
            <a:r>
              <a:rPr lang="cs-CZ" sz="3600" i="1" dirty="0" err="1" smtClean="0">
                <a:solidFill>
                  <a:srgbClr val="FF0000"/>
                </a:solidFill>
              </a:rPr>
              <a:t>going</a:t>
            </a:r>
            <a:r>
              <a:rPr lang="cs-CZ" sz="3600" i="1" dirty="0" smtClean="0">
                <a:solidFill>
                  <a:srgbClr val="FF0000"/>
                </a:solidFill>
              </a:rPr>
              <a:t> to play golf.</a:t>
            </a:r>
            <a:endParaRPr lang="cs-CZ" sz="36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7455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5013176"/>
            <a:ext cx="7920880" cy="1143000"/>
          </a:xfrm>
        </p:spPr>
        <p:txBody>
          <a:bodyPr/>
          <a:lstStyle/>
          <a:p>
            <a:pPr algn="l"/>
            <a:r>
              <a:rPr lang="cs-CZ" dirty="0" err="1" smtClean="0"/>
              <a:t>They</a:t>
            </a:r>
            <a:r>
              <a:rPr lang="cs-CZ" dirty="0" smtClean="0"/>
              <a:t> ……………………………… a dog.</a:t>
            </a:r>
            <a:endParaRPr lang="cs-CZ" dirty="0"/>
          </a:p>
        </p:txBody>
      </p:sp>
      <p:pic>
        <p:nvPicPr>
          <p:cNvPr id="6147" name="Picture 3" descr="C:\Users\pc\AppData\Local\Microsoft\Windows\Temporary Internet Files\Content.IE5\QXV6GV5R\MP90040206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602" y="1124744"/>
            <a:ext cx="2657848" cy="3984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ástupný symbol pro obsah 5"/>
          <p:cNvSpPr txBox="1">
            <a:spLocks noGrp="1"/>
          </p:cNvSpPr>
          <p:nvPr>
            <p:ph sz="quarter" idx="13"/>
          </p:nvPr>
        </p:nvSpPr>
        <p:spPr>
          <a:xfrm>
            <a:off x="971600" y="404664"/>
            <a:ext cx="73174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err="1" smtClean="0">
                <a:latin typeface="Forte" pitchFamily="66" charset="0"/>
              </a:rPr>
              <a:t>What</a:t>
            </a:r>
            <a:r>
              <a:rPr lang="cs-CZ" sz="4000" dirty="0" smtClean="0">
                <a:latin typeface="Forte" pitchFamily="66" charset="0"/>
              </a:rPr>
              <a:t> are </a:t>
            </a:r>
            <a:r>
              <a:rPr lang="cs-CZ" sz="4000" dirty="0" err="1" smtClean="0">
                <a:latin typeface="Forte" pitchFamily="66" charset="0"/>
              </a:rPr>
              <a:t>the</a:t>
            </a:r>
            <a:r>
              <a:rPr lang="cs-CZ" sz="4000" dirty="0" smtClean="0">
                <a:latin typeface="Forte" pitchFamily="66" charset="0"/>
              </a:rPr>
              <a:t> </a:t>
            </a:r>
            <a:r>
              <a:rPr lang="cs-CZ" sz="4000" dirty="0" err="1" smtClean="0">
                <a:latin typeface="Forte" pitchFamily="66" charset="0"/>
              </a:rPr>
              <a:t>girls</a:t>
            </a:r>
            <a:r>
              <a:rPr lang="cs-CZ" sz="4000" dirty="0" smtClean="0">
                <a:latin typeface="Forte" pitchFamily="66" charset="0"/>
              </a:rPr>
              <a:t> </a:t>
            </a:r>
            <a:r>
              <a:rPr lang="cs-CZ" sz="4000" dirty="0" err="1" smtClean="0">
                <a:latin typeface="Forte" pitchFamily="66" charset="0"/>
              </a:rPr>
              <a:t>going</a:t>
            </a:r>
            <a:r>
              <a:rPr lang="cs-CZ" sz="4000" dirty="0" smtClean="0">
                <a:latin typeface="Forte" pitchFamily="66" charset="0"/>
              </a:rPr>
              <a:t> to do?</a:t>
            </a:r>
            <a:endParaRPr lang="cs-CZ" sz="4000" dirty="0">
              <a:latin typeface="Forte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771800" y="5016465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i="1" dirty="0">
                <a:solidFill>
                  <a:srgbClr val="FF0000"/>
                </a:solidFill>
              </a:rPr>
              <a:t>a</a:t>
            </a:r>
            <a:r>
              <a:rPr lang="cs-CZ" sz="3600" i="1" dirty="0" smtClean="0">
                <a:solidFill>
                  <a:srgbClr val="FF0000"/>
                </a:solidFill>
              </a:rPr>
              <a:t>re </a:t>
            </a:r>
            <a:r>
              <a:rPr lang="cs-CZ" sz="3600" i="1" dirty="0" err="1" smtClean="0">
                <a:solidFill>
                  <a:srgbClr val="FF0000"/>
                </a:solidFill>
              </a:rPr>
              <a:t>going</a:t>
            </a:r>
            <a:r>
              <a:rPr lang="cs-CZ" sz="3600" i="1" dirty="0" smtClean="0">
                <a:solidFill>
                  <a:srgbClr val="FF0000"/>
                </a:solidFill>
              </a:rPr>
              <a:t> to </a:t>
            </a:r>
            <a:r>
              <a:rPr lang="cs-CZ" sz="3600" i="1" dirty="0" err="1" smtClean="0">
                <a:solidFill>
                  <a:srgbClr val="FF0000"/>
                </a:solidFill>
              </a:rPr>
              <a:t>wash</a:t>
            </a:r>
            <a:r>
              <a:rPr lang="cs-CZ" sz="3600" i="1" dirty="0" smtClean="0">
                <a:solidFill>
                  <a:srgbClr val="FF0000"/>
                </a:solidFill>
              </a:rPr>
              <a:t> </a:t>
            </a:r>
            <a:endParaRPr lang="cs-CZ" sz="36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672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build="p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797152"/>
            <a:ext cx="7766248" cy="1143000"/>
          </a:xfrm>
        </p:spPr>
        <p:txBody>
          <a:bodyPr/>
          <a:lstStyle/>
          <a:p>
            <a:pPr algn="l"/>
            <a:r>
              <a:rPr lang="cs-CZ" dirty="0" smtClean="0"/>
              <a:t>Helen ......……………………… a </a:t>
            </a:r>
            <a:r>
              <a:rPr lang="cs-CZ" dirty="0" err="1" smtClean="0"/>
              <a:t>book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7170" name="Picture 2" descr="C:\Users\pc\AppData\Local\Microsoft\Windows\Temporary Internet Files\Content.IE5\HZCN7Y55\MP90043939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340768"/>
            <a:ext cx="2184722" cy="32724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5"/>
          <p:cNvSpPr txBox="1">
            <a:spLocks noGrp="1"/>
          </p:cNvSpPr>
          <p:nvPr>
            <p:ph sz="quarter" idx="13"/>
          </p:nvPr>
        </p:nvSpPr>
        <p:spPr>
          <a:xfrm>
            <a:off x="755576" y="476672"/>
            <a:ext cx="7488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err="1" smtClean="0">
                <a:latin typeface="Forte" pitchFamily="66" charset="0"/>
              </a:rPr>
              <a:t>What</a:t>
            </a:r>
            <a:r>
              <a:rPr lang="cs-CZ" sz="4000" dirty="0" smtClean="0">
                <a:latin typeface="Forte" pitchFamily="66" charset="0"/>
              </a:rPr>
              <a:t> </a:t>
            </a:r>
            <a:r>
              <a:rPr lang="cs-CZ" sz="4000" dirty="0" err="1" smtClean="0">
                <a:latin typeface="Forte" pitchFamily="66" charset="0"/>
              </a:rPr>
              <a:t>is</a:t>
            </a:r>
            <a:r>
              <a:rPr lang="cs-CZ" sz="4000" dirty="0" smtClean="0">
                <a:latin typeface="Forte" pitchFamily="66" charset="0"/>
              </a:rPr>
              <a:t> Helen </a:t>
            </a:r>
            <a:r>
              <a:rPr lang="cs-CZ" sz="4000" dirty="0" err="1" smtClean="0">
                <a:latin typeface="Forte" pitchFamily="66" charset="0"/>
              </a:rPr>
              <a:t>going</a:t>
            </a:r>
            <a:r>
              <a:rPr lang="cs-CZ" sz="4000" dirty="0" smtClean="0">
                <a:latin typeface="Forte" pitchFamily="66" charset="0"/>
              </a:rPr>
              <a:t> to do?</a:t>
            </a:r>
            <a:endParaRPr lang="cs-CZ" sz="4000" dirty="0">
              <a:latin typeface="Forte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27784" y="4725888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i="1" dirty="0" err="1" smtClean="0">
                <a:solidFill>
                  <a:srgbClr val="FF0000"/>
                </a:solidFill>
              </a:rPr>
              <a:t>is</a:t>
            </a:r>
            <a:r>
              <a:rPr lang="cs-CZ" sz="3600" i="1" dirty="0" smtClean="0">
                <a:solidFill>
                  <a:srgbClr val="FF0000"/>
                </a:solidFill>
              </a:rPr>
              <a:t> </a:t>
            </a:r>
            <a:r>
              <a:rPr lang="cs-CZ" sz="3600" i="1" dirty="0" err="1" smtClean="0">
                <a:solidFill>
                  <a:srgbClr val="FF0000"/>
                </a:solidFill>
              </a:rPr>
              <a:t>going</a:t>
            </a:r>
            <a:r>
              <a:rPr lang="cs-CZ" sz="3600" i="1" dirty="0" smtClean="0">
                <a:solidFill>
                  <a:srgbClr val="FF0000"/>
                </a:solidFill>
              </a:rPr>
              <a:t> to </a:t>
            </a:r>
            <a:r>
              <a:rPr lang="cs-CZ" sz="3600" i="1" dirty="0" err="1" smtClean="0">
                <a:solidFill>
                  <a:srgbClr val="FF0000"/>
                </a:solidFill>
              </a:rPr>
              <a:t>read</a:t>
            </a:r>
            <a:r>
              <a:rPr lang="cs-CZ" sz="3600" i="1" dirty="0" smtClean="0">
                <a:solidFill>
                  <a:srgbClr val="FF0000"/>
                </a:solidFill>
              </a:rPr>
              <a:t> </a:t>
            </a:r>
            <a:endParaRPr lang="cs-CZ" sz="36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552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8714" y="5013176"/>
            <a:ext cx="6512511" cy="1143000"/>
          </a:xfrm>
        </p:spPr>
        <p:txBody>
          <a:bodyPr/>
          <a:lstStyle/>
          <a:p>
            <a:pPr algn="l"/>
            <a:r>
              <a:rPr lang="cs-CZ" dirty="0" err="1" smtClean="0"/>
              <a:t>They</a:t>
            </a:r>
            <a:r>
              <a:rPr lang="cs-CZ" dirty="0" smtClean="0"/>
              <a:t> …………………….. </a:t>
            </a:r>
            <a:r>
              <a:rPr lang="cs-CZ" dirty="0" err="1" smtClean="0"/>
              <a:t>beer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8194" name="Picture 2" descr="C:\Users\pc\AppData\Local\Microsoft\Windows\Temporary Internet Files\Content.IE5\QXV6GV5R\MP90040685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412776"/>
            <a:ext cx="5078548" cy="33843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5"/>
          <p:cNvSpPr txBox="1">
            <a:spLocks noGrp="1"/>
          </p:cNvSpPr>
          <p:nvPr>
            <p:ph sz="quarter" idx="13"/>
          </p:nvPr>
        </p:nvSpPr>
        <p:spPr>
          <a:xfrm>
            <a:off x="683568" y="620688"/>
            <a:ext cx="7389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err="1" smtClean="0">
                <a:latin typeface="Forte" pitchFamily="66" charset="0"/>
              </a:rPr>
              <a:t>What</a:t>
            </a:r>
            <a:r>
              <a:rPr lang="cs-CZ" sz="4000" dirty="0" smtClean="0">
                <a:latin typeface="Forte" pitchFamily="66" charset="0"/>
              </a:rPr>
              <a:t> are </a:t>
            </a:r>
            <a:r>
              <a:rPr lang="cs-CZ" sz="4000" dirty="0" err="1" smtClean="0">
                <a:latin typeface="Forte" pitchFamily="66" charset="0"/>
              </a:rPr>
              <a:t>the</a:t>
            </a:r>
            <a:r>
              <a:rPr lang="cs-CZ" sz="4000" dirty="0" smtClean="0">
                <a:latin typeface="Forte" pitchFamily="66" charset="0"/>
              </a:rPr>
              <a:t> </a:t>
            </a:r>
            <a:r>
              <a:rPr lang="cs-CZ" sz="4000" dirty="0" err="1" smtClean="0">
                <a:latin typeface="Forte" pitchFamily="66" charset="0"/>
              </a:rPr>
              <a:t>men</a:t>
            </a:r>
            <a:r>
              <a:rPr lang="cs-CZ" sz="4000" dirty="0" smtClean="0">
                <a:latin typeface="Forte" pitchFamily="66" charset="0"/>
              </a:rPr>
              <a:t> </a:t>
            </a:r>
            <a:r>
              <a:rPr lang="cs-CZ" sz="4000" dirty="0" err="1" smtClean="0">
                <a:latin typeface="Forte" pitchFamily="66" charset="0"/>
              </a:rPr>
              <a:t>going</a:t>
            </a:r>
            <a:r>
              <a:rPr lang="cs-CZ" sz="4000" dirty="0" smtClean="0">
                <a:latin typeface="Forte" pitchFamily="66" charset="0"/>
              </a:rPr>
              <a:t> to do?</a:t>
            </a:r>
            <a:endParaRPr lang="cs-CZ" sz="4000" dirty="0">
              <a:latin typeface="Forte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267744" y="5030317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i="1" dirty="0" smtClean="0">
                <a:solidFill>
                  <a:srgbClr val="FF0000"/>
                </a:solidFill>
              </a:rPr>
              <a:t>are </a:t>
            </a:r>
            <a:r>
              <a:rPr lang="cs-CZ" sz="3600" i="1" dirty="0" err="1" smtClean="0">
                <a:solidFill>
                  <a:srgbClr val="FF0000"/>
                </a:solidFill>
              </a:rPr>
              <a:t>going</a:t>
            </a:r>
            <a:r>
              <a:rPr lang="cs-CZ" sz="3600" i="1" dirty="0" smtClean="0">
                <a:solidFill>
                  <a:srgbClr val="FF0000"/>
                </a:solidFill>
              </a:rPr>
              <a:t> to drink </a:t>
            </a:r>
            <a:endParaRPr lang="cs-CZ" sz="36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113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/>
              <a:t>obrázky - </a:t>
            </a:r>
            <a:r>
              <a:rPr lang="cs-CZ" dirty="0">
                <a:hlinkClick r:id="rId2"/>
              </a:rPr>
              <a:t>http://office.microsoft.com/cs-cz/images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128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415</TotalTime>
  <Words>260</Words>
  <Application>Microsoft Office PowerPoint</Application>
  <PresentationFormat>Předvádění na obrazovce (4:3)</PresentationFormat>
  <Paragraphs>39</Paragraphs>
  <Slides>12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Aerodynamika</vt:lpstr>
      <vt:lpstr>Prezentace aplikace PowerPoint</vt:lpstr>
      <vt:lpstr>Prezentace aplikace PowerPoint</vt:lpstr>
      <vt:lpstr>Going to</vt:lpstr>
      <vt:lpstr>Podmět – am/is/are – going to – významové sloveso  </vt:lpstr>
      <vt:lpstr>Podmět – am/is/are – NOT – going to – významové sloveso</vt:lpstr>
      <vt:lpstr>(Wh..) Am/is/are – podmět- going to- významové sloveso…?</vt:lpstr>
      <vt:lpstr>He …………………………. the door.</vt:lpstr>
      <vt:lpstr>Janet ……………………………….. </vt:lpstr>
      <vt:lpstr>They ……………………………… a dog.</vt:lpstr>
      <vt:lpstr>Helen ......……………………… a book.</vt:lpstr>
      <vt:lpstr>They …………………….. beer.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Going to</dc:title>
  <dc:creator>pc</dc:creator>
  <cp:lastModifiedBy>pc</cp:lastModifiedBy>
  <cp:revision>8</cp:revision>
  <dcterms:created xsi:type="dcterms:W3CDTF">2013-01-21T08:34:57Z</dcterms:created>
  <dcterms:modified xsi:type="dcterms:W3CDTF">2013-01-22T15:58:54Z</dcterms:modified>
</cp:coreProperties>
</file>