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2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F1442BD8-9385-4129-8664-96250516E790}" type="datetimeFigureOut">
              <a:rPr lang="cs-CZ" smtClean="0"/>
              <a:t>24.7.2013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683877A-8628-4CA3-B295-E92BF1A1742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2656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>
                <a:effectLst/>
              </a:rPr>
              <a:t>Název školy : </a:t>
            </a:r>
            <a:r>
              <a:rPr lang="cs-CZ" dirty="0">
                <a:effectLst/>
              </a:rPr>
              <a:t>Základní škola a mateřská </a:t>
            </a:r>
            <a:r>
              <a:rPr lang="cs-CZ" dirty="0" smtClean="0">
                <a:effectLst/>
              </a:rPr>
              <a:t>škola, Svoboda </a:t>
            </a:r>
            <a:r>
              <a:rPr lang="cs-CZ" dirty="0">
                <a:effectLst/>
              </a:rPr>
              <a:t>nad  Úpou, okres Trutnov</a:t>
            </a:r>
            <a:r>
              <a:rPr lang="cs-CZ" dirty="0" smtClean="0">
                <a:effectLst/>
              </a:rPr>
              <a:t> </a:t>
            </a:r>
          </a:p>
          <a:p>
            <a:r>
              <a:rPr lang="cs-CZ" b="1" dirty="0" smtClean="0">
                <a:effectLst/>
              </a:rPr>
              <a:t>Autor </a:t>
            </a:r>
            <a:r>
              <a:rPr lang="cs-CZ" b="1" dirty="0">
                <a:effectLst/>
              </a:rPr>
              <a:t>: </a:t>
            </a:r>
            <a:r>
              <a:rPr lang="cs-CZ" b="1" dirty="0" smtClean="0">
                <a:effectLst/>
              </a:rPr>
              <a:t>Bc. Lucie Ševčíková</a:t>
            </a:r>
            <a:r>
              <a:rPr lang="cs-CZ" dirty="0" smtClean="0">
                <a:effectLst/>
              </a:rPr>
              <a:t>                                 </a:t>
            </a:r>
            <a:r>
              <a:rPr lang="cs-CZ" b="1" dirty="0" smtClean="0">
                <a:effectLst/>
              </a:rPr>
              <a:t>                          </a:t>
            </a:r>
            <a:r>
              <a:rPr lang="cs-CZ" b="1" dirty="0">
                <a:effectLst/>
              </a:rPr>
              <a:t>Datum : </a:t>
            </a:r>
            <a:r>
              <a:rPr lang="cs-CZ" dirty="0" smtClean="0">
                <a:effectLst/>
              </a:rPr>
              <a:t>22.1. 2013</a:t>
            </a:r>
          </a:p>
          <a:p>
            <a:r>
              <a:rPr lang="cs-CZ" b="1" dirty="0" smtClean="0">
                <a:effectLst/>
              </a:rPr>
              <a:t>Název </a:t>
            </a:r>
            <a:r>
              <a:rPr lang="cs-CZ" b="1" dirty="0">
                <a:effectLst/>
              </a:rPr>
              <a:t>: </a:t>
            </a:r>
            <a:r>
              <a:rPr lang="cs-CZ" dirty="0">
                <a:effectLst/>
              </a:rPr>
              <a:t>VY_22_INOVACE_2.2.1 </a:t>
            </a:r>
            <a:r>
              <a:rPr lang="cs-CZ" dirty="0" smtClean="0">
                <a:effectLst/>
              </a:rPr>
              <a:t>AJ6,7g_30</a:t>
            </a:r>
          </a:p>
          <a:p>
            <a:r>
              <a:rPr lang="cs-CZ" b="1" dirty="0" smtClean="0">
                <a:effectLst/>
              </a:rPr>
              <a:t>Téma </a:t>
            </a:r>
            <a:r>
              <a:rPr lang="cs-CZ" b="1" dirty="0">
                <a:effectLst/>
              </a:rPr>
              <a:t>: </a:t>
            </a:r>
            <a:r>
              <a:rPr lang="cs-CZ" dirty="0" smtClean="0">
                <a:effectLst/>
              </a:rPr>
              <a:t>Předpřítomný čas</a:t>
            </a:r>
            <a:br>
              <a:rPr lang="cs-CZ" dirty="0" smtClean="0">
                <a:effectLst/>
              </a:rPr>
            </a:br>
            <a:r>
              <a:rPr lang="cs-CZ" b="1" dirty="0" smtClean="0">
                <a:effectLst/>
              </a:rPr>
              <a:t>Ročník </a:t>
            </a:r>
            <a:r>
              <a:rPr lang="cs-CZ" b="1" dirty="0">
                <a:effectLst/>
              </a:rPr>
              <a:t>: </a:t>
            </a:r>
            <a:r>
              <a:rPr lang="cs-CZ" dirty="0" smtClean="0">
                <a:effectLst/>
              </a:rPr>
              <a:t>6. </a:t>
            </a:r>
            <a:r>
              <a:rPr lang="cs-CZ" dirty="0">
                <a:effectLst/>
              </a:rPr>
              <a:t>a </a:t>
            </a:r>
            <a:r>
              <a:rPr lang="cs-CZ" dirty="0" smtClean="0">
                <a:effectLst/>
              </a:rPr>
              <a:t>7. </a:t>
            </a:r>
          </a:p>
          <a:p>
            <a:pPr algn="l"/>
            <a:r>
              <a:rPr lang="cs-CZ" b="1" dirty="0" smtClean="0">
                <a:effectLst/>
              </a:rPr>
              <a:t>Číslo </a:t>
            </a:r>
            <a:r>
              <a:rPr lang="cs-CZ" b="1" dirty="0">
                <a:effectLst/>
              </a:rPr>
              <a:t>projektu : </a:t>
            </a:r>
            <a:r>
              <a:rPr lang="cs-CZ" dirty="0">
                <a:effectLst/>
              </a:rPr>
              <a:t>CZ.1.07/1.4.00/21.3068</a:t>
            </a:r>
            <a:r>
              <a:rPr lang="cs-CZ" dirty="0" smtClean="0">
                <a:effectLst/>
              </a:rPr>
              <a:t> 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636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628800"/>
            <a:ext cx="7632848" cy="3657599"/>
          </a:xfrm>
        </p:spPr>
        <p:txBody>
          <a:bodyPr/>
          <a:lstStyle/>
          <a:p>
            <a:pPr marL="18288" indent="0" algn="just">
              <a:buNone/>
            </a:pPr>
            <a:r>
              <a:rPr lang="cs-CZ" dirty="0" smtClean="0">
                <a:effectLst/>
              </a:rPr>
              <a:t>Tato prezentace slouží jako prostředek k vysvětlení tvoření předpřítomného času a jeho užití. Součástí materiálu jsou cvičení na nepravidelná slovesa a překlad vět. Materiál je určen především pro žáky 7. ročníku.</a:t>
            </a:r>
            <a:endParaRPr lang="cs-CZ" dirty="0">
              <a:effectLst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620688"/>
            <a:ext cx="7543800" cy="9144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48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c\AppData\Local\Microsoft\Windows\Temporary Internet Files\Content.IE5\RLTPXE7U\MP90043942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" y="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95936" y="1268760"/>
            <a:ext cx="5760640" cy="1800200"/>
          </a:xfrm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</a:rPr>
              <a:t>The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Present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Perfect</a:t>
            </a:r>
            <a:r>
              <a:rPr lang="cs-CZ" dirty="0" smtClean="0">
                <a:solidFill>
                  <a:schemeClr val="bg1"/>
                </a:solidFill>
              </a:rPr>
              <a:t> Tense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5373216"/>
            <a:ext cx="6172200" cy="685800"/>
          </a:xfrm>
        </p:spPr>
        <p:txBody>
          <a:bodyPr>
            <a:noAutofit/>
          </a:bodyPr>
          <a:lstStyle/>
          <a:p>
            <a:pPr algn="ctr"/>
            <a:r>
              <a:rPr lang="cs-CZ" sz="4800" dirty="0" smtClean="0"/>
              <a:t>Předpřítomný čas - prostý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88028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60648"/>
            <a:ext cx="6096000" cy="3657599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cs-CZ" sz="5400" dirty="0" err="1" smtClean="0"/>
              <a:t>Have</a:t>
            </a:r>
            <a:r>
              <a:rPr lang="cs-CZ" sz="5400" dirty="0" smtClean="0"/>
              <a:t> /has </a:t>
            </a:r>
          </a:p>
          <a:p>
            <a:pPr marL="18288" indent="0" algn="ctr">
              <a:buNone/>
            </a:pPr>
            <a:r>
              <a:rPr lang="cs-CZ" sz="5400" dirty="0" smtClean="0"/>
              <a:t>+</a:t>
            </a:r>
          </a:p>
          <a:p>
            <a:pPr marL="18288" indent="0" algn="ctr">
              <a:buNone/>
            </a:pPr>
            <a:r>
              <a:rPr lang="cs-CZ" sz="5400" dirty="0" smtClean="0"/>
              <a:t>Příčestí minulé</a:t>
            </a:r>
            <a:endParaRPr lang="cs-CZ" sz="5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95716" y="5229200"/>
            <a:ext cx="8043232" cy="914400"/>
          </a:xfrm>
        </p:spPr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done my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sz="2400" dirty="0" smtClean="0"/>
              <a:t>Dodělal jsem domácí úkol.</a:t>
            </a:r>
            <a:endParaRPr lang="cs-CZ" sz="2400" dirty="0"/>
          </a:p>
        </p:txBody>
      </p:sp>
      <p:pic>
        <p:nvPicPr>
          <p:cNvPr id="2050" name="Picture 2" descr="C:\Users\pc\AppData\Local\Microsoft\Windows\Temporary Internet Files\Content.IE5\UUDV90CU\MP9003089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20186"/>
            <a:ext cx="2865512" cy="1905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7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772816"/>
            <a:ext cx="8424936" cy="4377679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18288" indent="0">
              <a:buNone/>
            </a:pPr>
            <a:r>
              <a:rPr lang="cs-CZ" sz="3600" b="1" dirty="0" smtClean="0">
                <a:solidFill>
                  <a:srgbClr val="FF0000"/>
                </a:solidFill>
                <a:effectLst/>
              </a:rPr>
              <a:t>Slovesa pravidelná </a:t>
            </a:r>
          </a:p>
          <a:p>
            <a:pPr marL="18288" indent="0">
              <a:buNone/>
            </a:pPr>
            <a:r>
              <a:rPr lang="cs-CZ" sz="3600" dirty="0">
                <a:effectLst/>
              </a:rPr>
              <a:t> </a:t>
            </a:r>
            <a:r>
              <a:rPr lang="cs-CZ" sz="3600" dirty="0" smtClean="0">
                <a:effectLst/>
              </a:rPr>
              <a:t>koncovka </a:t>
            </a:r>
            <a:r>
              <a:rPr lang="cs-CZ" sz="3600" b="1" dirty="0" smtClean="0">
                <a:solidFill>
                  <a:srgbClr val="FFC000"/>
                </a:solidFill>
                <a:effectLst/>
              </a:rPr>
              <a:t>– </a:t>
            </a:r>
            <a:r>
              <a:rPr lang="cs-CZ" sz="3600" b="1" dirty="0" err="1" smtClean="0">
                <a:solidFill>
                  <a:srgbClr val="FFC000"/>
                </a:solidFill>
                <a:effectLst/>
              </a:rPr>
              <a:t>ed</a:t>
            </a:r>
            <a:r>
              <a:rPr lang="cs-CZ" sz="3600" b="1" dirty="0" smtClean="0">
                <a:solidFill>
                  <a:srgbClr val="FFC000"/>
                </a:solidFill>
                <a:effectLst/>
              </a:rPr>
              <a:t> </a:t>
            </a:r>
            <a:r>
              <a:rPr lang="cs-CZ" sz="3600" dirty="0" smtClean="0">
                <a:effectLst/>
              </a:rPr>
              <a:t>(</a:t>
            </a:r>
            <a:r>
              <a:rPr lang="cs-CZ" sz="3600" dirty="0" err="1" smtClean="0">
                <a:effectLst/>
              </a:rPr>
              <a:t>helped</a:t>
            </a:r>
            <a:r>
              <a:rPr lang="cs-CZ" sz="3600" dirty="0" smtClean="0">
                <a:effectLst/>
              </a:rPr>
              <a:t>, </a:t>
            </a:r>
            <a:r>
              <a:rPr lang="cs-CZ" sz="3600" dirty="0" err="1" smtClean="0">
                <a:effectLst/>
              </a:rPr>
              <a:t>worked</a:t>
            </a:r>
            <a:r>
              <a:rPr lang="cs-CZ" sz="3600" dirty="0" smtClean="0">
                <a:effectLst/>
              </a:rPr>
              <a:t>, </a:t>
            </a:r>
            <a:r>
              <a:rPr lang="cs-CZ" sz="3600" dirty="0" err="1" smtClean="0">
                <a:effectLst/>
              </a:rPr>
              <a:t>jumped</a:t>
            </a:r>
            <a:r>
              <a:rPr lang="cs-CZ" sz="3600" dirty="0" smtClean="0">
                <a:effectLst/>
              </a:rPr>
              <a:t>,…..)</a:t>
            </a:r>
          </a:p>
          <a:p>
            <a:pPr marL="18288" indent="0">
              <a:buNone/>
            </a:pPr>
            <a:r>
              <a:rPr lang="cs-CZ" sz="3600" b="1" dirty="0" smtClean="0">
                <a:solidFill>
                  <a:srgbClr val="FF0000"/>
                </a:solidFill>
                <a:effectLst/>
              </a:rPr>
              <a:t>Slovesa nepravidelná</a:t>
            </a:r>
          </a:p>
          <a:p>
            <a:pPr marL="18288" indent="0">
              <a:buNone/>
            </a:pPr>
            <a:r>
              <a:rPr lang="cs-CZ" sz="3600" b="1" dirty="0" smtClean="0">
                <a:solidFill>
                  <a:srgbClr val="FFC000"/>
                </a:solidFill>
                <a:effectLst/>
              </a:rPr>
              <a:t>3. tvar </a:t>
            </a:r>
            <a:r>
              <a:rPr lang="cs-CZ" sz="3600" dirty="0" smtClean="0">
                <a:effectLst/>
              </a:rPr>
              <a:t>(made, done, </a:t>
            </a:r>
            <a:r>
              <a:rPr lang="cs-CZ" sz="3600" dirty="0" err="1" smtClean="0">
                <a:effectLst/>
              </a:rPr>
              <a:t>gone</a:t>
            </a:r>
            <a:r>
              <a:rPr lang="cs-CZ" sz="3600" dirty="0" smtClean="0">
                <a:effectLst/>
              </a:rPr>
              <a:t>, </a:t>
            </a:r>
            <a:r>
              <a:rPr lang="cs-CZ" sz="3600" dirty="0" err="1" smtClean="0">
                <a:effectLst/>
              </a:rPr>
              <a:t>written</a:t>
            </a:r>
            <a:r>
              <a:rPr lang="cs-CZ" sz="3600" dirty="0" smtClean="0">
                <a:effectLst/>
              </a:rPr>
              <a:t>, ….)</a:t>
            </a:r>
            <a:endParaRPr lang="cs-CZ" sz="3600" dirty="0">
              <a:effectLst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476672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Příčestí minulé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70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1628800"/>
            <a:ext cx="2952328" cy="4896544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18288" indent="0">
              <a:buNone/>
            </a:pPr>
            <a:endParaRPr lang="cs-CZ" sz="2800" dirty="0" smtClean="0"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ride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be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fly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cook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paint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draw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water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watch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/>
              </a:rPr>
              <a:t>make</a:t>
            </a:r>
          </a:p>
          <a:p>
            <a:pPr marL="18288" indent="0">
              <a:buNone/>
            </a:pP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548680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Find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past </a:t>
            </a:r>
            <a:r>
              <a:rPr lang="cs-CZ" dirty="0" err="1" smtClean="0"/>
              <a:t>participles</a:t>
            </a:r>
            <a:endParaRPr lang="cs-CZ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5004048" y="1628800"/>
            <a:ext cx="2952328" cy="48965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>
              <a:buFont typeface="Wingdings" pitchFamily="2" charset="2"/>
              <a:buNone/>
            </a:pPr>
            <a:endParaRPr lang="cs-CZ" sz="2800" dirty="0" smtClean="0"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ridden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been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flown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cooked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painted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drawn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watered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watched</a:t>
            </a:r>
            <a:endParaRPr lang="cs-CZ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made</a:t>
            </a:r>
          </a:p>
          <a:p>
            <a:pPr marL="18288" indent="0">
              <a:buFont typeface="Wingdings" pitchFamily="2" charset="2"/>
              <a:buNone/>
            </a:pP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pc\AppData\Local\Microsoft\Windows\Temporary Internet Files\Content.IE5\XRE51R2X\MC90044216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19" y="4048701"/>
            <a:ext cx="2476643" cy="247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34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772816"/>
            <a:ext cx="3096344" cy="460851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18288" indent="0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EVER     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NEVER (sloveso +) 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ONCE 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ALREADY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JUST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BEFORE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SO FAR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NOT  …… YET</a:t>
            </a:r>
          </a:p>
          <a:p>
            <a:pPr marL="18288" indent="0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MANY TIMES</a:t>
            </a:r>
          </a:p>
          <a:p>
            <a:pPr marL="18288" indent="0">
              <a:buNone/>
            </a:pP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55576" y="548680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Key</a:t>
            </a:r>
            <a:r>
              <a:rPr lang="cs-CZ" dirty="0" smtClean="0"/>
              <a:t> </a:t>
            </a:r>
            <a:r>
              <a:rPr lang="cs-CZ" dirty="0" err="1" smtClean="0"/>
              <a:t>words</a:t>
            </a:r>
            <a:endParaRPr lang="cs-CZ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5004048" y="1772605"/>
            <a:ext cx="3096344" cy="46085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>
              <a:buFont typeface="Wingdings" pitchFamily="2" charset="2"/>
              <a:buNone/>
            </a:pPr>
            <a:endParaRPr lang="cs-CZ" b="1" dirty="0" smtClean="0">
              <a:solidFill>
                <a:srgbClr val="C00000"/>
              </a:solidFill>
              <a:effectLst/>
            </a:endParaRP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někdy    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nikdy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jednou 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už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právě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předtím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dosud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Ještě ne</a:t>
            </a:r>
          </a:p>
          <a:p>
            <a:pPr marL="18288" indent="0"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C00000"/>
                </a:solidFill>
                <a:effectLst/>
              </a:rPr>
              <a:t>mnohokrát</a:t>
            </a:r>
          </a:p>
          <a:p>
            <a:pPr marL="18288" indent="0">
              <a:buFont typeface="Wingdings" pitchFamily="2" charset="2"/>
              <a:buNone/>
            </a:pPr>
            <a:endParaRPr lang="cs-CZ" sz="2800" b="1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7202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132856"/>
            <a:ext cx="6683559" cy="3657599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8288" indent="0">
              <a:buNone/>
            </a:pPr>
            <a:r>
              <a:rPr lang="cs-CZ" sz="2400" b="1" u="sng" dirty="0" smtClean="0">
                <a:solidFill>
                  <a:srgbClr val="FFFF00"/>
                </a:solidFill>
                <a:effectLst/>
              </a:rPr>
              <a:t>Jedná se o neurčitý čas v minulosti. </a:t>
            </a:r>
          </a:p>
          <a:p>
            <a:pPr marL="18288" indent="0">
              <a:buNone/>
            </a:pPr>
            <a:r>
              <a:rPr lang="cs-CZ" sz="2400" b="1" i="1" dirty="0" smtClean="0">
                <a:solidFill>
                  <a:srgbClr val="002060"/>
                </a:solidFill>
                <a:effectLst/>
              </a:rPr>
              <a:t>I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have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already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been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to London.</a:t>
            </a:r>
          </a:p>
          <a:p>
            <a:pPr marL="18288" indent="0">
              <a:buNone/>
            </a:pPr>
            <a:r>
              <a:rPr lang="cs-CZ" sz="2400" b="1" i="1" dirty="0" smtClean="0">
                <a:solidFill>
                  <a:schemeClr val="tx1"/>
                </a:solidFill>
                <a:effectLst/>
              </a:rPr>
              <a:t>Už jsem byla v Londýně. (nezajímá mě kdy)</a:t>
            </a:r>
          </a:p>
          <a:p>
            <a:pPr marL="18288" indent="0">
              <a:buNone/>
            </a:pPr>
            <a:endParaRPr lang="cs-CZ" sz="2400" b="1" dirty="0" smtClean="0">
              <a:solidFill>
                <a:schemeClr val="tx1"/>
              </a:solidFill>
              <a:effectLst/>
            </a:endParaRPr>
          </a:p>
          <a:p>
            <a:pPr marL="18288" indent="0">
              <a:buNone/>
            </a:pPr>
            <a:r>
              <a:rPr lang="cs-CZ" sz="2400" b="1" u="sng" dirty="0" smtClean="0">
                <a:solidFill>
                  <a:srgbClr val="FFFF00"/>
                </a:solidFill>
                <a:effectLst/>
              </a:rPr>
              <a:t>Děj právě teď skončil. </a:t>
            </a:r>
          </a:p>
          <a:p>
            <a:pPr marL="18288" indent="0">
              <a:buNone/>
            </a:pP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The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painter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has just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finished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the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  <a:effectLst/>
              </a:rPr>
              <a:t>picture</a:t>
            </a:r>
            <a:r>
              <a:rPr lang="cs-CZ" sz="2400" b="1" i="1" dirty="0" smtClean="0">
                <a:solidFill>
                  <a:srgbClr val="002060"/>
                </a:solidFill>
                <a:effectLst/>
              </a:rPr>
              <a:t>.</a:t>
            </a:r>
          </a:p>
          <a:p>
            <a:pPr marL="18288" indent="0">
              <a:buNone/>
            </a:pPr>
            <a:r>
              <a:rPr lang="cs-CZ" sz="2400" b="1" i="1" dirty="0" smtClean="0">
                <a:solidFill>
                  <a:schemeClr val="tx1"/>
                </a:solidFill>
                <a:effectLst/>
              </a:rPr>
              <a:t>Malíř právě domaloval obraz. (vidíme výsledek)</a:t>
            </a:r>
            <a:endParaRPr lang="cs-CZ" sz="2400" b="1" i="1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764704"/>
            <a:ext cx="7543800" cy="9144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Using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BKLZNTX7\MP9004237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918" y="980728"/>
            <a:ext cx="2171377" cy="219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c\AppData\Local\Microsoft\Windows\Temporary Internet Files\Content.IE5\6B870OFP\MM90028302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2004814" cy="200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56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332657"/>
            <a:ext cx="7330008" cy="129614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18288" indent="0" algn="ctr">
              <a:buNone/>
            </a:pPr>
            <a:r>
              <a:rPr lang="cs-CZ" sz="4400" dirty="0" smtClean="0">
                <a:solidFill>
                  <a:srgbClr val="FFFF00"/>
                </a:solidFill>
              </a:rPr>
              <a:t>Zkušenosti, zážitky</a:t>
            </a:r>
          </a:p>
          <a:p>
            <a:pPr marL="18288" indent="0" algn="ctr">
              <a:buNone/>
            </a:pPr>
            <a:r>
              <a:rPr lang="cs-CZ" sz="4800" i="1" dirty="0" smtClean="0"/>
              <a:t>I </a:t>
            </a:r>
            <a:r>
              <a:rPr lang="cs-CZ" sz="4800" i="1" dirty="0" err="1" smtClean="0"/>
              <a:t>have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been</a:t>
            </a:r>
            <a:r>
              <a:rPr lang="cs-CZ" sz="4800" i="1" dirty="0" smtClean="0"/>
              <a:t> to France. </a:t>
            </a:r>
          </a:p>
          <a:p>
            <a:pPr marL="18288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Byla jsem ve Francii.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730780" y="1916832"/>
            <a:ext cx="7330008" cy="12961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 algn="ctr">
              <a:buFont typeface="Wingdings" pitchFamily="2" charset="2"/>
              <a:buNone/>
            </a:pPr>
            <a:r>
              <a:rPr lang="cs-CZ" sz="4400" dirty="0" smtClean="0">
                <a:solidFill>
                  <a:srgbClr val="FFFF00"/>
                </a:solidFill>
              </a:rPr>
              <a:t>Co se stalo během času</a:t>
            </a:r>
          </a:p>
          <a:p>
            <a:pPr marL="18288" indent="0" algn="ctr">
              <a:buFont typeface="Wingdings" pitchFamily="2" charset="2"/>
              <a:buNone/>
            </a:pPr>
            <a:r>
              <a:rPr lang="cs-CZ" sz="4800" i="1" dirty="0" err="1" smtClean="0"/>
              <a:t>You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have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grown</a:t>
            </a:r>
            <a:r>
              <a:rPr lang="cs-CZ" sz="4800" i="1" dirty="0" smtClean="0"/>
              <a:t>.</a:t>
            </a:r>
          </a:p>
          <a:p>
            <a:pPr marL="18288" indent="0" algn="ctr">
              <a:buFont typeface="Wingdings" pitchFamily="2" charset="2"/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Ty jsi ale vyrostl.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730780" y="3501008"/>
            <a:ext cx="7330008" cy="12961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 algn="ctr">
              <a:buFont typeface="Wingdings" pitchFamily="2" charset="2"/>
              <a:buNone/>
            </a:pPr>
            <a:r>
              <a:rPr lang="cs-CZ" sz="4400" dirty="0" smtClean="0">
                <a:solidFill>
                  <a:srgbClr val="FFFF00"/>
                </a:solidFill>
              </a:rPr>
              <a:t>Dokončení činnosti</a:t>
            </a:r>
          </a:p>
          <a:p>
            <a:pPr marL="18288" indent="0" algn="ctr">
              <a:buFont typeface="Wingdings" pitchFamily="2" charset="2"/>
              <a:buNone/>
            </a:pPr>
            <a:r>
              <a:rPr lang="cs-CZ" sz="4800" i="1" dirty="0" err="1" smtClean="0"/>
              <a:t>Our</a:t>
            </a:r>
            <a:r>
              <a:rPr lang="cs-CZ" sz="4800" i="1" dirty="0" smtClean="0"/>
              <a:t> son has </a:t>
            </a:r>
            <a:r>
              <a:rPr lang="cs-CZ" sz="4800" i="1" dirty="0" err="1" smtClean="0"/>
              <a:t>learnt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how</a:t>
            </a:r>
            <a:r>
              <a:rPr lang="cs-CZ" sz="4800" i="1" dirty="0" smtClean="0"/>
              <a:t> to </a:t>
            </a:r>
            <a:r>
              <a:rPr lang="cs-CZ" sz="4800" i="1" dirty="0" err="1" smtClean="0"/>
              <a:t>read</a:t>
            </a:r>
            <a:r>
              <a:rPr lang="cs-CZ" sz="4800" i="1" dirty="0"/>
              <a:t>.</a:t>
            </a:r>
            <a:endParaRPr lang="cs-CZ" sz="4800" i="1" dirty="0" smtClean="0"/>
          </a:p>
          <a:p>
            <a:pPr marL="18288" indent="0" algn="ctr">
              <a:buFont typeface="Wingdings" pitchFamily="2" charset="2"/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Náš syn se naučil číst.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730780" y="5085183"/>
            <a:ext cx="7330008" cy="136815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lt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18288" indent="0" algn="ctr">
              <a:buFont typeface="Wingdings" pitchFamily="2" charset="2"/>
              <a:buNone/>
            </a:pPr>
            <a:r>
              <a:rPr lang="cs-CZ" sz="4400" dirty="0" smtClean="0">
                <a:solidFill>
                  <a:srgbClr val="FFFF00"/>
                </a:solidFill>
              </a:rPr>
              <a:t>Nedokončený děj</a:t>
            </a:r>
          </a:p>
          <a:p>
            <a:pPr marL="18288" indent="0" algn="ctr">
              <a:buFont typeface="Wingdings" pitchFamily="2" charset="2"/>
              <a:buNone/>
            </a:pPr>
            <a:r>
              <a:rPr lang="cs-CZ" sz="4800" i="1" dirty="0" err="1" smtClean="0"/>
              <a:t>It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hasn´t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stopped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raining</a:t>
            </a:r>
            <a:r>
              <a:rPr lang="cs-CZ" sz="4800" i="1" dirty="0" smtClean="0"/>
              <a:t> </a:t>
            </a:r>
            <a:r>
              <a:rPr lang="cs-CZ" sz="4800" i="1" dirty="0" err="1" smtClean="0"/>
              <a:t>yet</a:t>
            </a:r>
            <a:r>
              <a:rPr lang="cs-CZ" sz="4800" i="1" dirty="0" smtClean="0"/>
              <a:t>.</a:t>
            </a:r>
          </a:p>
          <a:p>
            <a:pPr marL="18288" indent="0" algn="ctr">
              <a:buFont typeface="Wingdings" pitchFamily="2" charset="2"/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Ještě nepřestalo pršet.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74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2060849"/>
            <a:ext cx="7632848" cy="165618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cs-CZ" sz="3600" dirty="0" err="1" smtClean="0"/>
              <a:t>Have</a:t>
            </a:r>
            <a:r>
              <a:rPr lang="cs-CZ" sz="3600" dirty="0" smtClean="0"/>
              <a:t>/ has + </a:t>
            </a:r>
            <a:r>
              <a:rPr lang="cs-CZ" sz="3600" dirty="0" smtClean="0">
                <a:solidFill>
                  <a:srgbClr val="FF0000"/>
                </a:solidFill>
              </a:rPr>
              <a:t>NOT</a:t>
            </a:r>
            <a:r>
              <a:rPr lang="cs-CZ" sz="3600" dirty="0" smtClean="0"/>
              <a:t> + příčestí minulé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55576" y="908720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Negative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149080"/>
            <a:ext cx="7740352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I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haven´t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seen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the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new</a:t>
            </a:r>
            <a:r>
              <a:rPr lang="cs-CZ" sz="2400" b="1" i="1" dirty="0" smtClean="0">
                <a:solidFill>
                  <a:srgbClr val="FF0000"/>
                </a:solidFill>
              </a:rPr>
              <a:t> film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with</a:t>
            </a:r>
            <a:r>
              <a:rPr lang="cs-CZ" sz="2400" b="1" i="1" dirty="0" smtClean="0">
                <a:solidFill>
                  <a:srgbClr val="FF0000"/>
                </a:solidFill>
              </a:rPr>
              <a:t> James Bond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yet</a:t>
            </a:r>
            <a:r>
              <a:rPr lang="cs-CZ" sz="2400" b="1" i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 smtClean="0"/>
              <a:t>Ještě jsem ten nový film s </a:t>
            </a:r>
            <a:r>
              <a:rPr lang="cs-CZ" sz="2400" dirty="0"/>
              <a:t>J</a:t>
            </a:r>
            <a:r>
              <a:rPr lang="cs-CZ" sz="2400" dirty="0" smtClean="0"/>
              <a:t>amesem Bondem neviděla.</a:t>
            </a:r>
          </a:p>
          <a:p>
            <a:endParaRPr lang="cs-CZ" sz="2400" dirty="0"/>
          </a:p>
          <a:p>
            <a:r>
              <a:rPr lang="cs-CZ" sz="2400" b="1" i="1" dirty="0" smtClean="0">
                <a:solidFill>
                  <a:srgbClr val="FF0000"/>
                </a:solidFill>
              </a:rPr>
              <a:t>He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hasn´t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been</a:t>
            </a:r>
            <a:r>
              <a:rPr lang="cs-CZ" sz="2400" b="1" i="1" dirty="0" smtClean="0">
                <a:solidFill>
                  <a:srgbClr val="FF0000"/>
                </a:solidFill>
              </a:rPr>
              <a:t> to New York.</a:t>
            </a:r>
          </a:p>
          <a:p>
            <a:r>
              <a:rPr lang="cs-CZ" sz="2400" dirty="0" smtClean="0"/>
              <a:t>Ještě nebyl v New Yorku.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2022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1844825"/>
            <a:ext cx="7416824" cy="1944215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cs-CZ" sz="4000" dirty="0" smtClean="0"/>
              <a:t>(Wh…) </a:t>
            </a:r>
            <a:r>
              <a:rPr lang="cs-CZ" sz="4000" dirty="0" err="1" smtClean="0"/>
              <a:t>have</a:t>
            </a:r>
            <a:r>
              <a:rPr lang="cs-CZ" sz="4000" dirty="0" smtClean="0"/>
              <a:t>/has + podmět + příčestí minulé …. ?</a:t>
            </a:r>
            <a:endParaRPr lang="cs-CZ" sz="4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692696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/>
              <a:t>Q</a:t>
            </a:r>
            <a:r>
              <a:rPr lang="cs-CZ" dirty="0" err="1" smtClean="0"/>
              <a:t>uestion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149080"/>
            <a:ext cx="7740352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i="1" dirty="0" err="1" smtClean="0">
                <a:solidFill>
                  <a:srgbClr val="FF0000"/>
                </a:solidFill>
              </a:rPr>
              <a:t>Have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you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already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flown</a:t>
            </a:r>
            <a:r>
              <a:rPr lang="cs-CZ" sz="2400" b="1" i="1" dirty="0" smtClean="0">
                <a:solidFill>
                  <a:srgbClr val="FF0000"/>
                </a:solidFill>
              </a:rPr>
              <a:t> by plane?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Yes</a:t>
            </a:r>
            <a:r>
              <a:rPr lang="cs-CZ" sz="2400" b="1" i="1" dirty="0" smtClean="0">
                <a:solidFill>
                  <a:srgbClr val="FF0000"/>
                </a:solidFill>
              </a:rPr>
              <a:t>, I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have</a:t>
            </a:r>
            <a:r>
              <a:rPr lang="cs-CZ" sz="2400" b="1" i="1" dirty="0" smtClean="0">
                <a:solidFill>
                  <a:srgbClr val="FF0000"/>
                </a:solidFill>
              </a:rPr>
              <a:t>./ No, I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haven´t</a:t>
            </a:r>
            <a:r>
              <a:rPr lang="cs-CZ" sz="2400" b="1" i="1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2400" dirty="0" smtClean="0"/>
              <a:t>Už jsi letěl(a) letadlem?</a:t>
            </a:r>
          </a:p>
          <a:p>
            <a:endParaRPr lang="cs-CZ" sz="2400" dirty="0"/>
          </a:p>
          <a:p>
            <a:r>
              <a:rPr lang="cs-CZ" sz="2400" b="1" i="1" dirty="0" err="1" smtClean="0">
                <a:solidFill>
                  <a:srgbClr val="FF0000"/>
                </a:solidFill>
              </a:rPr>
              <a:t>What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have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you</a:t>
            </a:r>
            <a:r>
              <a:rPr lang="cs-CZ" sz="2400" b="1" i="1" dirty="0" smtClean="0">
                <a:solidFill>
                  <a:srgbClr val="FF0000"/>
                </a:solidFill>
              </a:rPr>
              <a:t> done?</a:t>
            </a:r>
          </a:p>
          <a:p>
            <a:r>
              <a:rPr lang="cs-CZ" sz="2400" dirty="0" smtClean="0"/>
              <a:t>Co jsi to udělal?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8840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636912"/>
            <a:ext cx="7344816" cy="4392488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cs-CZ" sz="3600" dirty="0" smtClean="0"/>
              <a:t>Právě jsem dočetla knihu.</a:t>
            </a:r>
            <a:endParaRPr lang="cs-CZ" sz="3600" dirty="0"/>
          </a:p>
          <a:p>
            <a:pPr marL="18288" indent="0">
              <a:buNone/>
            </a:pPr>
            <a:r>
              <a:rPr lang="cs-CZ" sz="3600" b="1" i="1" dirty="0" smtClean="0">
                <a:solidFill>
                  <a:srgbClr val="FFFF00"/>
                </a:solidFill>
                <a:effectLst/>
              </a:rPr>
              <a:t>I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have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already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read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the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book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.</a:t>
            </a:r>
          </a:p>
          <a:p>
            <a:pPr marL="18288" indent="0">
              <a:buNone/>
            </a:pPr>
            <a:r>
              <a:rPr lang="cs-CZ" sz="3600" dirty="0" smtClean="0"/>
              <a:t>John byl v Itálii jednou.</a:t>
            </a:r>
          </a:p>
          <a:p>
            <a:pPr marL="18288" indent="0">
              <a:buNone/>
            </a:pPr>
            <a:r>
              <a:rPr lang="cs-CZ" sz="3600" b="1" i="1" dirty="0" smtClean="0">
                <a:solidFill>
                  <a:srgbClr val="FFFF00"/>
                </a:solidFill>
                <a:effectLst/>
              </a:rPr>
              <a:t>John has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been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to Italy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once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.</a:t>
            </a:r>
          </a:p>
          <a:p>
            <a:pPr marL="18288" indent="0">
              <a:buNone/>
            </a:pPr>
            <a:r>
              <a:rPr lang="cs-CZ" sz="3600" dirty="0" smtClean="0"/>
              <a:t>Už jsi někdy jedl chobotnici?</a:t>
            </a:r>
          </a:p>
          <a:p>
            <a:pPr marL="18288" indent="0">
              <a:buNone/>
            </a:pP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Have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you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ever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eaten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octopus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?</a:t>
            </a:r>
          </a:p>
          <a:p>
            <a:pPr marL="18288" indent="0">
              <a:buNone/>
            </a:pPr>
            <a:r>
              <a:rPr lang="cs-CZ" sz="3600" dirty="0" smtClean="0"/>
              <a:t>Ještě jsem nevyvenčil psa. </a:t>
            </a:r>
          </a:p>
          <a:p>
            <a:pPr marL="18288" indent="0">
              <a:buNone/>
            </a:pPr>
            <a:r>
              <a:rPr lang="cs-CZ" sz="3600" b="1" i="1" dirty="0" smtClean="0">
                <a:solidFill>
                  <a:srgbClr val="FFFF00"/>
                </a:solidFill>
                <a:effectLst/>
              </a:rPr>
              <a:t>I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haven´t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walked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the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 dog </a:t>
            </a:r>
            <a:r>
              <a:rPr lang="cs-CZ" sz="3600" b="1" i="1" dirty="0" err="1" smtClean="0">
                <a:solidFill>
                  <a:srgbClr val="FFFF00"/>
                </a:solidFill>
                <a:effectLst/>
              </a:rPr>
              <a:t>yet</a:t>
            </a:r>
            <a:r>
              <a:rPr lang="cs-CZ" sz="3600" b="1" i="1" dirty="0" smtClean="0">
                <a:solidFill>
                  <a:srgbClr val="FFFF00"/>
                </a:solidFill>
                <a:effectLst/>
              </a:rPr>
              <a:t>.</a:t>
            </a:r>
          </a:p>
          <a:p>
            <a:pPr marL="18288" indent="0">
              <a:buNone/>
            </a:pPr>
            <a:endParaRPr lang="cs-CZ" sz="3600" dirty="0" smtClean="0"/>
          </a:p>
          <a:p>
            <a:pPr marL="18288" indent="0">
              <a:buNone/>
            </a:pPr>
            <a:endParaRPr lang="cs-CZ" sz="3600" dirty="0" smtClean="0"/>
          </a:p>
          <a:p>
            <a:pPr marL="18288" indent="0">
              <a:buNone/>
            </a:pP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116632"/>
            <a:ext cx="7543800" cy="9144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Translate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456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755576" y="685801"/>
            <a:ext cx="7474024" cy="3657599"/>
          </a:xfrm>
        </p:spPr>
        <p:txBody>
          <a:bodyPr/>
          <a:lstStyle/>
          <a:p>
            <a:pPr marL="18288" indent="0">
              <a:buNone/>
            </a:pPr>
            <a:r>
              <a:rPr lang="cs-CZ" b="1" dirty="0">
                <a:effectLst/>
              </a:rPr>
              <a:t>obrázky:</a:t>
            </a:r>
            <a:endParaRPr lang="cs-CZ" dirty="0">
              <a:effectLst/>
            </a:endParaRPr>
          </a:p>
          <a:p>
            <a:pPr marL="18288" indent="0">
              <a:buNone/>
            </a:pPr>
            <a:r>
              <a:rPr lang="cs-CZ" dirty="0">
                <a:effectLst/>
              </a:rPr>
              <a:t>kliparty - </a:t>
            </a:r>
            <a:r>
              <a:rPr lang="cs-CZ" u="sng" dirty="0">
                <a:effectLst/>
                <a:hlinkClick r:id="rId2"/>
              </a:rPr>
              <a:t>http://office.microsoft.com/cs-cz/images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7429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75</TotalTime>
  <Words>422</Words>
  <Application>Microsoft Office PowerPoint</Application>
  <PresentationFormat>Předvádění na obrazovce (4:3)</PresentationFormat>
  <Paragraphs>106</Paragraphs>
  <Slides>13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Živly</vt:lpstr>
      <vt:lpstr>Název školy : Základní škola a mateřská škola, Svoboda nad  Úpou, okres Trutnov  Autor : Bc. Lucie Ševčíková                                                           Datum : 22.1. 2013 Název : VY_22_INOVACE_2.2.1 AJ6,7g_30 Téma : Předpřítomný čas Ročník : 6. a 7.  Číslo projektu : CZ.1.07/1.4.00/21.3068 </vt:lpstr>
      <vt:lpstr>Anotace:</vt:lpstr>
      <vt:lpstr>The Present Perfect Tense</vt:lpstr>
      <vt:lpstr>I have done my homework. Dodělal jsem domácí úkol.</vt:lpstr>
      <vt:lpstr>Příčestí minulé</vt:lpstr>
      <vt:lpstr>Find the past participles</vt:lpstr>
      <vt:lpstr>Key words</vt:lpstr>
      <vt:lpstr>Using:</vt:lpstr>
      <vt:lpstr>Prezentace aplikace PowerPoint</vt:lpstr>
      <vt:lpstr>Negative</vt:lpstr>
      <vt:lpstr>Question </vt:lpstr>
      <vt:lpstr>Translate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Present Perfect Tense</dc:title>
  <dc:creator>pc</dc:creator>
  <cp:lastModifiedBy>pc</cp:lastModifiedBy>
  <cp:revision>13</cp:revision>
  <dcterms:created xsi:type="dcterms:W3CDTF">2013-01-22T16:04:28Z</dcterms:created>
  <dcterms:modified xsi:type="dcterms:W3CDTF">2013-07-24T07:48:38Z</dcterms:modified>
</cp:coreProperties>
</file>