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0C0B82E9-3197-42C0-995D-482107EF460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025F85C-9BF1-49F9-84FA-338FD3B926F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0648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Autor :</a:t>
            </a:r>
            <a:r>
              <a:rPr lang="cs-CZ" dirty="0"/>
              <a:t> </a:t>
            </a:r>
            <a:r>
              <a:rPr lang="cs-CZ" dirty="0" smtClean="0"/>
              <a:t>Bc. Lucie </a:t>
            </a:r>
            <a:r>
              <a:rPr lang="cs-CZ" dirty="0" smtClean="0"/>
              <a:t>Ševčíková</a:t>
            </a:r>
          </a:p>
          <a:p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24. </a:t>
            </a:r>
            <a:r>
              <a:rPr lang="cs-CZ" dirty="0"/>
              <a:t>1. 2013</a:t>
            </a:r>
            <a:endParaRPr lang="cs-CZ" dirty="0" smtClean="0"/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/>
              <a:t>VY_22_INOVACE_2.2.1 </a:t>
            </a:r>
            <a:r>
              <a:rPr lang="cs-CZ" dirty="0" smtClean="0"/>
              <a:t>AJ6,7g_32</a:t>
            </a:r>
            <a:endParaRPr lang="cs-CZ" dirty="0" smtClean="0"/>
          </a:p>
          <a:p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Příslovce</a:t>
            </a:r>
            <a:endParaRPr lang="cs-CZ" dirty="0" smtClean="0"/>
          </a:p>
          <a:p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6., 7.</a:t>
            </a:r>
          </a:p>
          <a:p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74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Tato prezentace slouží k vysvětlení učiva používání  a tvoření příslovcí a jejich srovnání s přídavnými jmény. Materiál je zejména určen pro žáky 7. ročníku. </a:t>
            </a:r>
          </a:p>
          <a:p>
            <a:pPr indent="0" algn="just">
              <a:buNone/>
            </a:pPr>
            <a:r>
              <a:rPr lang="cs-CZ" dirty="0" smtClean="0"/>
              <a:t>Prezentace přibližuje i nepravidelné tvoření a výjimky.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027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Adverbs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x</a:t>
            </a:r>
            <a:br>
              <a:rPr lang="cs-CZ" dirty="0" smtClean="0"/>
            </a:br>
            <a:r>
              <a:rPr lang="cs-CZ" dirty="0" err="1" smtClean="0"/>
              <a:t>Adjectives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Příslovce  x  přídavná jména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40801"/>
            <a:ext cx="3612921" cy="241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822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správně?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002060"/>
                </a:solidFill>
              </a:rPr>
              <a:t>This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b="1" dirty="0" smtClean="0">
                <a:solidFill>
                  <a:srgbClr val="002060"/>
                </a:solidFill>
              </a:rPr>
              <a:t> a      </a:t>
            </a:r>
            <a:r>
              <a:rPr lang="cs-CZ" i="1" dirty="0" err="1" smtClean="0"/>
              <a:t>large</a:t>
            </a:r>
            <a:r>
              <a:rPr lang="cs-CZ" i="1" dirty="0" smtClean="0"/>
              <a:t>        </a:t>
            </a:r>
            <a:r>
              <a:rPr lang="cs-CZ" i="1" dirty="0" err="1" smtClean="0"/>
              <a:t>largely</a:t>
            </a:r>
            <a:r>
              <a:rPr lang="cs-CZ" i="1" dirty="0" smtClean="0"/>
              <a:t>   </a:t>
            </a:r>
            <a:r>
              <a:rPr lang="cs-CZ" b="1" dirty="0" smtClean="0">
                <a:solidFill>
                  <a:srgbClr val="002060"/>
                </a:solidFill>
              </a:rPr>
              <a:t>house.</a:t>
            </a:r>
          </a:p>
          <a:p>
            <a:r>
              <a:rPr lang="cs-CZ" b="1" i="1" dirty="0" smtClean="0">
                <a:solidFill>
                  <a:srgbClr val="002060"/>
                </a:solidFill>
              </a:rPr>
              <a:t>Tohle je velký dům.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2060"/>
                </a:solidFill>
              </a:rPr>
              <a:t>I </a:t>
            </a:r>
            <a:r>
              <a:rPr lang="cs-CZ" b="1" dirty="0" err="1" smtClean="0">
                <a:solidFill>
                  <a:srgbClr val="002060"/>
                </a:solidFill>
              </a:rPr>
              <a:t>am</a:t>
            </a:r>
            <a:r>
              <a:rPr lang="cs-CZ" b="1" dirty="0" smtClean="0">
                <a:solidFill>
                  <a:srgbClr val="002060"/>
                </a:solidFill>
              </a:rPr>
              <a:t>    </a:t>
            </a:r>
            <a:r>
              <a:rPr lang="cs-CZ" i="1" dirty="0" err="1" smtClean="0"/>
              <a:t>extreme</a:t>
            </a:r>
            <a:r>
              <a:rPr lang="cs-CZ" i="1" dirty="0" smtClean="0"/>
              <a:t>    </a:t>
            </a:r>
            <a:r>
              <a:rPr lang="cs-CZ" i="1" dirty="0" err="1" smtClean="0"/>
              <a:t>extremely</a:t>
            </a:r>
            <a:r>
              <a:rPr lang="cs-CZ" dirty="0" smtClean="0"/>
              <a:t>   </a:t>
            </a:r>
            <a:r>
              <a:rPr lang="cs-CZ" b="1" dirty="0" err="1" smtClean="0">
                <a:solidFill>
                  <a:srgbClr val="002060"/>
                </a:solidFill>
              </a:rPr>
              <a:t>tired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b="1" i="1" dirty="0" smtClean="0">
                <a:solidFill>
                  <a:srgbClr val="002060"/>
                </a:solidFill>
              </a:rPr>
              <a:t>Jsem extrémně unavený(á).</a:t>
            </a:r>
          </a:p>
          <a:p>
            <a:endParaRPr lang="cs-CZ" b="1" i="1" dirty="0" smtClean="0">
              <a:solidFill>
                <a:srgbClr val="002060"/>
              </a:solidFill>
            </a:endParaRPr>
          </a:p>
          <a:p>
            <a:r>
              <a:rPr lang="cs-CZ" i="1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He </a:t>
            </a:r>
            <a:r>
              <a:rPr lang="cs-CZ" b="1" dirty="0" err="1" smtClean="0">
                <a:solidFill>
                  <a:srgbClr val="002060"/>
                </a:solidFill>
              </a:rPr>
              <a:t>looked</a:t>
            </a:r>
            <a:r>
              <a:rPr lang="cs-CZ" b="1" dirty="0" smtClean="0">
                <a:solidFill>
                  <a:srgbClr val="002060"/>
                </a:solidFill>
              </a:rPr>
              <a:t>   </a:t>
            </a:r>
            <a:r>
              <a:rPr lang="cs-CZ" i="1" dirty="0" err="1" smtClean="0"/>
              <a:t>stupid</a:t>
            </a:r>
            <a:r>
              <a:rPr lang="cs-CZ" i="1" dirty="0" smtClean="0"/>
              <a:t>    </a:t>
            </a:r>
            <a:r>
              <a:rPr lang="cs-CZ" i="1" dirty="0" err="1" smtClean="0"/>
              <a:t>stupidly</a:t>
            </a:r>
            <a:r>
              <a:rPr lang="cs-CZ" i="1" dirty="0" smtClean="0"/>
              <a:t>   </a:t>
            </a:r>
            <a:r>
              <a:rPr lang="cs-CZ" b="1" dirty="0" smtClean="0">
                <a:solidFill>
                  <a:srgbClr val="002060"/>
                </a:solidFill>
              </a:rPr>
              <a:t>in his </a:t>
            </a:r>
            <a:r>
              <a:rPr lang="cs-CZ" b="1" dirty="0" err="1" smtClean="0">
                <a:solidFill>
                  <a:srgbClr val="002060"/>
                </a:solidFill>
              </a:rPr>
              <a:t>outfit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b="1" i="1" dirty="0" smtClean="0">
                <a:solidFill>
                  <a:srgbClr val="002060"/>
                </a:solidFill>
              </a:rPr>
              <a:t>V tom oblečení vypadal hloupě.</a:t>
            </a:r>
            <a:endParaRPr lang="cs-CZ" i="1" dirty="0"/>
          </a:p>
        </p:txBody>
      </p:sp>
      <p:sp>
        <p:nvSpPr>
          <p:cNvPr id="4" name="Ovál 3"/>
          <p:cNvSpPr/>
          <p:nvPr/>
        </p:nvSpPr>
        <p:spPr>
          <a:xfrm>
            <a:off x="2195736" y="1484784"/>
            <a:ext cx="1152128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059832" y="2924944"/>
            <a:ext cx="1872208" cy="57606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635896" y="4221088"/>
            <a:ext cx="1584176" cy="4320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65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vysvětlení???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Přídavná jména </a:t>
            </a:r>
            <a:r>
              <a:rPr lang="cs-CZ" dirty="0" smtClean="0">
                <a:solidFill>
                  <a:srgbClr val="C00000"/>
                </a:solidFill>
              </a:rPr>
              <a:t>(</a:t>
            </a:r>
            <a:r>
              <a:rPr lang="cs-CZ" dirty="0" err="1" smtClean="0">
                <a:solidFill>
                  <a:srgbClr val="C00000"/>
                </a:solidFill>
              </a:rPr>
              <a:t>adjectives</a:t>
            </a:r>
            <a:r>
              <a:rPr lang="cs-CZ" dirty="0" smtClean="0">
                <a:solidFill>
                  <a:srgbClr val="C00000"/>
                </a:solidFill>
              </a:rPr>
              <a:t>) se pojí s  podstatnými jmény</a:t>
            </a:r>
          </a:p>
          <a:p>
            <a:r>
              <a:rPr lang="cs-CZ" b="1" u="sng" dirty="0" smtClean="0">
                <a:solidFill>
                  <a:srgbClr val="002060"/>
                </a:solidFill>
              </a:rPr>
              <a:t>Příslovce (</a:t>
            </a:r>
            <a:r>
              <a:rPr lang="cs-CZ" b="1" u="sng" dirty="0" err="1" smtClean="0">
                <a:solidFill>
                  <a:srgbClr val="002060"/>
                </a:solidFill>
              </a:rPr>
              <a:t>adverbs</a:t>
            </a:r>
            <a:r>
              <a:rPr lang="cs-CZ" b="1" u="sng" dirty="0" smtClean="0">
                <a:solidFill>
                  <a:srgbClr val="002060"/>
                </a:solidFill>
              </a:rPr>
              <a:t>)  </a:t>
            </a:r>
            <a:r>
              <a:rPr lang="cs-CZ" dirty="0" smtClean="0">
                <a:solidFill>
                  <a:srgbClr val="002060"/>
                </a:solidFill>
              </a:rPr>
              <a:t>se pojí se slovesy, přídavnými jmény a příslovci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07704" y="3707191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adjective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6156174" y="3707191"/>
            <a:ext cx="1584176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adverb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773412" y="4509120"/>
            <a:ext cx="1782363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? Který?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843808" y="4517058"/>
            <a:ext cx="1584176" cy="568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kind</a:t>
            </a:r>
            <a:r>
              <a:rPr lang="cs-CZ" dirty="0" smtClean="0"/>
              <a:t>? </a:t>
            </a:r>
          </a:p>
          <a:p>
            <a:pPr algn="ctr"/>
            <a:r>
              <a:rPr lang="cs-CZ" dirty="0" smtClean="0"/>
              <a:t>Jaký?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183622" y="4509120"/>
            <a:ext cx="1764641" cy="57606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often</a:t>
            </a:r>
            <a:r>
              <a:rPr lang="cs-CZ" dirty="0" smtClean="0"/>
              <a:t>? </a:t>
            </a:r>
          </a:p>
          <a:p>
            <a:pPr algn="ctr"/>
            <a:r>
              <a:rPr lang="cs-CZ" dirty="0" smtClean="0"/>
              <a:t>Jak často?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092279" y="5193672"/>
            <a:ext cx="1764641" cy="5755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When</a:t>
            </a:r>
            <a:r>
              <a:rPr lang="cs-CZ" dirty="0" smtClean="0"/>
              <a:t>?</a:t>
            </a:r>
          </a:p>
          <a:p>
            <a:pPr algn="ctr"/>
            <a:r>
              <a:rPr lang="cs-CZ" dirty="0" smtClean="0"/>
              <a:t>Kdy?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228543" y="5949280"/>
            <a:ext cx="1719719" cy="6480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Where</a:t>
            </a:r>
            <a:r>
              <a:rPr lang="cs-CZ" dirty="0" smtClean="0"/>
              <a:t>?</a:t>
            </a:r>
          </a:p>
          <a:p>
            <a:pPr algn="ctr"/>
            <a:r>
              <a:rPr lang="cs-CZ" dirty="0" smtClean="0"/>
              <a:t>Kde?  Kam?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183621" y="5193196"/>
            <a:ext cx="1764641" cy="57606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How</a:t>
            </a:r>
            <a:r>
              <a:rPr lang="cs-CZ" dirty="0" smtClean="0"/>
              <a:t>?</a:t>
            </a:r>
          </a:p>
          <a:p>
            <a:pPr algn="ctr"/>
            <a:r>
              <a:rPr lang="cs-CZ" dirty="0" smtClean="0"/>
              <a:t>Jak?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092280" y="4517058"/>
            <a:ext cx="1764641" cy="56812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How</a:t>
            </a:r>
            <a:r>
              <a:rPr lang="cs-CZ" dirty="0" smtClean="0"/>
              <a:t> much?</a:t>
            </a:r>
          </a:p>
          <a:p>
            <a:pPr algn="ctr"/>
            <a:r>
              <a:rPr lang="cs-CZ" dirty="0" smtClean="0"/>
              <a:t>Kolik?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06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/>
          <a:lstStyle/>
          <a:p>
            <a:r>
              <a:rPr lang="cs-CZ" dirty="0" smtClean="0"/>
              <a:t>John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b="1" dirty="0" err="1" smtClean="0">
                <a:solidFill>
                  <a:srgbClr val="C00000"/>
                </a:solidFill>
              </a:rPr>
              <a:t>slow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7030A0"/>
                </a:solidFill>
              </a:rPr>
              <a:t>worker</a:t>
            </a:r>
            <a:r>
              <a:rPr lang="cs-CZ" dirty="0" smtClean="0"/>
              <a:t>.    - pomalý  (jaký pracovník?)</a:t>
            </a:r>
          </a:p>
          <a:p>
            <a:r>
              <a:rPr lang="cs-CZ" dirty="0" smtClean="0"/>
              <a:t> Jane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b="1" dirty="0" err="1" smtClean="0">
                <a:solidFill>
                  <a:srgbClr val="C00000"/>
                </a:solidFill>
              </a:rPr>
              <a:t>careful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7030A0"/>
                </a:solidFill>
              </a:rPr>
              <a:t>driver</a:t>
            </a:r>
            <a:r>
              <a:rPr lang="cs-CZ" dirty="0" smtClean="0"/>
              <a:t>.   - opatrná (jaká řidička?)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John </a:t>
            </a:r>
            <a:r>
              <a:rPr lang="cs-CZ" dirty="0" err="1" smtClean="0">
                <a:solidFill>
                  <a:srgbClr val="00B050"/>
                </a:solidFill>
              </a:rPr>
              <a:t>works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slowly</a:t>
            </a:r>
            <a:r>
              <a:rPr lang="cs-CZ" dirty="0" smtClean="0"/>
              <a:t>. – pomalu (jak pracuje?)</a:t>
            </a:r>
          </a:p>
          <a:p>
            <a:r>
              <a:rPr lang="cs-CZ" dirty="0" smtClean="0"/>
              <a:t>Jane </a:t>
            </a:r>
            <a:r>
              <a:rPr lang="cs-CZ" dirty="0" err="1" smtClean="0">
                <a:solidFill>
                  <a:srgbClr val="00B050"/>
                </a:solidFill>
              </a:rPr>
              <a:t>drives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carefully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  <a:r>
              <a:rPr lang="cs-CZ" dirty="0" smtClean="0"/>
              <a:t> – opatrně (jak řídí?)</a:t>
            </a:r>
            <a:endParaRPr lang="cs-CZ" dirty="0"/>
          </a:p>
        </p:txBody>
      </p:sp>
      <p:sp>
        <p:nvSpPr>
          <p:cNvPr id="4" name="Šipka nahoru 3"/>
          <p:cNvSpPr/>
          <p:nvPr/>
        </p:nvSpPr>
        <p:spPr>
          <a:xfrm>
            <a:off x="3203848" y="2564904"/>
            <a:ext cx="720080" cy="864096"/>
          </a:xfrm>
          <a:prstGeom prst="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3059668"/>
            <a:ext cx="194421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Podstatné jméno</a:t>
            </a:r>
            <a:endParaRPr lang="cs-CZ" dirty="0"/>
          </a:p>
        </p:txBody>
      </p:sp>
      <p:sp>
        <p:nvSpPr>
          <p:cNvPr id="6" name="Šipka nahoru 5"/>
          <p:cNvSpPr/>
          <p:nvPr/>
        </p:nvSpPr>
        <p:spPr>
          <a:xfrm>
            <a:off x="1547664" y="4576134"/>
            <a:ext cx="792088" cy="1080120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339752" y="5215061"/>
            <a:ext cx="18002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Sloveso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5586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Tvoření příslovcí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53" y="1628800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	</a:t>
            </a:r>
            <a:r>
              <a:rPr lang="cs-CZ" sz="5400" b="1" dirty="0" err="1" smtClean="0">
                <a:solidFill>
                  <a:srgbClr val="C00000"/>
                </a:solidFill>
              </a:rPr>
              <a:t>quiet</a:t>
            </a:r>
            <a:r>
              <a:rPr lang="cs-CZ" sz="5400" b="1" dirty="0" smtClean="0">
                <a:solidFill>
                  <a:srgbClr val="C00000"/>
                </a:solidFill>
              </a:rPr>
              <a:t>  </a:t>
            </a:r>
            <a:r>
              <a:rPr lang="cs-CZ" sz="5400" b="1" dirty="0" smtClean="0"/>
              <a:t>    		</a:t>
            </a:r>
            <a:r>
              <a:rPr lang="cs-CZ" sz="5400" b="1" dirty="0" err="1" smtClean="0">
                <a:solidFill>
                  <a:schemeClr val="accent3">
                    <a:lumMod val="75000"/>
                  </a:schemeClr>
                </a:solidFill>
              </a:rPr>
              <a:t>quiet</a:t>
            </a:r>
            <a:r>
              <a:rPr lang="cs-CZ" sz="5400" b="1" dirty="0" err="1" smtClean="0">
                <a:solidFill>
                  <a:srgbClr val="00B050"/>
                </a:solidFill>
              </a:rPr>
              <a:t>ly</a:t>
            </a:r>
            <a:endParaRPr lang="cs-CZ" sz="54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	</a:t>
            </a:r>
            <a:r>
              <a:rPr lang="cs-CZ" sz="5400" b="1" dirty="0" err="1" smtClean="0">
                <a:solidFill>
                  <a:srgbClr val="C00000"/>
                </a:solidFill>
              </a:rPr>
              <a:t>slow</a:t>
            </a:r>
            <a:r>
              <a:rPr lang="cs-CZ" sz="5400" b="1" dirty="0" smtClean="0"/>
              <a:t>			</a:t>
            </a:r>
            <a:r>
              <a:rPr lang="cs-CZ" sz="5400" b="1" dirty="0" err="1" smtClean="0">
                <a:solidFill>
                  <a:schemeClr val="accent3">
                    <a:lumMod val="75000"/>
                  </a:schemeClr>
                </a:solidFill>
              </a:rPr>
              <a:t>slow</a:t>
            </a:r>
            <a:r>
              <a:rPr lang="cs-CZ" sz="5400" b="1" dirty="0" err="1" smtClean="0">
                <a:solidFill>
                  <a:srgbClr val="00B050"/>
                </a:solidFill>
              </a:rPr>
              <a:t>ly</a:t>
            </a:r>
            <a:endParaRPr lang="cs-CZ" sz="54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	nice</a:t>
            </a:r>
            <a:r>
              <a:rPr lang="cs-CZ" sz="5400" b="1" dirty="0" smtClean="0"/>
              <a:t>			</a:t>
            </a:r>
            <a:r>
              <a:rPr lang="cs-CZ" sz="5400" b="1" dirty="0" err="1" smtClean="0">
                <a:solidFill>
                  <a:schemeClr val="accent3">
                    <a:lumMod val="75000"/>
                  </a:schemeClr>
                </a:solidFill>
              </a:rPr>
              <a:t>nice</a:t>
            </a:r>
            <a:r>
              <a:rPr lang="cs-CZ" sz="5400" b="1" dirty="0" err="1" smtClean="0">
                <a:solidFill>
                  <a:srgbClr val="00B050"/>
                </a:solidFill>
              </a:rPr>
              <a:t>ly</a:t>
            </a:r>
            <a:endParaRPr lang="cs-CZ" sz="54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endParaRPr lang="cs-CZ" sz="5400" dirty="0"/>
          </a:p>
        </p:txBody>
      </p:sp>
      <p:sp>
        <p:nvSpPr>
          <p:cNvPr id="4" name="Obdélník 3"/>
          <p:cNvSpPr/>
          <p:nvPr/>
        </p:nvSpPr>
        <p:spPr>
          <a:xfrm>
            <a:off x="420506" y="1628800"/>
            <a:ext cx="832189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Přídavné jméno  +  Koncovka - LY</a:t>
            </a:r>
            <a:endParaRPr lang="cs-CZ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365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Hláskové změny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r>
              <a:rPr lang="cs-CZ" sz="3600" b="1" dirty="0" smtClean="0"/>
              <a:t>Když přídavné jméno  končí na  </a:t>
            </a:r>
            <a:r>
              <a:rPr lang="cs-CZ" sz="3600" b="1" dirty="0" smtClean="0">
                <a:solidFill>
                  <a:srgbClr val="00B050"/>
                </a:solidFill>
              </a:rPr>
              <a:t>- </a:t>
            </a:r>
            <a:r>
              <a:rPr lang="cs-CZ" sz="3600" b="1" dirty="0" err="1" smtClean="0">
                <a:solidFill>
                  <a:srgbClr val="00B050"/>
                </a:solidFill>
              </a:rPr>
              <a:t>le</a:t>
            </a:r>
            <a:endParaRPr lang="cs-CZ" sz="3600" b="1" dirty="0" smtClean="0">
              <a:solidFill>
                <a:srgbClr val="00B050"/>
              </a:solidFill>
            </a:endParaRPr>
          </a:p>
          <a:p>
            <a:pPr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</a:rPr>
              <a:t>- E</a:t>
            </a:r>
            <a:r>
              <a:rPr lang="cs-CZ" sz="4800" b="1" dirty="0" smtClean="0">
                <a:solidFill>
                  <a:srgbClr val="0070C0"/>
                </a:solidFill>
              </a:rPr>
              <a:t>   		</a:t>
            </a:r>
            <a:r>
              <a:rPr lang="cs-CZ" sz="4800" b="1" dirty="0" smtClean="0">
                <a:solidFill>
                  <a:srgbClr val="00B050"/>
                </a:solidFill>
              </a:rPr>
              <a:t>-Y</a:t>
            </a:r>
          </a:p>
          <a:p>
            <a:endParaRPr lang="cs-CZ" b="1" dirty="0">
              <a:solidFill>
                <a:srgbClr val="0070C0"/>
              </a:solidFill>
            </a:endParaRPr>
          </a:p>
          <a:p>
            <a:pPr indent="0" algn="ctr">
              <a:buNone/>
            </a:pPr>
            <a:r>
              <a:rPr lang="cs-CZ" sz="4400" b="1" dirty="0" err="1" smtClean="0">
                <a:solidFill>
                  <a:srgbClr val="0070C0"/>
                </a:solidFill>
              </a:rPr>
              <a:t>Gentl</a:t>
            </a:r>
            <a:r>
              <a:rPr lang="cs-CZ" sz="4400" b="1" dirty="0" err="1" smtClean="0">
                <a:solidFill>
                  <a:srgbClr val="C00000"/>
                </a:solidFill>
              </a:rPr>
              <a:t>e</a:t>
            </a:r>
            <a:r>
              <a:rPr lang="cs-CZ" sz="4400" b="1" dirty="0" smtClean="0">
                <a:solidFill>
                  <a:srgbClr val="C00000"/>
                </a:solidFill>
              </a:rPr>
              <a:t> </a:t>
            </a:r>
            <a:r>
              <a:rPr lang="cs-CZ" sz="4400" b="1" dirty="0" smtClean="0">
                <a:solidFill>
                  <a:srgbClr val="0070C0"/>
                </a:solidFill>
              </a:rPr>
              <a:t>      		</a:t>
            </a:r>
            <a:r>
              <a:rPr lang="cs-CZ" sz="4400" b="1" dirty="0" err="1" smtClean="0">
                <a:solidFill>
                  <a:srgbClr val="0070C0"/>
                </a:solidFill>
              </a:rPr>
              <a:t>gentl</a:t>
            </a:r>
            <a:r>
              <a:rPr lang="cs-CZ" sz="4400" b="1" dirty="0" err="1" smtClean="0">
                <a:solidFill>
                  <a:srgbClr val="00B050"/>
                </a:solidFill>
              </a:rPr>
              <a:t>y</a:t>
            </a:r>
            <a:endParaRPr lang="cs-CZ" sz="4400" b="1" dirty="0" smtClean="0">
              <a:solidFill>
                <a:srgbClr val="00B050"/>
              </a:solidFill>
            </a:endParaRPr>
          </a:p>
          <a:p>
            <a:pPr indent="0" algn="ctr">
              <a:buNone/>
            </a:pPr>
            <a:r>
              <a:rPr lang="cs-CZ" sz="4400" b="1" dirty="0" smtClean="0">
                <a:solidFill>
                  <a:srgbClr val="0070C0"/>
                </a:solidFill>
              </a:rPr>
              <a:t>Terribl</a:t>
            </a:r>
            <a:r>
              <a:rPr lang="cs-CZ" sz="4400" b="1" dirty="0" smtClean="0">
                <a:solidFill>
                  <a:srgbClr val="C00000"/>
                </a:solidFill>
              </a:rPr>
              <a:t>e</a:t>
            </a:r>
            <a:r>
              <a:rPr lang="cs-CZ" sz="4400" b="1" dirty="0" smtClean="0">
                <a:solidFill>
                  <a:srgbClr val="0070C0"/>
                </a:solidFill>
              </a:rPr>
              <a:t>		</a:t>
            </a:r>
            <a:r>
              <a:rPr lang="cs-CZ" sz="4400" b="1" dirty="0" err="1" smtClean="0">
                <a:solidFill>
                  <a:srgbClr val="0070C0"/>
                </a:solidFill>
              </a:rPr>
              <a:t>terribl</a:t>
            </a:r>
            <a:r>
              <a:rPr lang="cs-CZ" sz="4400" b="1" dirty="0" err="1" smtClean="0">
                <a:solidFill>
                  <a:srgbClr val="00B050"/>
                </a:solidFill>
              </a:rPr>
              <a:t>y</a:t>
            </a:r>
            <a:endParaRPr lang="cs-CZ" sz="44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  <p:pic>
        <p:nvPicPr>
          <p:cNvPr id="1026" name="Picture 2" descr="C:\Users\pc\AppData\Local\Microsoft\Windows\Temporary Internet Files\Content.IE5\UUDV90CU\MC9004421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833" y="0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4211960" y="2469076"/>
            <a:ext cx="100811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320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0887" y="1988840"/>
            <a:ext cx="8229600" cy="4525963"/>
          </a:xfrm>
        </p:spPr>
        <p:txBody>
          <a:bodyPr/>
          <a:lstStyle/>
          <a:p>
            <a:r>
              <a:rPr lang="cs-CZ" b="1" dirty="0"/>
              <a:t>Když přídavné jméno </a:t>
            </a:r>
            <a:r>
              <a:rPr lang="cs-CZ" b="1" dirty="0" smtClean="0"/>
              <a:t> </a:t>
            </a:r>
            <a:r>
              <a:rPr lang="cs-CZ" b="1" dirty="0"/>
              <a:t>končí </a:t>
            </a:r>
            <a:r>
              <a:rPr lang="cs-CZ" b="1" dirty="0" smtClean="0"/>
              <a:t>na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u="sng" dirty="0" smtClean="0">
                <a:solidFill>
                  <a:srgbClr val="00B050"/>
                </a:solidFill>
              </a:rPr>
              <a:t>souhlásku</a:t>
            </a:r>
            <a:r>
              <a:rPr lang="cs-CZ" b="1" dirty="0" smtClean="0">
                <a:solidFill>
                  <a:srgbClr val="00B050"/>
                </a:solidFill>
              </a:rPr>
              <a:t> + y</a:t>
            </a:r>
          </a:p>
          <a:p>
            <a:endParaRPr lang="cs-CZ" b="1" dirty="0">
              <a:solidFill>
                <a:srgbClr val="00B050"/>
              </a:solidFill>
            </a:endParaRPr>
          </a:p>
          <a:p>
            <a:pPr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</a:rPr>
              <a:t>-Y	</a:t>
            </a:r>
            <a:r>
              <a:rPr lang="cs-CZ" sz="4800" b="1" dirty="0" smtClean="0">
                <a:solidFill>
                  <a:srgbClr val="00B050"/>
                </a:solidFill>
              </a:rPr>
              <a:t>		-ILY</a:t>
            </a:r>
          </a:p>
          <a:p>
            <a:pPr indent="0" algn="ctr">
              <a:buNone/>
            </a:pPr>
            <a:endParaRPr lang="cs-CZ" sz="4800" b="1" dirty="0" smtClean="0">
              <a:solidFill>
                <a:srgbClr val="00B050"/>
              </a:solidFill>
            </a:endParaRPr>
          </a:p>
          <a:p>
            <a:pPr indent="0" algn="ctr">
              <a:buNone/>
            </a:pPr>
            <a:r>
              <a:rPr lang="cs-CZ" sz="4800" b="1" dirty="0" smtClean="0">
                <a:solidFill>
                  <a:srgbClr val="0070C0"/>
                </a:solidFill>
              </a:rPr>
              <a:t>hap</a:t>
            </a:r>
            <a:r>
              <a:rPr lang="cs-CZ" sz="4800" b="1" u="sng" dirty="0" smtClean="0">
                <a:solidFill>
                  <a:srgbClr val="0070C0"/>
                </a:solidFill>
              </a:rPr>
              <a:t>p</a:t>
            </a:r>
            <a:r>
              <a:rPr lang="cs-CZ" sz="4800" b="1" dirty="0">
                <a:solidFill>
                  <a:srgbClr val="FF0000"/>
                </a:solidFill>
              </a:rPr>
              <a:t>y</a:t>
            </a:r>
            <a:r>
              <a:rPr lang="cs-CZ" sz="4800" b="1" dirty="0" smtClean="0">
                <a:solidFill>
                  <a:srgbClr val="0070C0"/>
                </a:solidFill>
              </a:rPr>
              <a:t>    </a:t>
            </a:r>
            <a:r>
              <a:rPr lang="cs-CZ" sz="4800" b="1" dirty="0" err="1" smtClean="0">
                <a:solidFill>
                  <a:srgbClr val="0070C0"/>
                </a:solidFill>
              </a:rPr>
              <a:t>happ</a:t>
            </a:r>
            <a:r>
              <a:rPr lang="cs-CZ" sz="4800" b="1" dirty="0" err="1" smtClean="0">
                <a:solidFill>
                  <a:srgbClr val="00B050"/>
                </a:solidFill>
              </a:rPr>
              <a:t>ily</a:t>
            </a:r>
            <a:endParaRPr lang="cs-CZ" sz="4800" b="1" dirty="0" smtClean="0">
              <a:solidFill>
                <a:srgbClr val="00B050"/>
              </a:solidFill>
            </a:endParaRPr>
          </a:p>
          <a:p>
            <a:pPr indent="0" algn="ctr">
              <a:buNone/>
            </a:pPr>
            <a:r>
              <a:rPr lang="cs-CZ" sz="4800" b="1" dirty="0" err="1" smtClean="0">
                <a:solidFill>
                  <a:srgbClr val="0070C0"/>
                </a:solidFill>
              </a:rPr>
              <a:t>ea</a:t>
            </a:r>
            <a:r>
              <a:rPr lang="cs-CZ" sz="4800" b="1" u="sng" dirty="0" err="1" smtClean="0">
                <a:solidFill>
                  <a:srgbClr val="0070C0"/>
                </a:solidFill>
              </a:rPr>
              <a:t>s</a:t>
            </a:r>
            <a:r>
              <a:rPr lang="cs-CZ" sz="4800" b="1" dirty="0" err="1" smtClean="0">
                <a:solidFill>
                  <a:srgbClr val="FF0000"/>
                </a:solidFill>
              </a:rPr>
              <a:t>y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smtClean="0">
                <a:solidFill>
                  <a:srgbClr val="0070C0"/>
                </a:solidFill>
              </a:rPr>
              <a:t>	</a:t>
            </a:r>
            <a:r>
              <a:rPr lang="cs-CZ" sz="4800" b="1" dirty="0" err="1" smtClean="0">
                <a:solidFill>
                  <a:srgbClr val="0070C0"/>
                </a:solidFill>
              </a:rPr>
              <a:t>eas</a:t>
            </a:r>
            <a:r>
              <a:rPr lang="cs-CZ" sz="4800" b="1" dirty="0" err="1" smtClean="0">
                <a:solidFill>
                  <a:srgbClr val="00B050"/>
                </a:solidFill>
              </a:rPr>
              <a:t>ily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Hláskové změny</a:t>
            </a:r>
            <a:endParaRPr lang="cs-CZ" dirty="0"/>
          </a:p>
        </p:txBody>
      </p:sp>
      <p:pic>
        <p:nvPicPr>
          <p:cNvPr id="2050" name="Picture 2" descr="C:\Users\pc\AppData\Local\Microsoft\Windows\Temporary Internet Files\Content.IE5\UUDV90CU\MC9004421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1976239" cy="197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/>
          <p:cNvSpPr/>
          <p:nvPr/>
        </p:nvSpPr>
        <p:spPr>
          <a:xfrm>
            <a:off x="4067944" y="3145517"/>
            <a:ext cx="100811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16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POZOR!!!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Z přídavných jmen, které končí na </a:t>
            </a:r>
            <a:r>
              <a:rPr lang="cs-CZ" sz="4800" dirty="0" smtClean="0">
                <a:solidFill>
                  <a:srgbClr val="00B050"/>
                </a:solidFill>
              </a:rPr>
              <a:t>– </a:t>
            </a:r>
            <a:r>
              <a:rPr lang="cs-CZ" sz="4800" dirty="0" err="1" smtClean="0">
                <a:solidFill>
                  <a:srgbClr val="00B050"/>
                </a:solidFill>
              </a:rPr>
              <a:t>ly</a:t>
            </a:r>
            <a:r>
              <a:rPr lang="cs-CZ" sz="4800" dirty="0" smtClean="0">
                <a:solidFill>
                  <a:srgbClr val="00B050"/>
                </a:solidFill>
              </a:rPr>
              <a:t> </a:t>
            </a:r>
            <a:r>
              <a:rPr lang="cs-CZ" sz="4800" dirty="0" smtClean="0"/>
              <a:t>nelze vytvořit příslovce.</a:t>
            </a:r>
          </a:p>
          <a:p>
            <a:pPr indent="0">
              <a:buNone/>
            </a:pPr>
            <a:endParaRPr lang="cs-CZ" sz="4800" dirty="0"/>
          </a:p>
          <a:p>
            <a:pPr indent="0" algn="ctr">
              <a:buNone/>
            </a:pPr>
            <a:r>
              <a:rPr lang="cs-CZ" sz="4800" b="1" dirty="0" err="1" smtClean="0">
                <a:solidFill>
                  <a:srgbClr val="0070C0"/>
                </a:solidFill>
              </a:rPr>
              <a:t>friendly</a:t>
            </a:r>
            <a:r>
              <a:rPr lang="cs-CZ" sz="4800" b="1" dirty="0" smtClean="0">
                <a:solidFill>
                  <a:srgbClr val="0070C0"/>
                </a:solidFill>
              </a:rPr>
              <a:t>, </a:t>
            </a:r>
            <a:r>
              <a:rPr lang="cs-CZ" sz="4800" b="1" dirty="0" err="1" smtClean="0">
                <a:solidFill>
                  <a:srgbClr val="0070C0"/>
                </a:solidFill>
              </a:rPr>
              <a:t>ugly</a:t>
            </a:r>
            <a:r>
              <a:rPr lang="cs-CZ" sz="4800" b="1" dirty="0" smtClean="0">
                <a:solidFill>
                  <a:srgbClr val="0070C0"/>
                </a:solidFill>
              </a:rPr>
              <a:t>, </a:t>
            </a:r>
            <a:r>
              <a:rPr lang="cs-CZ" sz="4800" b="1" dirty="0" err="1" smtClean="0">
                <a:solidFill>
                  <a:srgbClr val="0070C0"/>
                </a:solidFill>
              </a:rPr>
              <a:t>lovely</a:t>
            </a:r>
            <a:r>
              <a:rPr lang="cs-CZ" sz="4800" b="1" dirty="0" smtClean="0">
                <a:solidFill>
                  <a:srgbClr val="0070C0"/>
                </a:solidFill>
              </a:rPr>
              <a:t>, </a:t>
            </a:r>
            <a:r>
              <a:rPr lang="cs-CZ" sz="4800" b="1" dirty="0" err="1" smtClean="0">
                <a:solidFill>
                  <a:srgbClr val="0070C0"/>
                </a:solidFill>
              </a:rPr>
              <a:t>lonely</a:t>
            </a:r>
            <a:endParaRPr lang="cs-CZ" sz="4800" b="1" dirty="0" smtClean="0">
              <a:solidFill>
                <a:srgbClr val="0070C0"/>
              </a:solidFill>
            </a:endParaRPr>
          </a:p>
          <a:p>
            <a:pPr indent="0" algn="ctr">
              <a:buNone/>
            </a:pPr>
            <a:r>
              <a:rPr lang="cs-CZ" sz="4800" b="1" strike="sngStrike" dirty="0" err="1" smtClean="0">
                <a:solidFill>
                  <a:srgbClr val="FF0000"/>
                </a:solidFill>
              </a:rPr>
              <a:t>friendlily</a:t>
            </a:r>
            <a:r>
              <a:rPr lang="cs-CZ" sz="4800" b="1" strike="sngStrike" dirty="0" smtClean="0">
                <a:solidFill>
                  <a:srgbClr val="FF0000"/>
                </a:solidFill>
              </a:rPr>
              <a:t>, </a:t>
            </a:r>
            <a:r>
              <a:rPr lang="cs-CZ" sz="4800" b="1" strike="sngStrike" dirty="0" err="1" smtClean="0">
                <a:solidFill>
                  <a:srgbClr val="FF0000"/>
                </a:solidFill>
              </a:rPr>
              <a:t>uglily</a:t>
            </a:r>
            <a:r>
              <a:rPr lang="cs-CZ" sz="4800" b="1" strike="sngStrike" dirty="0" smtClean="0">
                <a:solidFill>
                  <a:srgbClr val="FF0000"/>
                </a:solidFill>
              </a:rPr>
              <a:t>, </a:t>
            </a:r>
            <a:r>
              <a:rPr lang="cs-CZ" sz="4800" b="1" strike="sngStrike" dirty="0" err="1" smtClean="0">
                <a:solidFill>
                  <a:srgbClr val="FF0000"/>
                </a:solidFill>
              </a:rPr>
              <a:t>lovelily</a:t>
            </a:r>
            <a:r>
              <a:rPr lang="cs-CZ" sz="4800" b="1" strike="sngStrike" dirty="0" smtClean="0">
                <a:solidFill>
                  <a:srgbClr val="FF0000"/>
                </a:solidFill>
              </a:rPr>
              <a:t>, </a:t>
            </a:r>
            <a:r>
              <a:rPr lang="cs-CZ" sz="4800" b="1" strike="sngStrike" dirty="0" err="1" smtClean="0">
                <a:solidFill>
                  <a:srgbClr val="FF0000"/>
                </a:solidFill>
              </a:rPr>
              <a:t>lonelily</a:t>
            </a:r>
            <a:endParaRPr lang="cs-CZ" sz="4800" b="1" strike="sngStrik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31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Přídavné jméno = 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600" dirty="0" smtClean="0"/>
              <a:t>Přídavná jména </a:t>
            </a:r>
            <a:r>
              <a:rPr lang="cs-CZ" sz="3600" b="1" dirty="0" smtClean="0">
                <a:solidFill>
                  <a:srgbClr val="C00000"/>
                </a:solidFill>
              </a:rPr>
              <a:t>HARD</a:t>
            </a:r>
            <a:r>
              <a:rPr lang="cs-CZ" sz="3600" dirty="0" smtClean="0"/>
              <a:t> a </a:t>
            </a:r>
            <a:r>
              <a:rPr lang="cs-CZ" sz="3600" b="1" dirty="0" smtClean="0">
                <a:solidFill>
                  <a:srgbClr val="C00000"/>
                </a:solidFill>
              </a:rPr>
              <a:t>FAST</a:t>
            </a:r>
            <a:r>
              <a:rPr lang="cs-CZ" sz="3600" dirty="0" smtClean="0"/>
              <a:t> mají tvar přídavného jména a příslovce stejný.</a:t>
            </a:r>
          </a:p>
          <a:p>
            <a:pPr indent="0">
              <a:buNone/>
            </a:pPr>
            <a:endParaRPr lang="cs-CZ" sz="3600" b="1" dirty="0" smtClean="0">
              <a:solidFill>
                <a:srgbClr val="0070C0"/>
              </a:solidFill>
            </a:endParaRPr>
          </a:p>
          <a:p>
            <a:pPr indent="0">
              <a:buNone/>
            </a:pPr>
            <a:r>
              <a:rPr lang="cs-CZ" sz="3600" b="1" dirty="0" err="1" smtClean="0">
                <a:solidFill>
                  <a:srgbClr val="0070C0"/>
                </a:solidFill>
              </a:rPr>
              <a:t>Rossie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err="1" smtClean="0">
                <a:solidFill>
                  <a:srgbClr val="0070C0"/>
                </a:solidFill>
              </a:rPr>
              <a:t>is</a:t>
            </a:r>
            <a:r>
              <a:rPr lang="cs-CZ" sz="3600" b="1" dirty="0" smtClean="0">
                <a:solidFill>
                  <a:srgbClr val="0070C0"/>
                </a:solidFill>
              </a:rPr>
              <a:t> a </a:t>
            </a:r>
            <a:r>
              <a:rPr lang="cs-CZ" sz="3600" b="1" dirty="0" smtClean="0">
                <a:solidFill>
                  <a:srgbClr val="C00000"/>
                </a:solidFill>
              </a:rPr>
              <a:t>fast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err="1" smtClean="0">
                <a:solidFill>
                  <a:srgbClr val="0070C0"/>
                </a:solidFill>
              </a:rPr>
              <a:t>runner</a:t>
            </a:r>
            <a:r>
              <a:rPr lang="cs-CZ" sz="3600" b="1" dirty="0" smtClean="0">
                <a:solidFill>
                  <a:srgbClr val="0070C0"/>
                </a:solidFill>
              </a:rPr>
              <a:t>. </a:t>
            </a:r>
          </a:p>
          <a:p>
            <a:pPr indent="0">
              <a:buNone/>
            </a:pPr>
            <a:r>
              <a:rPr lang="cs-CZ" sz="3600" b="1" i="1" dirty="0" err="1" smtClean="0"/>
              <a:t>Rossie</a:t>
            </a:r>
            <a:r>
              <a:rPr lang="cs-CZ" sz="3600" b="1" i="1" dirty="0" smtClean="0"/>
              <a:t> je </a:t>
            </a:r>
            <a:r>
              <a:rPr lang="cs-CZ" sz="3600" b="1" i="1" dirty="0" smtClean="0">
                <a:solidFill>
                  <a:srgbClr val="C00000"/>
                </a:solidFill>
              </a:rPr>
              <a:t>rychlá</a:t>
            </a:r>
            <a:r>
              <a:rPr lang="cs-CZ" sz="3600" b="1" i="1" dirty="0" smtClean="0"/>
              <a:t> běžkyně.</a:t>
            </a:r>
          </a:p>
          <a:p>
            <a:pPr indent="0">
              <a:buNone/>
            </a:pPr>
            <a:r>
              <a:rPr lang="cs-CZ" sz="3600" b="1" dirty="0" err="1" smtClean="0">
                <a:solidFill>
                  <a:srgbClr val="0070C0"/>
                </a:solidFill>
              </a:rPr>
              <a:t>Rossie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err="1" smtClean="0">
                <a:solidFill>
                  <a:srgbClr val="0070C0"/>
                </a:solidFill>
              </a:rPr>
              <a:t>runs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</a:rPr>
              <a:t>fast</a:t>
            </a:r>
            <a:r>
              <a:rPr lang="cs-CZ" sz="3600" b="1" dirty="0" smtClean="0">
                <a:solidFill>
                  <a:srgbClr val="0070C0"/>
                </a:solidFill>
              </a:rPr>
              <a:t>. </a:t>
            </a:r>
            <a:endParaRPr lang="cs-CZ" sz="3600" b="1" i="1" dirty="0"/>
          </a:p>
          <a:p>
            <a:pPr indent="0">
              <a:buNone/>
            </a:pPr>
            <a:r>
              <a:rPr lang="cs-CZ" sz="3600" b="1" i="1" dirty="0" err="1" smtClean="0"/>
              <a:t>Rossie</a:t>
            </a:r>
            <a:r>
              <a:rPr lang="cs-CZ" sz="3600" b="1" i="1" dirty="0" smtClean="0"/>
              <a:t> běhá </a:t>
            </a:r>
            <a:r>
              <a:rPr lang="cs-CZ" sz="3600" b="1" i="1" dirty="0" smtClean="0">
                <a:solidFill>
                  <a:srgbClr val="00B050"/>
                </a:solidFill>
              </a:rPr>
              <a:t>rychle</a:t>
            </a:r>
            <a:r>
              <a:rPr lang="cs-CZ" sz="3600" b="1" i="1" dirty="0" smtClean="0"/>
              <a:t>.</a:t>
            </a:r>
          </a:p>
          <a:p>
            <a:pPr indent="0">
              <a:buNone/>
            </a:pPr>
            <a:endParaRPr lang="cs-CZ" sz="3600" b="1" i="1" dirty="0"/>
          </a:p>
          <a:p>
            <a:pPr indent="0" algn="r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Arthur </a:t>
            </a:r>
            <a:r>
              <a:rPr lang="cs-CZ" sz="3600" b="1" dirty="0" err="1" smtClean="0">
                <a:solidFill>
                  <a:srgbClr val="0070C0"/>
                </a:solidFill>
              </a:rPr>
              <a:t>is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</a:rPr>
              <a:t>a hard </a:t>
            </a:r>
            <a:r>
              <a:rPr lang="cs-CZ" sz="3600" b="1" dirty="0" err="1" smtClean="0">
                <a:solidFill>
                  <a:srgbClr val="0070C0"/>
                </a:solidFill>
              </a:rPr>
              <a:t>worker</a:t>
            </a:r>
            <a:r>
              <a:rPr lang="cs-CZ" sz="3600" b="1" dirty="0" smtClean="0">
                <a:solidFill>
                  <a:srgbClr val="0070C0"/>
                </a:solidFill>
              </a:rPr>
              <a:t>. </a:t>
            </a:r>
          </a:p>
          <a:p>
            <a:pPr indent="0" algn="r">
              <a:buNone/>
            </a:pPr>
            <a:r>
              <a:rPr lang="cs-CZ" sz="3600" b="1" i="1" dirty="0" smtClean="0"/>
              <a:t>Arthur je </a:t>
            </a:r>
            <a:r>
              <a:rPr lang="cs-CZ" sz="3600" b="1" i="1" dirty="0" smtClean="0">
                <a:solidFill>
                  <a:srgbClr val="C00000"/>
                </a:solidFill>
              </a:rPr>
              <a:t>pečlivý</a:t>
            </a:r>
            <a:r>
              <a:rPr lang="cs-CZ" sz="3600" b="1" i="1" dirty="0" smtClean="0"/>
              <a:t> pracovník.</a:t>
            </a:r>
          </a:p>
          <a:p>
            <a:pPr indent="0" algn="r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Arthur </a:t>
            </a:r>
            <a:r>
              <a:rPr lang="cs-CZ" sz="3600" b="1" dirty="0" err="1" smtClean="0">
                <a:solidFill>
                  <a:srgbClr val="0070C0"/>
                </a:solidFill>
              </a:rPr>
              <a:t>works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</a:rPr>
              <a:t>hard</a:t>
            </a:r>
            <a:r>
              <a:rPr lang="cs-CZ" sz="3600" b="1" dirty="0" smtClean="0">
                <a:solidFill>
                  <a:srgbClr val="0070C0"/>
                </a:solidFill>
              </a:rPr>
              <a:t>.</a:t>
            </a:r>
          </a:p>
          <a:p>
            <a:pPr indent="0" algn="r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i="1" dirty="0" smtClean="0"/>
              <a:t>Arthur pracuje </a:t>
            </a:r>
            <a:r>
              <a:rPr lang="cs-CZ" sz="3600" b="1" i="1" dirty="0" smtClean="0">
                <a:solidFill>
                  <a:srgbClr val="00B050"/>
                </a:solidFill>
              </a:rPr>
              <a:t>pečlivě</a:t>
            </a:r>
            <a:r>
              <a:rPr lang="cs-CZ" sz="3600" b="1" i="1" dirty="0" smtClean="0"/>
              <a:t>.</a:t>
            </a:r>
          </a:p>
          <a:p>
            <a:pPr indent="0">
              <a:buNone/>
            </a:pP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88024" y="2420888"/>
            <a:ext cx="3168352" cy="1077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FAST</a:t>
            </a:r>
            <a:r>
              <a:rPr lang="cs-CZ" sz="3200" b="1" dirty="0" smtClean="0"/>
              <a:t> -  RYCHLÝ, RYCHLE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6683" y="4365104"/>
            <a:ext cx="3168352" cy="15696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HARD</a:t>
            </a:r>
            <a:r>
              <a:rPr lang="cs-CZ" sz="3200" b="1" dirty="0" smtClean="0"/>
              <a:t> -  TVRDÝ, PEČLIVÝ, </a:t>
            </a:r>
          </a:p>
          <a:p>
            <a:pPr algn="ctr"/>
            <a:r>
              <a:rPr lang="cs-CZ" sz="3200" b="1" dirty="0" smtClean="0"/>
              <a:t>TVRDĚ, PEČLIVĚ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194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Nepravidelné tvoření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sz="4400" b="1" dirty="0" smtClean="0">
                <a:solidFill>
                  <a:srgbClr val="C00000"/>
                </a:solidFill>
              </a:rPr>
              <a:t>GOOD – dobrý    </a:t>
            </a:r>
            <a:r>
              <a:rPr lang="cs-CZ" sz="4400" b="1" dirty="0" smtClean="0">
                <a:solidFill>
                  <a:srgbClr val="002060"/>
                </a:solidFill>
              </a:rPr>
              <a:t>x   </a:t>
            </a:r>
            <a:r>
              <a:rPr lang="cs-CZ" sz="4400" b="1" dirty="0" smtClean="0">
                <a:solidFill>
                  <a:srgbClr val="00B050"/>
                </a:solidFill>
              </a:rPr>
              <a:t>WELL  - dobře</a:t>
            </a:r>
          </a:p>
          <a:p>
            <a:pPr indent="0">
              <a:buNone/>
            </a:pPr>
            <a:endParaRPr lang="cs-CZ" sz="4400" b="1" dirty="0">
              <a:solidFill>
                <a:srgbClr val="00B050"/>
              </a:solidFill>
            </a:endParaRPr>
          </a:p>
          <a:p>
            <a:pPr indent="0">
              <a:buNone/>
            </a:pPr>
            <a:r>
              <a:rPr lang="cs-CZ" sz="4400" b="1" dirty="0" smtClean="0"/>
              <a:t>Peter </a:t>
            </a:r>
            <a:r>
              <a:rPr lang="cs-CZ" sz="4400" b="1" dirty="0" err="1" smtClean="0"/>
              <a:t>is</a:t>
            </a:r>
            <a:r>
              <a:rPr lang="cs-CZ" sz="4400" b="1" dirty="0" smtClean="0"/>
              <a:t> a </a:t>
            </a:r>
            <a:r>
              <a:rPr lang="cs-CZ" sz="4400" b="1" dirty="0" err="1" smtClean="0">
                <a:solidFill>
                  <a:srgbClr val="C00000"/>
                </a:solidFill>
              </a:rPr>
              <a:t>good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football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player</a:t>
            </a:r>
            <a:r>
              <a:rPr lang="cs-CZ" sz="4400" b="1" dirty="0" smtClean="0"/>
              <a:t>.</a:t>
            </a:r>
          </a:p>
          <a:p>
            <a:pPr indent="0">
              <a:buNone/>
            </a:pPr>
            <a:r>
              <a:rPr lang="cs-CZ" sz="4400" b="1" dirty="0" smtClean="0"/>
              <a:t>Peter je </a:t>
            </a:r>
            <a:r>
              <a:rPr lang="cs-CZ" sz="4400" b="1" dirty="0" smtClean="0">
                <a:solidFill>
                  <a:srgbClr val="C00000"/>
                </a:solidFill>
              </a:rPr>
              <a:t>dobrý</a:t>
            </a:r>
            <a:r>
              <a:rPr lang="cs-CZ" sz="4400" b="1" dirty="0" smtClean="0"/>
              <a:t> fotbalista.</a:t>
            </a:r>
          </a:p>
          <a:p>
            <a:pPr indent="0">
              <a:buNone/>
            </a:pPr>
            <a:endParaRPr lang="cs-CZ" sz="4400" b="1" dirty="0" smtClean="0"/>
          </a:p>
          <a:p>
            <a:pPr indent="0">
              <a:buNone/>
            </a:pPr>
            <a:r>
              <a:rPr lang="cs-CZ" sz="4400" b="1" dirty="0" smtClean="0"/>
              <a:t>Peter </a:t>
            </a:r>
            <a:r>
              <a:rPr lang="cs-CZ" sz="4400" b="1" dirty="0" err="1" smtClean="0"/>
              <a:t>plays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football</a:t>
            </a:r>
            <a:r>
              <a:rPr lang="cs-CZ" sz="4400" b="1" dirty="0" smtClean="0"/>
              <a:t> </a:t>
            </a:r>
            <a:r>
              <a:rPr lang="cs-CZ" sz="4400" b="1" dirty="0" err="1" smtClean="0">
                <a:solidFill>
                  <a:srgbClr val="00B050"/>
                </a:solidFill>
              </a:rPr>
              <a:t>well</a:t>
            </a:r>
            <a:r>
              <a:rPr lang="cs-CZ" sz="4400" b="1" dirty="0" smtClean="0"/>
              <a:t>.</a:t>
            </a:r>
          </a:p>
          <a:p>
            <a:pPr indent="0">
              <a:buNone/>
            </a:pPr>
            <a:r>
              <a:rPr lang="cs-CZ" sz="4400" b="1" dirty="0" smtClean="0"/>
              <a:t>Peter hraje </a:t>
            </a:r>
            <a:r>
              <a:rPr lang="cs-CZ" sz="4400" b="1" dirty="0" smtClean="0">
                <a:solidFill>
                  <a:srgbClr val="00B050"/>
                </a:solidFill>
              </a:rPr>
              <a:t>dobře </a:t>
            </a:r>
            <a:r>
              <a:rPr lang="cs-CZ" sz="4400" b="1" dirty="0" smtClean="0"/>
              <a:t>fotbal.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343214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- </a:t>
            </a:r>
            <a:r>
              <a:rPr lang="cs-CZ" dirty="0">
                <a:hlinkClick r:id="rId2"/>
              </a:rPr>
              <a:t>http://office.microsoft.com/cs-cz/images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65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405</Words>
  <Application>Microsoft Office PowerPoint</Application>
  <PresentationFormat>Předvádění na obrazovce (4:3)</PresentationFormat>
  <Paragraphs>98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Prezentace aplikace PowerPoint</vt:lpstr>
      <vt:lpstr>Anotace</vt:lpstr>
      <vt:lpstr>Adverbs  x Adjectives</vt:lpstr>
      <vt:lpstr>Co je správně?</vt:lpstr>
      <vt:lpstr>a vysvětlení???</vt:lpstr>
      <vt:lpstr>Prezentace aplikace PowerPoint</vt:lpstr>
      <vt:lpstr>Tvoření příslovcí</vt:lpstr>
      <vt:lpstr>Hláskové změny</vt:lpstr>
      <vt:lpstr>Hláskové změny</vt:lpstr>
      <vt:lpstr>POZOR!!!</vt:lpstr>
      <vt:lpstr>Přídavné jméno = příslovce</vt:lpstr>
      <vt:lpstr>Nepravidelné tvoření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Adverbs  x Adjectives</dc:title>
  <dc:creator>pc</dc:creator>
  <cp:lastModifiedBy>pc</cp:lastModifiedBy>
  <cp:revision>13</cp:revision>
  <dcterms:created xsi:type="dcterms:W3CDTF">2013-01-25T14:52:17Z</dcterms:created>
  <dcterms:modified xsi:type="dcterms:W3CDTF">2013-01-25T16:29:36Z</dcterms:modified>
</cp:coreProperties>
</file>