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95" autoAdjust="0"/>
    <p:restoredTop sz="94660"/>
  </p:normalViewPr>
  <p:slideViewPr>
    <p:cSldViewPr>
      <p:cViewPr varScale="1">
        <p:scale>
          <a:sx n="69" d="100"/>
          <a:sy n="69" d="100"/>
        </p:scale>
        <p:origin x="-65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249E7-4D53-4388-B009-D076324C2E28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9FF3A-94BB-49C5-9619-55B8C160B6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249E7-4D53-4388-B009-D076324C2E28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9FF3A-94BB-49C5-9619-55B8C160B6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249E7-4D53-4388-B009-D076324C2E28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9FF3A-94BB-49C5-9619-55B8C160B6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249E7-4D53-4388-B009-D076324C2E28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9FF3A-94BB-49C5-9619-55B8C160B6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249E7-4D53-4388-B009-D076324C2E28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9FF3A-94BB-49C5-9619-55B8C160B6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249E7-4D53-4388-B009-D076324C2E28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9FF3A-94BB-49C5-9619-55B8C160B6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249E7-4D53-4388-B009-D076324C2E28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9FF3A-94BB-49C5-9619-55B8C160B6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249E7-4D53-4388-B009-D076324C2E28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9FF3A-94BB-49C5-9619-55B8C160B6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249E7-4D53-4388-B009-D076324C2E28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A29FF3A-94BB-49C5-9619-55B8C160B6E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249E7-4D53-4388-B009-D076324C2E28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9FF3A-94BB-49C5-9619-55B8C160B6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249E7-4D53-4388-B009-D076324C2E28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9FF3A-94BB-49C5-9619-55B8C160B6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B6249E7-4D53-4388-B009-D076324C2E28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A29FF3A-94BB-49C5-9619-55B8C160B6EE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476641"/>
            <a:ext cx="5752407" cy="140900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atin typeface="+mj-lt"/>
              </a:rPr>
              <a:t>Název školy : </a:t>
            </a:r>
            <a:r>
              <a:rPr lang="cs-CZ" dirty="0" smtClean="0">
                <a:latin typeface="+mj-lt"/>
              </a:rPr>
              <a:t>Základní škola a mateřská škola,   </a:t>
            </a:r>
          </a:p>
          <a:p>
            <a:r>
              <a:rPr lang="cs-CZ" dirty="0" smtClean="0">
                <a:latin typeface="+mj-lt"/>
              </a:rPr>
              <a:t>                     Svoboda nad  Úpou, okres Trutnov </a:t>
            </a:r>
          </a:p>
          <a:p>
            <a:r>
              <a:rPr lang="cs-CZ" b="1" dirty="0" smtClean="0">
                <a:latin typeface="+mj-lt"/>
              </a:rPr>
              <a:t>Autor :</a:t>
            </a:r>
            <a:r>
              <a:rPr lang="cs-CZ" dirty="0" smtClean="0">
                <a:latin typeface="+mj-lt"/>
              </a:rPr>
              <a:t> Bc. Lucie Ševčíková</a:t>
            </a:r>
          </a:p>
          <a:p>
            <a:r>
              <a:rPr lang="cs-CZ" b="1" dirty="0" smtClean="0">
                <a:latin typeface="+mj-lt"/>
              </a:rPr>
              <a:t>Datum : </a:t>
            </a:r>
            <a:r>
              <a:rPr lang="cs-CZ" dirty="0" smtClean="0">
                <a:latin typeface="+mj-lt"/>
              </a:rPr>
              <a:t>25. 1. 2013</a:t>
            </a:r>
          </a:p>
          <a:p>
            <a:r>
              <a:rPr lang="cs-CZ" b="1" dirty="0" smtClean="0">
                <a:latin typeface="+mj-lt"/>
              </a:rPr>
              <a:t>Název : </a:t>
            </a:r>
            <a:r>
              <a:rPr lang="cs-CZ" dirty="0" smtClean="0">
                <a:latin typeface="+mj-lt"/>
              </a:rPr>
              <a:t>VY_22_INOVACE_2.2.1 </a:t>
            </a:r>
            <a:r>
              <a:rPr lang="cs-CZ" dirty="0" smtClean="0">
                <a:latin typeface="+mj-lt"/>
              </a:rPr>
              <a:t>AJ6,7g_34</a:t>
            </a:r>
            <a:endParaRPr lang="cs-CZ" dirty="0" smtClean="0">
              <a:latin typeface="+mj-lt"/>
            </a:endParaRPr>
          </a:p>
          <a:p>
            <a:r>
              <a:rPr lang="cs-CZ" b="1" dirty="0" smtClean="0">
                <a:latin typeface="+mj-lt"/>
              </a:rPr>
              <a:t>Téma : </a:t>
            </a:r>
            <a:r>
              <a:rPr lang="cs-CZ" dirty="0" smtClean="0">
                <a:latin typeface="+mj-lt"/>
              </a:rPr>
              <a:t>Budoucí čas</a:t>
            </a:r>
            <a:endParaRPr lang="cs-CZ" dirty="0" smtClean="0">
              <a:latin typeface="+mj-lt"/>
            </a:endParaRPr>
          </a:p>
          <a:p>
            <a:r>
              <a:rPr lang="cs-CZ" b="1" dirty="0" smtClean="0">
                <a:latin typeface="+mj-lt"/>
              </a:rPr>
              <a:t>Ročník : </a:t>
            </a:r>
            <a:r>
              <a:rPr lang="cs-CZ" dirty="0" smtClean="0">
                <a:latin typeface="+mj-lt"/>
              </a:rPr>
              <a:t>6., 7.</a:t>
            </a:r>
          </a:p>
          <a:p>
            <a:r>
              <a:rPr lang="cs-CZ" b="1" dirty="0" smtClean="0">
                <a:latin typeface="+mj-lt"/>
              </a:rPr>
              <a:t>Číslo projektu : </a:t>
            </a:r>
            <a:r>
              <a:rPr lang="cs-CZ" dirty="0" smtClean="0">
                <a:latin typeface="+mj-lt"/>
              </a:rPr>
              <a:t>CZ.1.07/1.4.00/21.3068 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6623696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Tento materiál je určen k vysvětlení a pochopení budoucího času prostého, jeho tvoření a použití. Prezentace obsahuje i překladové cvičení. Materiál je určen především pro žáky 7. tříd.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49362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412776"/>
            <a:ext cx="7851648" cy="1828800"/>
          </a:xfrm>
        </p:spPr>
        <p:txBody>
          <a:bodyPr>
            <a:normAutofit/>
          </a:bodyPr>
          <a:lstStyle/>
          <a:p>
            <a:pPr algn="ctr"/>
            <a:r>
              <a:rPr lang="cs-CZ" sz="8000" dirty="0" smtClean="0"/>
              <a:t>FUTURE TENSE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4005064"/>
            <a:ext cx="7854696" cy="976072"/>
          </a:xfrm>
        </p:spPr>
        <p:txBody>
          <a:bodyPr/>
          <a:lstStyle/>
          <a:p>
            <a:pPr algn="ctr"/>
            <a:r>
              <a:rPr lang="cs-CZ" b="1" dirty="0" smtClean="0"/>
              <a:t>Budoucí čas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70575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04664"/>
            <a:ext cx="8686800" cy="1788808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/>
              <a:t>V budoucím čase používáme pomocné sloveso </a:t>
            </a:r>
            <a:r>
              <a:rPr lang="cs-CZ" b="1" dirty="0" smtClean="0">
                <a:solidFill>
                  <a:srgbClr val="FF0000"/>
                </a:solidFill>
              </a:rPr>
              <a:t>WILL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77244"/>
            <a:ext cx="3960440" cy="375969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I</a:t>
            </a:r>
          </a:p>
          <a:p>
            <a:r>
              <a:rPr lang="cs-CZ" dirty="0" err="1" smtClean="0"/>
              <a:t>You</a:t>
            </a:r>
            <a:endParaRPr lang="cs-CZ" dirty="0" smtClean="0"/>
          </a:p>
          <a:p>
            <a:r>
              <a:rPr lang="cs-CZ" dirty="0" smtClean="0"/>
              <a:t>He</a:t>
            </a:r>
          </a:p>
          <a:p>
            <a:r>
              <a:rPr lang="cs-CZ" dirty="0" err="1" smtClean="0"/>
              <a:t>She</a:t>
            </a:r>
            <a:endParaRPr lang="cs-CZ" dirty="0" smtClean="0"/>
          </a:p>
          <a:p>
            <a:r>
              <a:rPr lang="cs-CZ" dirty="0" err="1" smtClean="0"/>
              <a:t>It</a:t>
            </a:r>
            <a:endParaRPr lang="cs-CZ" dirty="0" smtClean="0"/>
          </a:p>
          <a:p>
            <a:r>
              <a:rPr lang="cs-CZ" dirty="0" err="1" smtClean="0"/>
              <a:t>We</a:t>
            </a:r>
            <a:endParaRPr lang="cs-CZ" dirty="0" smtClean="0"/>
          </a:p>
          <a:p>
            <a:r>
              <a:rPr lang="cs-CZ" dirty="0" err="1" smtClean="0"/>
              <a:t>You</a:t>
            </a:r>
            <a:endParaRPr lang="cs-CZ" dirty="0" smtClean="0"/>
          </a:p>
          <a:p>
            <a:r>
              <a:rPr lang="cs-CZ" dirty="0" err="1" smtClean="0"/>
              <a:t>They</a:t>
            </a:r>
            <a:endParaRPr lang="cs-CZ" dirty="0"/>
          </a:p>
        </p:txBody>
      </p:sp>
      <p:sp>
        <p:nvSpPr>
          <p:cNvPr id="4" name="Pětiúhelník 3"/>
          <p:cNvSpPr/>
          <p:nvPr/>
        </p:nvSpPr>
        <p:spPr>
          <a:xfrm flipH="1">
            <a:off x="1619672" y="3717032"/>
            <a:ext cx="2592288" cy="108012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err="1" smtClean="0"/>
              <a:t>will</a:t>
            </a:r>
            <a:endParaRPr lang="cs-CZ" sz="72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83968" y="2565470"/>
            <a:ext cx="4330824" cy="3759696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I</a:t>
            </a:r>
          </a:p>
          <a:p>
            <a:r>
              <a:rPr lang="cs-CZ" dirty="0" err="1" smtClean="0"/>
              <a:t>You</a:t>
            </a:r>
            <a:endParaRPr lang="cs-CZ" dirty="0" smtClean="0"/>
          </a:p>
          <a:p>
            <a:r>
              <a:rPr lang="cs-CZ" dirty="0" smtClean="0"/>
              <a:t>He</a:t>
            </a:r>
          </a:p>
          <a:p>
            <a:r>
              <a:rPr lang="cs-CZ" dirty="0" err="1" smtClean="0"/>
              <a:t>She</a:t>
            </a:r>
            <a:endParaRPr lang="cs-CZ" dirty="0" smtClean="0"/>
          </a:p>
          <a:p>
            <a:r>
              <a:rPr lang="cs-CZ" dirty="0" err="1" smtClean="0"/>
              <a:t>It</a:t>
            </a:r>
            <a:endParaRPr lang="cs-CZ" dirty="0" smtClean="0"/>
          </a:p>
          <a:p>
            <a:r>
              <a:rPr lang="cs-CZ" dirty="0" err="1" smtClean="0"/>
              <a:t>We</a:t>
            </a:r>
            <a:endParaRPr lang="cs-CZ" dirty="0" smtClean="0"/>
          </a:p>
          <a:p>
            <a:r>
              <a:rPr lang="cs-CZ" dirty="0" err="1" smtClean="0"/>
              <a:t>You</a:t>
            </a:r>
            <a:endParaRPr lang="cs-CZ" dirty="0" smtClean="0"/>
          </a:p>
          <a:p>
            <a:r>
              <a:rPr lang="cs-CZ" dirty="0" err="1" smtClean="0"/>
              <a:t>They</a:t>
            </a:r>
            <a:endParaRPr lang="cs-CZ" dirty="0"/>
          </a:p>
        </p:txBody>
      </p:sp>
      <p:sp>
        <p:nvSpPr>
          <p:cNvPr id="6" name="Pětiúhelník 5"/>
          <p:cNvSpPr/>
          <p:nvPr/>
        </p:nvSpPr>
        <p:spPr>
          <a:xfrm flipH="1">
            <a:off x="5508104" y="3717032"/>
            <a:ext cx="3240360" cy="123653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err="1"/>
              <a:t>w</a:t>
            </a:r>
            <a:r>
              <a:rPr lang="cs-CZ" sz="4400" dirty="0" err="1" smtClean="0"/>
              <a:t>ill</a:t>
            </a:r>
            <a:r>
              <a:rPr lang="cs-CZ" sz="4400" dirty="0" smtClean="0"/>
              <a:t> not</a:t>
            </a:r>
            <a:endParaRPr lang="cs-CZ" sz="4400" dirty="0"/>
          </a:p>
        </p:txBody>
      </p:sp>
      <p:pic>
        <p:nvPicPr>
          <p:cNvPr id="1026" name="Picture 2" descr="C:\Users\pc\AppData\Local\Microsoft\Windows\Temporary Internet Files\Content.IE5\KZVXAOCH\MC90043380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286143"/>
            <a:ext cx="1430889" cy="1430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QXV6GV5R\MC90043379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2548" y="2341916"/>
            <a:ext cx="1397373" cy="1397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Pětiúhelník 8"/>
          <p:cNvSpPr/>
          <p:nvPr/>
        </p:nvSpPr>
        <p:spPr>
          <a:xfrm flipH="1">
            <a:off x="1619672" y="4953566"/>
            <a:ext cx="2592288" cy="108012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/>
              <a:t>´</a:t>
            </a:r>
            <a:r>
              <a:rPr lang="cs-CZ" sz="7200" dirty="0" err="1" smtClean="0"/>
              <a:t>ll</a:t>
            </a:r>
            <a:endParaRPr lang="cs-CZ" sz="7200" dirty="0"/>
          </a:p>
        </p:txBody>
      </p:sp>
      <p:sp>
        <p:nvSpPr>
          <p:cNvPr id="10" name="Pětiúhelník 9"/>
          <p:cNvSpPr/>
          <p:nvPr/>
        </p:nvSpPr>
        <p:spPr>
          <a:xfrm flipH="1">
            <a:off x="5632006" y="5157192"/>
            <a:ext cx="2916324" cy="108012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err="1"/>
              <a:t>w</a:t>
            </a:r>
            <a:r>
              <a:rPr lang="cs-CZ" sz="6600" dirty="0" err="1" smtClean="0"/>
              <a:t>on´t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4040299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/>
      <p:bldP spid="6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80728"/>
            <a:ext cx="8229600" cy="866360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Kladná oznamovací věta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  <a:cs typeface="Aharoni" pitchFamily="2" charset="-79"/>
              </a:rPr>
              <a:t>Podmět +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  <a:cs typeface="Aharoni" pitchFamily="2" charset="-79"/>
              </a:rPr>
              <a:t>will</a:t>
            </a:r>
            <a:r>
              <a:rPr lang="cs-CZ" dirty="0" smtClean="0">
                <a:latin typeface="Arial Black" pitchFamily="34" charset="0"/>
                <a:cs typeface="Aharoni" pitchFamily="2" charset="-79"/>
              </a:rPr>
              <a:t> + </a:t>
            </a:r>
            <a:r>
              <a:rPr lang="cs-CZ" dirty="0" smtClean="0">
                <a:solidFill>
                  <a:srgbClr val="0070C0"/>
                </a:solidFill>
                <a:latin typeface="Arial Black" pitchFamily="34" charset="0"/>
                <a:cs typeface="Aharoni" pitchFamily="2" charset="-79"/>
              </a:rPr>
              <a:t>významové sloveso </a:t>
            </a:r>
            <a:r>
              <a:rPr lang="cs-CZ" dirty="0" smtClean="0">
                <a:latin typeface="Arial Black" pitchFamily="34" charset="0"/>
                <a:cs typeface="Aharoni" pitchFamily="2" charset="-79"/>
              </a:rPr>
              <a:t>+ …… .</a:t>
            </a:r>
          </a:p>
          <a:p>
            <a:endParaRPr lang="cs-CZ" dirty="0">
              <a:latin typeface="Arial Black" pitchFamily="34" charset="0"/>
              <a:cs typeface="Aharoni" pitchFamily="2" charset="-79"/>
            </a:endParaRPr>
          </a:p>
          <a:p>
            <a:r>
              <a:rPr lang="cs-CZ" dirty="0" smtClean="0">
                <a:latin typeface="Arial Black" pitchFamily="34" charset="0"/>
                <a:cs typeface="Aharoni" pitchFamily="2" charset="-79"/>
              </a:rPr>
              <a:t>He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  <a:cs typeface="Aharoni" pitchFamily="2" charset="-79"/>
              </a:rPr>
              <a:t>will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  <a:cs typeface="Aharoni" pitchFamily="2" charset="-79"/>
              </a:rPr>
              <a:t> </a:t>
            </a:r>
            <a:r>
              <a:rPr lang="cs-CZ" dirty="0" smtClean="0">
                <a:solidFill>
                  <a:srgbClr val="0070C0"/>
                </a:solidFill>
                <a:latin typeface="Arial Black" pitchFamily="34" charset="0"/>
                <a:cs typeface="Aharoni" pitchFamily="2" charset="-79"/>
              </a:rPr>
              <a:t>play</a:t>
            </a:r>
            <a:r>
              <a:rPr lang="cs-CZ" dirty="0" smtClean="0">
                <a:latin typeface="Arial Black" pitchFamily="34" charset="0"/>
                <a:cs typeface="Aharoni" pitchFamily="2" charset="-79"/>
              </a:rPr>
              <a:t> </a:t>
            </a:r>
            <a:r>
              <a:rPr lang="cs-CZ" dirty="0" err="1" smtClean="0">
                <a:latin typeface="Arial Black" pitchFamily="34" charset="0"/>
                <a:cs typeface="Aharoni" pitchFamily="2" charset="-79"/>
              </a:rPr>
              <a:t>football</a:t>
            </a:r>
            <a:r>
              <a:rPr lang="cs-CZ" dirty="0" smtClean="0">
                <a:latin typeface="Arial Black" pitchFamily="34" charset="0"/>
                <a:cs typeface="Aharoni" pitchFamily="2" charset="-79"/>
              </a:rPr>
              <a:t> </a:t>
            </a:r>
            <a:r>
              <a:rPr lang="cs-CZ" dirty="0" err="1" smtClean="0">
                <a:latin typeface="Arial Black" pitchFamily="34" charset="0"/>
                <a:cs typeface="Aharoni" pitchFamily="2" charset="-79"/>
              </a:rPr>
              <a:t>tomorrow</a:t>
            </a:r>
            <a:r>
              <a:rPr lang="cs-CZ" dirty="0" smtClean="0">
                <a:latin typeface="Arial Black" pitchFamily="34" charset="0"/>
                <a:cs typeface="Aharoni" pitchFamily="2" charset="-79"/>
              </a:rPr>
              <a:t>.</a:t>
            </a:r>
          </a:p>
          <a:p>
            <a:r>
              <a:rPr lang="cs-CZ" i="1" dirty="0" smtClean="0">
                <a:latin typeface="Arial Black" pitchFamily="34" charset="0"/>
                <a:cs typeface="Aharoni" pitchFamily="2" charset="-79"/>
              </a:rPr>
              <a:t>Zítra bude hrát fotbal.</a:t>
            </a:r>
          </a:p>
          <a:p>
            <a:endParaRPr lang="cs-CZ" dirty="0" smtClean="0">
              <a:latin typeface="Arial Black" pitchFamily="34" charset="0"/>
              <a:cs typeface="Aharoni" pitchFamily="2" charset="-79"/>
            </a:endParaRPr>
          </a:p>
          <a:p>
            <a:r>
              <a:rPr lang="cs-CZ" dirty="0" smtClean="0">
                <a:latin typeface="Arial Black" pitchFamily="34" charset="0"/>
                <a:cs typeface="Aharoni" pitchFamily="2" charset="-79"/>
              </a:rPr>
              <a:t>I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  <a:cs typeface="Aharoni" pitchFamily="2" charset="-79"/>
              </a:rPr>
              <a:t>will</a:t>
            </a:r>
            <a:r>
              <a:rPr lang="cs-CZ" dirty="0" smtClean="0">
                <a:latin typeface="Arial Black" pitchFamily="34" charset="0"/>
                <a:cs typeface="Aharoni" pitchFamily="2" charset="-79"/>
              </a:rPr>
              <a:t> </a:t>
            </a:r>
            <a:r>
              <a:rPr lang="cs-CZ" dirty="0" err="1" smtClean="0">
                <a:solidFill>
                  <a:srgbClr val="0070C0"/>
                </a:solidFill>
                <a:latin typeface="Arial Black" pitchFamily="34" charset="0"/>
                <a:cs typeface="Aharoni" pitchFamily="2" charset="-79"/>
              </a:rPr>
              <a:t>travel</a:t>
            </a:r>
            <a:r>
              <a:rPr lang="cs-CZ" dirty="0" smtClean="0">
                <a:latin typeface="Arial Black" pitchFamily="34" charset="0"/>
                <a:cs typeface="Aharoni" pitchFamily="2" charset="-79"/>
              </a:rPr>
              <a:t> to </a:t>
            </a:r>
            <a:r>
              <a:rPr lang="cs-CZ" dirty="0" err="1" smtClean="0">
                <a:latin typeface="Arial Black" pitchFamily="34" charset="0"/>
                <a:cs typeface="Aharoni" pitchFamily="2" charset="-79"/>
              </a:rPr>
              <a:t>Spain</a:t>
            </a:r>
            <a:r>
              <a:rPr lang="cs-CZ" dirty="0" smtClean="0">
                <a:latin typeface="Arial Black" pitchFamily="34" charset="0"/>
                <a:cs typeface="Aharoni" pitchFamily="2" charset="-79"/>
              </a:rPr>
              <a:t> </a:t>
            </a:r>
            <a:r>
              <a:rPr lang="cs-CZ" dirty="0" err="1" smtClean="0">
                <a:latin typeface="Arial Black" pitchFamily="34" charset="0"/>
                <a:cs typeface="Aharoni" pitchFamily="2" charset="-79"/>
              </a:rPr>
              <a:t>next</a:t>
            </a:r>
            <a:r>
              <a:rPr lang="cs-CZ" dirty="0" smtClean="0">
                <a:latin typeface="Arial Black" pitchFamily="34" charset="0"/>
                <a:cs typeface="Aharoni" pitchFamily="2" charset="-79"/>
              </a:rPr>
              <a:t> </a:t>
            </a:r>
            <a:r>
              <a:rPr lang="cs-CZ" dirty="0" err="1" smtClean="0">
                <a:latin typeface="Arial Black" pitchFamily="34" charset="0"/>
                <a:cs typeface="Aharoni" pitchFamily="2" charset="-79"/>
              </a:rPr>
              <a:t>year</a:t>
            </a:r>
            <a:r>
              <a:rPr lang="cs-CZ" dirty="0" smtClean="0">
                <a:latin typeface="Arial Black" pitchFamily="34" charset="0"/>
                <a:cs typeface="Aharoni" pitchFamily="2" charset="-79"/>
              </a:rPr>
              <a:t>.</a:t>
            </a:r>
          </a:p>
          <a:p>
            <a:r>
              <a:rPr lang="cs-CZ" i="1" dirty="0" smtClean="0">
                <a:latin typeface="Arial Black" pitchFamily="34" charset="0"/>
                <a:cs typeface="Aharoni" pitchFamily="2" charset="-79"/>
              </a:rPr>
              <a:t>Příští rok pojedu do Španělska.</a:t>
            </a:r>
            <a:endParaRPr lang="cs-CZ" i="1" dirty="0">
              <a:latin typeface="Arial Black" pitchFamily="34" charset="0"/>
              <a:cs typeface="Aharoni" pitchFamily="2" charset="-79"/>
            </a:endParaRPr>
          </a:p>
        </p:txBody>
      </p:sp>
      <p:pic>
        <p:nvPicPr>
          <p:cNvPr id="4" name="Picture 2" descr="C:\Users\pc\AppData\Local\Microsoft\Windows\Temporary Internet Files\Content.IE5\KZVXAOCH\MC90043380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-97525"/>
            <a:ext cx="1430889" cy="1430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4592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80728"/>
            <a:ext cx="8229600" cy="866360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Záporná oznamovací věta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Arial Black" pitchFamily="34" charset="0"/>
                <a:cs typeface="Aharoni" pitchFamily="2" charset="-79"/>
              </a:rPr>
              <a:t>Podmět +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  <a:cs typeface="Aharoni" pitchFamily="2" charset="-79"/>
              </a:rPr>
              <a:t>won´t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  <a:cs typeface="Aharoni" pitchFamily="2" charset="-79"/>
              </a:rPr>
              <a:t> (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  <a:cs typeface="Aharoni" pitchFamily="2" charset="-79"/>
              </a:rPr>
              <a:t>will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  <a:cs typeface="Aharoni" pitchFamily="2" charset="-79"/>
              </a:rPr>
              <a:t> not)</a:t>
            </a:r>
            <a:r>
              <a:rPr lang="cs-CZ" dirty="0" smtClean="0">
                <a:latin typeface="Arial Black" pitchFamily="34" charset="0"/>
                <a:cs typeface="Aharoni" pitchFamily="2" charset="-79"/>
              </a:rPr>
              <a:t> </a:t>
            </a:r>
            <a:r>
              <a:rPr lang="cs-CZ" dirty="0">
                <a:latin typeface="Arial Black" pitchFamily="34" charset="0"/>
                <a:cs typeface="Aharoni" pitchFamily="2" charset="-79"/>
              </a:rPr>
              <a:t>+ </a:t>
            </a:r>
            <a:r>
              <a:rPr lang="cs-CZ" dirty="0">
                <a:solidFill>
                  <a:srgbClr val="0070C0"/>
                </a:solidFill>
                <a:latin typeface="Arial Black" pitchFamily="34" charset="0"/>
                <a:cs typeface="Aharoni" pitchFamily="2" charset="-79"/>
              </a:rPr>
              <a:t>významové sloveso </a:t>
            </a:r>
            <a:r>
              <a:rPr lang="cs-CZ" dirty="0">
                <a:latin typeface="Arial Black" pitchFamily="34" charset="0"/>
                <a:cs typeface="Aharoni" pitchFamily="2" charset="-79"/>
              </a:rPr>
              <a:t>+ …… .</a:t>
            </a:r>
          </a:p>
          <a:p>
            <a:endParaRPr lang="cs-CZ" dirty="0" smtClean="0"/>
          </a:p>
          <a:p>
            <a:r>
              <a:rPr lang="cs-CZ" dirty="0" smtClean="0">
                <a:latin typeface="Arial Black" pitchFamily="34" charset="0"/>
              </a:rPr>
              <a:t>I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will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not </a:t>
            </a:r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do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your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homework</a:t>
            </a:r>
            <a:r>
              <a:rPr lang="cs-CZ" dirty="0" smtClean="0">
                <a:latin typeface="Arial Black" pitchFamily="34" charset="0"/>
              </a:rPr>
              <a:t>.</a:t>
            </a:r>
          </a:p>
          <a:p>
            <a:r>
              <a:rPr lang="cs-CZ" i="1" dirty="0" smtClean="0">
                <a:latin typeface="Arial Black" pitchFamily="34" charset="0"/>
              </a:rPr>
              <a:t>Nebudu dělat tvůj domácí úkol.</a:t>
            </a:r>
          </a:p>
          <a:p>
            <a:endParaRPr lang="cs-CZ" i="1" dirty="0">
              <a:latin typeface="Arial Black" pitchFamily="34" charset="0"/>
            </a:endParaRPr>
          </a:p>
          <a:p>
            <a:r>
              <a:rPr lang="cs-CZ" dirty="0" err="1" smtClean="0">
                <a:latin typeface="Arial Black" pitchFamily="34" charset="0"/>
              </a:rPr>
              <a:t>They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won´t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go </a:t>
            </a:r>
            <a:r>
              <a:rPr lang="cs-CZ" dirty="0" smtClean="0">
                <a:latin typeface="Arial Black" pitchFamily="34" charset="0"/>
              </a:rPr>
              <a:t>to </a:t>
            </a:r>
            <a:r>
              <a:rPr lang="cs-CZ" dirty="0" err="1" smtClean="0">
                <a:latin typeface="Arial Black" pitchFamily="34" charset="0"/>
              </a:rPr>
              <a:t>school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tomorrow</a:t>
            </a:r>
            <a:r>
              <a:rPr lang="cs-CZ" dirty="0" smtClean="0">
                <a:latin typeface="Arial Black" pitchFamily="34" charset="0"/>
              </a:rPr>
              <a:t>.</a:t>
            </a:r>
          </a:p>
          <a:p>
            <a:r>
              <a:rPr lang="cs-CZ" i="1" dirty="0" smtClean="0">
                <a:latin typeface="Arial Black" pitchFamily="34" charset="0"/>
              </a:rPr>
              <a:t>Zítra nepůjdou do školy.</a:t>
            </a:r>
            <a:endParaRPr lang="cs-CZ" i="1" dirty="0">
              <a:latin typeface="Arial Black" pitchFamily="34" charset="0"/>
            </a:endParaRPr>
          </a:p>
        </p:txBody>
      </p:sp>
      <p:pic>
        <p:nvPicPr>
          <p:cNvPr id="4" name="Picture 3" descr="C:\Users\pc\AppData\Local\Microsoft\Windows\Temporary Internet Files\Content.IE5\QXV6GV5R\MC90043379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-62816"/>
            <a:ext cx="1397373" cy="1397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615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08720"/>
            <a:ext cx="8229600" cy="938368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  <a:cs typeface="Aharoni" pitchFamily="2" charset="-79"/>
              </a:rPr>
              <a:t>(Wh….)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  <a:cs typeface="Aharoni" pitchFamily="2" charset="-79"/>
              </a:rPr>
              <a:t>will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  <a:cs typeface="Aharoni" pitchFamily="2" charset="-79"/>
              </a:rPr>
              <a:t> </a:t>
            </a:r>
            <a:r>
              <a:rPr lang="cs-CZ" dirty="0" smtClean="0">
                <a:latin typeface="Arial Black" pitchFamily="34" charset="0"/>
                <a:cs typeface="Aharoni" pitchFamily="2" charset="-79"/>
              </a:rPr>
              <a:t>+ podmět + </a:t>
            </a:r>
            <a:r>
              <a:rPr lang="cs-CZ" dirty="0" smtClean="0">
                <a:solidFill>
                  <a:srgbClr val="0070C0"/>
                </a:solidFill>
                <a:latin typeface="Arial Black" pitchFamily="34" charset="0"/>
                <a:cs typeface="Aharoni" pitchFamily="2" charset="-79"/>
              </a:rPr>
              <a:t>významové </a:t>
            </a:r>
            <a:r>
              <a:rPr lang="cs-CZ" dirty="0">
                <a:solidFill>
                  <a:srgbClr val="0070C0"/>
                </a:solidFill>
                <a:latin typeface="Arial Black" pitchFamily="34" charset="0"/>
                <a:cs typeface="Aharoni" pitchFamily="2" charset="-79"/>
              </a:rPr>
              <a:t>sloveso </a:t>
            </a:r>
            <a:r>
              <a:rPr lang="cs-CZ" dirty="0">
                <a:latin typeface="Arial Black" pitchFamily="34" charset="0"/>
                <a:cs typeface="Aharoni" pitchFamily="2" charset="-79"/>
              </a:rPr>
              <a:t>+ …… </a:t>
            </a:r>
            <a:r>
              <a:rPr lang="cs-CZ" dirty="0" smtClean="0">
                <a:latin typeface="Arial Black" pitchFamily="34" charset="0"/>
                <a:cs typeface="Aharoni" pitchFamily="2" charset="-79"/>
              </a:rPr>
              <a:t>?</a:t>
            </a:r>
            <a:endParaRPr lang="cs-CZ" dirty="0">
              <a:latin typeface="Arial Black" pitchFamily="34" charset="0"/>
              <a:cs typeface="Aharoni" pitchFamily="2" charset="-79"/>
            </a:endParaRPr>
          </a:p>
          <a:p>
            <a:endParaRPr lang="cs-CZ" dirty="0" smtClean="0"/>
          </a:p>
          <a:p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Will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you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study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with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me</a:t>
            </a:r>
            <a:r>
              <a:rPr lang="cs-CZ" dirty="0" smtClean="0">
                <a:latin typeface="Arial Black" pitchFamily="34" charset="0"/>
              </a:rPr>
              <a:t>?</a:t>
            </a:r>
          </a:p>
          <a:p>
            <a:r>
              <a:rPr lang="cs-CZ" i="1" dirty="0" smtClean="0">
                <a:latin typeface="Arial Black" pitchFamily="34" charset="0"/>
              </a:rPr>
              <a:t>Budeš se učit se mnou?</a:t>
            </a:r>
          </a:p>
          <a:p>
            <a:r>
              <a:rPr lang="cs-CZ" dirty="0" err="1" smtClean="0">
                <a:latin typeface="Arial Black" pitchFamily="34" charset="0"/>
              </a:rPr>
              <a:t>Yes</a:t>
            </a:r>
            <a:r>
              <a:rPr lang="cs-CZ" dirty="0" smtClean="0">
                <a:latin typeface="Arial Black" pitchFamily="34" charset="0"/>
              </a:rPr>
              <a:t>, I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will</a:t>
            </a:r>
            <a:r>
              <a:rPr lang="cs-CZ" dirty="0" smtClean="0">
                <a:latin typeface="Arial Black" pitchFamily="34" charset="0"/>
              </a:rPr>
              <a:t>.     No, I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won´t</a:t>
            </a:r>
            <a:r>
              <a:rPr lang="cs-CZ" dirty="0" smtClean="0">
                <a:latin typeface="Arial Black" pitchFamily="34" charset="0"/>
              </a:rPr>
              <a:t>.</a:t>
            </a:r>
          </a:p>
          <a:p>
            <a:endParaRPr lang="cs-CZ" dirty="0">
              <a:latin typeface="Arial Black" pitchFamily="34" charset="0"/>
            </a:endParaRPr>
          </a:p>
          <a:p>
            <a:r>
              <a:rPr lang="cs-CZ" dirty="0" err="1" smtClean="0">
                <a:latin typeface="Arial Black" pitchFamily="34" charset="0"/>
              </a:rPr>
              <a:t>What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will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your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brother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do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tomorrow</a:t>
            </a:r>
            <a:r>
              <a:rPr lang="cs-CZ" dirty="0" smtClean="0">
                <a:latin typeface="Arial Black" pitchFamily="34" charset="0"/>
              </a:rPr>
              <a:t>?</a:t>
            </a:r>
          </a:p>
          <a:p>
            <a:r>
              <a:rPr lang="cs-CZ" i="1" dirty="0" smtClean="0">
                <a:latin typeface="Arial Black" pitchFamily="34" charset="0"/>
              </a:rPr>
              <a:t>Co bude dělat tvůj bratr zítra?</a:t>
            </a:r>
          </a:p>
          <a:p>
            <a:pPr marL="0" indent="0">
              <a:buNone/>
            </a:pPr>
            <a:endParaRPr lang="cs-CZ" dirty="0">
              <a:latin typeface="Arial Black" pitchFamily="34" charset="0"/>
            </a:endParaRPr>
          </a:p>
        </p:txBody>
      </p:sp>
      <p:pic>
        <p:nvPicPr>
          <p:cNvPr id="2050" name="Picture 2" descr="C:\Users\pc\AppData\Local\Microsoft\Windows\Temporary Internet Files\Content.IE5\6B870OFP\MC9004414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9154" y="-171400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3066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356760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slova, které používáme s časem budoucím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35480"/>
            <a:ext cx="8784976" cy="438912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In a </a:t>
            </a:r>
            <a:r>
              <a:rPr lang="cs-CZ" b="1" dirty="0" err="1" smtClean="0">
                <a:solidFill>
                  <a:srgbClr val="0070C0"/>
                </a:solidFill>
              </a:rPr>
              <a:t>year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smtClean="0"/>
              <a:t>– </a:t>
            </a:r>
            <a:r>
              <a:rPr lang="cs-CZ" b="1" i="1" dirty="0" smtClean="0"/>
              <a:t>za rok</a:t>
            </a:r>
          </a:p>
          <a:p>
            <a:r>
              <a:rPr lang="cs-CZ" b="1" dirty="0" err="1" smtClean="0">
                <a:solidFill>
                  <a:srgbClr val="0070C0"/>
                </a:solidFill>
              </a:rPr>
              <a:t>Next</a:t>
            </a:r>
            <a:r>
              <a:rPr lang="cs-CZ" b="1" dirty="0" smtClean="0"/>
              <a:t> </a:t>
            </a:r>
            <a:r>
              <a:rPr lang="cs-CZ" b="1" dirty="0" err="1" smtClean="0"/>
              <a:t>month</a:t>
            </a:r>
            <a:r>
              <a:rPr lang="cs-CZ" b="1" dirty="0" smtClean="0"/>
              <a:t>, </a:t>
            </a:r>
            <a:r>
              <a:rPr lang="cs-CZ" b="1" dirty="0" err="1" smtClean="0"/>
              <a:t>year</a:t>
            </a:r>
            <a:r>
              <a:rPr lang="cs-CZ" b="1" dirty="0" smtClean="0"/>
              <a:t>, </a:t>
            </a:r>
            <a:r>
              <a:rPr lang="cs-CZ" b="1" dirty="0" err="1" smtClean="0"/>
              <a:t>week</a:t>
            </a:r>
            <a:r>
              <a:rPr lang="cs-CZ" b="1" dirty="0" smtClean="0"/>
              <a:t>.... </a:t>
            </a:r>
            <a:r>
              <a:rPr lang="cs-CZ" b="1" i="1" dirty="0" smtClean="0"/>
              <a:t>Příští měsíc, rok, týden…….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In </a:t>
            </a:r>
            <a:r>
              <a:rPr lang="cs-CZ" b="1" dirty="0" err="1" smtClean="0">
                <a:solidFill>
                  <a:srgbClr val="0070C0"/>
                </a:solidFill>
              </a:rPr>
              <a:t>the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future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smtClean="0"/>
              <a:t>– </a:t>
            </a:r>
            <a:r>
              <a:rPr lang="cs-CZ" b="1" i="1" dirty="0" smtClean="0"/>
              <a:t>v budoucnosti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In a </a:t>
            </a:r>
            <a:r>
              <a:rPr lang="cs-CZ" b="1" dirty="0" err="1" smtClean="0">
                <a:solidFill>
                  <a:srgbClr val="0070C0"/>
                </a:solidFill>
              </a:rPr>
              <a:t>couple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of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years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smtClean="0"/>
              <a:t>– </a:t>
            </a:r>
            <a:r>
              <a:rPr lang="cs-CZ" b="1" i="1" dirty="0" smtClean="0"/>
              <a:t>za pár let</a:t>
            </a:r>
          </a:p>
          <a:p>
            <a:r>
              <a:rPr lang="cs-CZ" b="1" dirty="0" err="1" smtClean="0">
                <a:solidFill>
                  <a:srgbClr val="0070C0"/>
                </a:solidFill>
              </a:rPr>
              <a:t>Tomorrow</a:t>
            </a:r>
            <a:r>
              <a:rPr lang="cs-CZ" b="1" dirty="0" smtClean="0">
                <a:solidFill>
                  <a:srgbClr val="0070C0"/>
                </a:solidFill>
              </a:rPr>
              <a:t>, </a:t>
            </a:r>
            <a:r>
              <a:rPr lang="cs-CZ" b="1" dirty="0" err="1" smtClean="0">
                <a:solidFill>
                  <a:srgbClr val="0070C0"/>
                </a:solidFill>
              </a:rPr>
              <a:t>the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day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after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tomorrow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smtClean="0"/>
              <a:t>– </a:t>
            </a:r>
            <a:r>
              <a:rPr lang="cs-CZ" b="1" i="1" dirty="0" smtClean="0"/>
              <a:t>zítra, pozítří</a:t>
            </a:r>
            <a:endParaRPr lang="cs-CZ" b="1" i="1" dirty="0"/>
          </a:p>
          <a:p>
            <a:pPr marL="0" indent="0">
              <a:buNone/>
            </a:pPr>
            <a:endParaRPr lang="cs-CZ" dirty="0"/>
          </a:p>
          <a:p>
            <a:r>
              <a:rPr lang="cs-CZ" b="1" dirty="0" err="1" smtClean="0">
                <a:solidFill>
                  <a:srgbClr val="C00000"/>
                </a:solidFill>
              </a:rPr>
              <a:t>Probably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smtClean="0"/>
              <a:t>– </a:t>
            </a:r>
            <a:r>
              <a:rPr lang="cs-CZ" b="1" i="1" dirty="0" smtClean="0"/>
              <a:t>pravděpodobně, asi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I </a:t>
            </a:r>
            <a:r>
              <a:rPr lang="cs-CZ" b="1" dirty="0" err="1" smtClean="0">
                <a:solidFill>
                  <a:srgbClr val="C00000"/>
                </a:solidFill>
              </a:rPr>
              <a:t>think</a:t>
            </a:r>
            <a:r>
              <a:rPr lang="cs-CZ" b="1" dirty="0" smtClean="0">
                <a:solidFill>
                  <a:srgbClr val="C00000"/>
                </a:solidFill>
              </a:rPr>
              <a:t> – </a:t>
            </a:r>
            <a:r>
              <a:rPr lang="cs-CZ" b="1" i="1" dirty="0" smtClean="0"/>
              <a:t>myslím si</a:t>
            </a:r>
          </a:p>
          <a:p>
            <a:r>
              <a:rPr lang="cs-CZ" b="1" dirty="0" err="1" smtClean="0">
                <a:solidFill>
                  <a:srgbClr val="C00000"/>
                </a:solidFill>
              </a:rPr>
              <a:t>Maybe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smtClean="0"/>
              <a:t>- </a:t>
            </a:r>
            <a:r>
              <a:rPr lang="cs-CZ" b="1" i="1" dirty="0" smtClean="0"/>
              <a:t>možná</a:t>
            </a:r>
            <a:endParaRPr lang="cs-CZ" b="1" i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1947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722344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Kdy budoucí čas použít?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Náhlé rozhodnutí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  <a:p>
            <a:endParaRPr lang="cs-CZ" dirty="0" smtClean="0"/>
          </a:p>
          <a:p>
            <a:r>
              <a:rPr lang="cs-CZ" b="1" dirty="0" err="1" smtClean="0"/>
              <a:t>Wait</a:t>
            </a:r>
            <a:r>
              <a:rPr lang="cs-CZ" b="1" dirty="0" smtClean="0"/>
              <a:t>, I </a:t>
            </a:r>
            <a:r>
              <a:rPr lang="cs-CZ" b="1" dirty="0" err="1" smtClean="0"/>
              <a:t>will</a:t>
            </a:r>
            <a:r>
              <a:rPr lang="cs-CZ" b="1" dirty="0" smtClean="0"/>
              <a:t> </a:t>
            </a:r>
            <a:r>
              <a:rPr lang="cs-CZ" b="1" dirty="0" err="1" smtClean="0"/>
              <a:t>help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/>
              <a:t> </a:t>
            </a:r>
            <a:r>
              <a:rPr lang="cs-CZ" b="1" dirty="0" smtClean="0"/>
              <a:t>to </a:t>
            </a:r>
            <a:r>
              <a:rPr lang="cs-CZ" b="1" dirty="0" err="1" smtClean="0"/>
              <a:t>carry</a:t>
            </a:r>
            <a:r>
              <a:rPr lang="cs-CZ" b="1" dirty="0" smtClean="0"/>
              <a:t> these </a:t>
            </a:r>
            <a:r>
              <a:rPr lang="cs-CZ" b="1" dirty="0" err="1" smtClean="0"/>
              <a:t>bags</a:t>
            </a:r>
            <a:r>
              <a:rPr lang="cs-CZ" b="1" dirty="0" smtClean="0"/>
              <a:t>.</a:t>
            </a:r>
          </a:p>
          <a:p>
            <a:r>
              <a:rPr lang="cs-CZ" i="1" dirty="0" smtClean="0"/>
              <a:t>Počkej, pomůžu ti nést ty tašky.</a:t>
            </a:r>
          </a:p>
          <a:p>
            <a:endParaRPr lang="cs-CZ" i="1" dirty="0"/>
          </a:p>
          <a:p>
            <a:r>
              <a:rPr lang="cs-CZ" b="1" dirty="0" smtClean="0">
                <a:solidFill>
                  <a:srgbClr val="FF0000"/>
                </a:solidFill>
                <a:latin typeface="Arial Black" pitchFamily="34" charset="0"/>
              </a:rPr>
              <a:t>Činnosti, které nemůžeme ovlivnit</a:t>
            </a:r>
          </a:p>
          <a:p>
            <a:endParaRPr lang="cs-CZ" b="1" dirty="0">
              <a:solidFill>
                <a:srgbClr val="FF0000"/>
              </a:solidFill>
              <a:latin typeface="Arial Black" pitchFamily="34" charset="0"/>
            </a:endParaRPr>
          </a:p>
          <a:p>
            <a:r>
              <a:rPr lang="cs-CZ" b="1" dirty="0" err="1" smtClean="0"/>
              <a:t>She</a:t>
            </a:r>
            <a:r>
              <a:rPr lang="cs-CZ" b="1" dirty="0" smtClean="0"/>
              <a:t> </a:t>
            </a:r>
            <a:r>
              <a:rPr lang="cs-CZ" b="1" dirty="0" err="1" smtClean="0"/>
              <a:t>will</a:t>
            </a:r>
            <a:r>
              <a:rPr lang="cs-CZ" b="1" dirty="0" smtClean="0"/>
              <a:t> </a:t>
            </a:r>
            <a:r>
              <a:rPr lang="cs-CZ" b="1" dirty="0" err="1" smtClean="0"/>
              <a:t>probably</a:t>
            </a:r>
            <a:r>
              <a:rPr lang="cs-CZ" b="1" dirty="0" smtClean="0"/>
              <a:t> </a:t>
            </a:r>
            <a:r>
              <a:rPr lang="cs-CZ" b="1" dirty="0" err="1" smtClean="0"/>
              <a:t>come</a:t>
            </a:r>
            <a:r>
              <a:rPr lang="cs-CZ" b="1" dirty="0" smtClean="0"/>
              <a:t> </a:t>
            </a:r>
            <a:r>
              <a:rPr lang="cs-CZ" b="1" dirty="0" err="1" smtClean="0"/>
              <a:t>back</a:t>
            </a:r>
            <a:r>
              <a:rPr lang="cs-CZ" b="1" dirty="0" smtClean="0"/>
              <a:t> </a:t>
            </a:r>
            <a:r>
              <a:rPr lang="cs-CZ" b="1" dirty="0" err="1" smtClean="0"/>
              <a:t>tomorrow</a:t>
            </a:r>
            <a:r>
              <a:rPr lang="cs-CZ" b="1" dirty="0" smtClean="0"/>
              <a:t>.</a:t>
            </a:r>
          </a:p>
          <a:p>
            <a:r>
              <a:rPr lang="cs-CZ" i="1" dirty="0" smtClean="0"/>
              <a:t>Vrátí se pravděpodobně zítra.</a:t>
            </a:r>
          </a:p>
        </p:txBody>
      </p:sp>
      <p:pic>
        <p:nvPicPr>
          <p:cNvPr id="3076" name="Picture 4" descr="C:\Users\pc\AppData\Local\Microsoft\Windows\Temporary Internet Files\Content.IE5\XRE51R2X\MP9004002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814625"/>
            <a:ext cx="1547664" cy="19350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c\AppData\Local\Microsoft\Windows\Temporary Internet Files\Content.IE5\KTQ64BRZ\MP90043404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0156" y="4509120"/>
            <a:ext cx="1351133" cy="202417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0112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pc\AppData\Local\Microsoft\Windows\Temporary Internet Files\Content.IE5\XRE51R2X\MC9003186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4479" y="4437112"/>
            <a:ext cx="1716329" cy="185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395536" y="5085184"/>
            <a:ext cx="5832648" cy="1208160"/>
          </a:xfrm>
          <a:prstGeom prst="wedgeRoundRectCallout">
            <a:avLst>
              <a:gd name="adj1" fmla="val 63017"/>
              <a:gd name="adj2" fmla="val -48735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Sliby</a:t>
            </a:r>
          </a:p>
          <a:p>
            <a:endParaRPr lang="cs-CZ" dirty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will</a:t>
            </a:r>
            <a:r>
              <a:rPr lang="cs-CZ" b="1" dirty="0" smtClean="0"/>
              <a:t> </a:t>
            </a:r>
            <a:r>
              <a:rPr lang="cs-CZ" b="1" dirty="0" err="1" smtClean="0"/>
              <a:t>clean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bathroom</a:t>
            </a:r>
            <a:r>
              <a:rPr lang="cs-CZ" b="1" dirty="0" smtClean="0"/>
              <a:t> </a:t>
            </a:r>
            <a:r>
              <a:rPr lang="cs-CZ" b="1" dirty="0" err="1" smtClean="0"/>
              <a:t>tomorrow</a:t>
            </a:r>
            <a:r>
              <a:rPr lang="cs-CZ" b="1" dirty="0" smtClean="0"/>
              <a:t>.</a:t>
            </a:r>
          </a:p>
          <a:p>
            <a:r>
              <a:rPr lang="cs-CZ" i="1" dirty="0" smtClean="0"/>
              <a:t>Tu koupelnu uklidím zítra.</a:t>
            </a:r>
          </a:p>
          <a:p>
            <a:endParaRPr lang="cs-CZ" dirty="0"/>
          </a:p>
          <a:p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Přepovědi</a:t>
            </a:r>
            <a:endParaRPr lang="cs-CZ" dirty="0" smtClean="0">
              <a:solidFill>
                <a:srgbClr val="FF0000"/>
              </a:solidFill>
              <a:latin typeface="Arial Black" pitchFamily="34" charset="0"/>
            </a:endParaRPr>
          </a:p>
          <a:p>
            <a:endParaRPr lang="cs-CZ" dirty="0" smtClean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think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will</a:t>
            </a:r>
            <a:r>
              <a:rPr lang="cs-CZ" b="1" dirty="0" smtClean="0"/>
              <a:t> </a:t>
            </a:r>
            <a:r>
              <a:rPr lang="cs-CZ" b="1" dirty="0" err="1" smtClean="0"/>
              <a:t>have</a:t>
            </a:r>
            <a:r>
              <a:rPr lang="cs-CZ" b="1" dirty="0" smtClean="0"/>
              <a:t> a big house.</a:t>
            </a:r>
          </a:p>
          <a:p>
            <a:r>
              <a:rPr lang="cs-CZ" i="1" dirty="0" smtClean="0"/>
              <a:t>Myslím, že budeš mít velký dům.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95536" y="620688"/>
            <a:ext cx="8229600" cy="722344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vert="horz" lIns="0" rIns="0" bIns="0" anchor="b">
            <a:normAutofit fontScale="90000" lnSpcReduction="1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mtClean="0"/>
              <a:t>Kdy budoucí čas použít?</a:t>
            </a:r>
            <a:endParaRPr lang="cs-CZ" dirty="0"/>
          </a:p>
        </p:txBody>
      </p:sp>
      <p:pic>
        <p:nvPicPr>
          <p:cNvPr id="4098" name="Picture 2" descr="C:\Users\pc\AppData\Local\Microsoft\Windows\Temporary Internet Files\Content.IE5\XRE51R2X\MP90039968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060848"/>
            <a:ext cx="1560576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3854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794352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err="1" smtClean="0"/>
              <a:t>Translate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Myslím, že příští rok pojedu s rodiči do Německa.</a:t>
            </a:r>
          </a:p>
          <a:p>
            <a:r>
              <a:rPr lang="cs-CZ" i="1" dirty="0" smtClean="0"/>
              <a:t>I </a:t>
            </a:r>
            <a:r>
              <a:rPr lang="cs-CZ" i="1" dirty="0" err="1" smtClean="0"/>
              <a:t>think</a:t>
            </a:r>
            <a:r>
              <a:rPr lang="cs-CZ" i="1" dirty="0" smtClean="0"/>
              <a:t>, I </a:t>
            </a:r>
            <a:r>
              <a:rPr lang="cs-CZ" i="1" dirty="0" err="1" smtClean="0"/>
              <a:t>will</a:t>
            </a:r>
            <a:r>
              <a:rPr lang="cs-CZ" i="1" dirty="0" smtClean="0"/>
              <a:t> go to </a:t>
            </a:r>
            <a:r>
              <a:rPr lang="cs-CZ" i="1" dirty="0" err="1" smtClean="0"/>
              <a:t>Germany</a:t>
            </a:r>
            <a:r>
              <a:rPr lang="cs-CZ" i="1" dirty="0" smtClean="0"/>
              <a:t> </a:t>
            </a:r>
            <a:r>
              <a:rPr lang="cs-CZ" i="1" dirty="0" err="1" smtClean="0"/>
              <a:t>with</a:t>
            </a:r>
            <a:r>
              <a:rPr lang="cs-CZ" i="1" dirty="0" smtClean="0"/>
              <a:t> my </a:t>
            </a:r>
            <a:r>
              <a:rPr lang="cs-CZ" i="1" dirty="0" err="1" smtClean="0"/>
              <a:t>parents</a:t>
            </a:r>
            <a:r>
              <a:rPr lang="cs-CZ" i="1" dirty="0" smtClean="0"/>
              <a:t> </a:t>
            </a:r>
            <a:r>
              <a:rPr lang="cs-CZ" i="1" dirty="0" err="1" smtClean="0"/>
              <a:t>next</a:t>
            </a:r>
            <a:r>
              <a:rPr lang="cs-CZ" i="1" dirty="0" smtClean="0"/>
              <a:t> </a:t>
            </a:r>
            <a:r>
              <a:rPr lang="cs-CZ" i="1" dirty="0" err="1" smtClean="0"/>
              <a:t>year</a:t>
            </a:r>
            <a:r>
              <a:rPr lang="cs-CZ" i="1" dirty="0" smtClean="0"/>
              <a:t>.</a:t>
            </a:r>
          </a:p>
          <a:p>
            <a:endParaRPr lang="cs-CZ" i="1" dirty="0"/>
          </a:p>
          <a:p>
            <a:r>
              <a:rPr lang="cs-CZ" b="1" i="1" dirty="0" smtClean="0">
                <a:solidFill>
                  <a:srgbClr val="7030A0"/>
                </a:solidFill>
              </a:rPr>
              <a:t>Možná bude John hrát zítra hokej.</a:t>
            </a:r>
          </a:p>
          <a:p>
            <a:r>
              <a:rPr lang="cs-CZ" i="1" dirty="0" err="1" smtClean="0"/>
              <a:t>Maybe</a:t>
            </a:r>
            <a:r>
              <a:rPr lang="cs-CZ" i="1" dirty="0" smtClean="0"/>
              <a:t> John </a:t>
            </a:r>
            <a:r>
              <a:rPr lang="cs-CZ" i="1" dirty="0" err="1" smtClean="0"/>
              <a:t>will</a:t>
            </a:r>
            <a:r>
              <a:rPr lang="cs-CZ" i="1" dirty="0" smtClean="0"/>
              <a:t> play </a:t>
            </a:r>
            <a:r>
              <a:rPr lang="cs-CZ" i="1" dirty="0" err="1" smtClean="0"/>
              <a:t>hockey</a:t>
            </a:r>
            <a:r>
              <a:rPr lang="cs-CZ" i="1" dirty="0" smtClean="0"/>
              <a:t> </a:t>
            </a:r>
            <a:r>
              <a:rPr lang="cs-CZ" i="1" dirty="0" err="1" smtClean="0"/>
              <a:t>tomorrow</a:t>
            </a:r>
            <a:r>
              <a:rPr lang="cs-CZ" i="1" dirty="0" smtClean="0"/>
              <a:t>.</a:t>
            </a:r>
          </a:p>
          <a:p>
            <a:endParaRPr lang="cs-CZ" i="1" dirty="0"/>
          </a:p>
          <a:p>
            <a:r>
              <a:rPr lang="cs-CZ" b="1" i="1" dirty="0" smtClean="0">
                <a:solidFill>
                  <a:srgbClr val="7030A0"/>
                </a:solidFill>
              </a:rPr>
              <a:t>Myslím, že tam nepůjdu.</a:t>
            </a:r>
          </a:p>
          <a:p>
            <a:r>
              <a:rPr lang="cs-CZ" i="1" dirty="0" smtClean="0"/>
              <a:t>I </a:t>
            </a:r>
            <a:r>
              <a:rPr lang="cs-CZ" i="1" dirty="0" err="1" smtClean="0"/>
              <a:t>think</a:t>
            </a:r>
            <a:r>
              <a:rPr lang="cs-CZ" i="1" dirty="0" smtClean="0"/>
              <a:t>, I </a:t>
            </a:r>
            <a:r>
              <a:rPr lang="cs-CZ" i="1" dirty="0" err="1" smtClean="0"/>
              <a:t>won´t</a:t>
            </a:r>
            <a:r>
              <a:rPr lang="cs-CZ" i="1" dirty="0" smtClean="0"/>
              <a:t> go </a:t>
            </a:r>
            <a:r>
              <a:rPr lang="cs-CZ" i="1" dirty="0" err="1" smtClean="0"/>
              <a:t>there</a:t>
            </a:r>
            <a:r>
              <a:rPr lang="cs-CZ" i="1" dirty="0" smtClean="0"/>
              <a:t>.</a:t>
            </a:r>
          </a:p>
          <a:p>
            <a:endParaRPr lang="cs-CZ" i="1" dirty="0"/>
          </a:p>
          <a:p>
            <a:r>
              <a:rPr lang="cs-CZ" b="1" i="1" dirty="0" smtClean="0">
                <a:solidFill>
                  <a:srgbClr val="7030A0"/>
                </a:solidFill>
              </a:rPr>
              <a:t>Pomůžeš mi upéct dort pro babičku?</a:t>
            </a:r>
          </a:p>
          <a:p>
            <a:r>
              <a:rPr lang="cs-CZ" i="1" dirty="0" err="1" smtClean="0"/>
              <a:t>Will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help</a:t>
            </a:r>
            <a:r>
              <a:rPr lang="cs-CZ" i="1" dirty="0" smtClean="0"/>
              <a:t> </a:t>
            </a:r>
            <a:r>
              <a:rPr lang="cs-CZ" i="1" dirty="0" err="1" smtClean="0"/>
              <a:t>me</a:t>
            </a:r>
            <a:r>
              <a:rPr lang="cs-CZ" i="1" dirty="0" smtClean="0"/>
              <a:t> to </a:t>
            </a:r>
            <a:r>
              <a:rPr lang="cs-CZ" i="1" dirty="0" err="1" smtClean="0"/>
              <a:t>bake</a:t>
            </a:r>
            <a:r>
              <a:rPr lang="cs-CZ" i="1" dirty="0" smtClean="0"/>
              <a:t> a </a:t>
            </a:r>
            <a:r>
              <a:rPr lang="cs-CZ" i="1" dirty="0" err="1" smtClean="0"/>
              <a:t>cake</a:t>
            </a:r>
            <a:r>
              <a:rPr lang="cs-CZ" i="1" dirty="0" smtClean="0"/>
              <a:t> </a:t>
            </a:r>
            <a:r>
              <a:rPr lang="cs-CZ" i="1" dirty="0" err="1" smtClean="0"/>
              <a:t>for</a:t>
            </a:r>
            <a:r>
              <a:rPr lang="cs-CZ" i="1" dirty="0" smtClean="0"/>
              <a:t> </a:t>
            </a:r>
            <a:r>
              <a:rPr lang="cs-CZ" i="1" dirty="0" err="1" smtClean="0"/>
              <a:t>our</a:t>
            </a:r>
            <a:r>
              <a:rPr lang="cs-CZ" i="1" dirty="0" smtClean="0"/>
              <a:t> </a:t>
            </a:r>
            <a:r>
              <a:rPr lang="cs-CZ" i="1" dirty="0" err="1" smtClean="0"/>
              <a:t>Granny</a:t>
            </a:r>
            <a:r>
              <a:rPr lang="cs-CZ" i="1" dirty="0" smtClean="0"/>
              <a:t>?</a:t>
            </a:r>
          </a:p>
          <a:p>
            <a:endParaRPr lang="cs-CZ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9962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7030A0"/>
                </a:solidFill>
              </a:rPr>
              <a:t>obrázky - </a:t>
            </a:r>
            <a:r>
              <a:rPr lang="cs-CZ" dirty="0">
                <a:solidFill>
                  <a:srgbClr val="7030A0"/>
                </a:solidFill>
                <a:hlinkClick r:id="rId2"/>
              </a:rPr>
              <a:t>http://office.microsoft.com/cs-cz/images</a:t>
            </a:r>
            <a:endParaRPr lang="cs-CZ" dirty="0">
              <a:solidFill>
                <a:srgbClr val="7030A0"/>
              </a:solidFill>
            </a:endParaRPr>
          </a:p>
          <a:p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73112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79</TotalTime>
  <Words>465</Words>
  <Application>Microsoft Office PowerPoint</Application>
  <PresentationFormat>Předvádění na obrazovce (4:3)</PresentationFormat>
  <Paragraphs>101</Paragraphs>
  <Slides>12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Prezentace aplikace PowerPoint</vt:lpstr>
      <vt:lpstr>Anotace:</vt:lpstr>
      <vt:lpstr>FUTURE TENSE</vt:lpstr>
      <vt:lpstr>V budoucím čase používáme pomocné sloveso WILL</vt:lpstr>
      <vt:lpstr>Kladná oznamovací věta</vt:lpstr>
      <vt:lpstr>Záporná oznamovací věta</vt:lpstr>
      <vt:lpstr>Otázka</vt:lpstr>
      <vt:lpstr>slova, které používáme s časem budoucím</vt:lpstr>
      <vt:lpstr>Kdy budoucí čas použít?</vt:lpstr>
      <vt:lpstr>Prezentace aplikace PowerPoint</vt:lpstr>
      <vt:lpstr>Translate: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FUTURE TENSE</dc:title>
  <dc:creator>pc</dc:creator>
  <cp:lastModifiedBy>pc</cp:lastModifiedBy>
  <cp:revision>7</cp:revision>
  <dcterms:created xsi:type="dcterms:W3CDTF">2013-01-26T11:02:34Z</dcterms:created>
  <dcterms:modified xsi:type="dcterms:W3CDTF">2013-01-26T12:21:37Z</dcterms:modified>
</cp:coreProperties>
</file>