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66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6" autoAdjust="0"/>
    <p:restoredTop sz="94660"/>
  </p:normalViewPr>
  <p:slideViewPr>
    <p:cSldViewPr snapToGrid="0">
      <p:cViewPr varScale="1">
        <p:scale>
          <a:sx n="63" d="100"/>
          <a:sy n="63" d="100"/>
        </p:scale>
        <p:origin x="-126" y="-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3" d="100"/>
          <a:sy n="83" d="100"/>
        </p:scale>
        <p:origin x="1242" y="6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33BB8-6C7A-4BE0-9B55-9EAC48D52EC6}" type="datetimeFigureOut">
              <a:rPr lang="cs-CZ" smtClean="0"/>
              <a:t>26.1.2013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F7AA83-DE31-4E93-AB07-EF7FB05F66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290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1EF64-F73B-4314-BB6F-BC0937BBDF19}" type="datetimeFigureOut">
              <a:rPr lang="cs-CZ" smtClean="0"/>
              <a:t>26.1.2013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noProof="0" dirty="0" smtClean="0"/>
              <a:t>Třetí</a:t>
            </a:r>
            <a:r>
              <a:rPr lang="cs-CZ" dirty="0" smtClean="0"/>
              <a:t>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5E2820-AFE1-45FA-949E-17BDB534E1D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99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r" defTabSz="914400">
              <a:buNone/>
            </a:pPr>
            <a:fld id="{935E2820-AFE1-45FA-949E-17BDB534E1DC}" type="slidenum">
              <a:rPr lang="en-US" sz="1200" b="0" i="0">
                <a:latin typeface="Euphemia"/>
                <a:ea typeface="+mn-ea"/>
                <a:cs typeface="+mn-cs"/>
              </a:rPr>
              <a:t>3</a:t>
            </a:fld>
            <a:endParaRPr lang="en-US" sz="1200" b="0" i="0"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9915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65213" y="304800"/>
            <a:ext cx="7091361" cy="2793906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6600"/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65213" y="3108804"/>
            <a:ext cx="7091361" cy="8382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9702-7FBF-4720-8670-571C5E7EEDDE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547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AF48E-ABA0-4B58-B562-D1D7408067C4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99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0013" y="1600200"/>
            <a:ext cx="6400801" cy="2486025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180011" y="4105029"/>
            <a:ext cx="6400801" cy="9144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5034C-8BD9-4B0C-893B-33834FAB227F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916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208213" y="1600200"/>
            <a:ext cx="4572000" cy="411480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08813" y="1600200"/>
            <a:ext cx="4572000" cy="411480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787AA-CBCD-47F9-A04C-7106C508CDE4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7751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208213" y="2505075"/>
            <a:ext cx="4572000" cy="333756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7008813" y="1600200"/>
            <a:ext cx="4572000" cy="82391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7008813" y="2505075"/>
            <a:ext cx="4572000" cy="3337560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CC9DD-75F5-4611-BA0B-CFB1A226639C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0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0F1F9-2D3D-4243-878F-D000C3F2A1C4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30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BCBE8-1824-4658-A8BB-BECFAEB7E35A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26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3813" y="533400"/>
            <a:ext cx="6858000" cy="4800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5CD17-C377-4DE5-9FCA-CC7471605C58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00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E9F02-BE96-4BAE-86A5-1FA60D24CAE2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293812" y="533400"/>
            <a:ext cx="6858001" cy="4800600"/>
          </a:xfrm>
          <a:prstGeom prst="roundRect">
            <a:avLst>
              <a:gd name="adj" fmla="val 440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408112" y="647700"/>
            <a:ext cx="6629400" cy="4572000"/>
          </a:xfrm>
          <a:prstGeom prst="roundRect">
            <a:avLst>
              <a:gd name="adj" fmla="val 3725"/>
            </a:avLst>
          </a:prstGeo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930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7AEA-BBBB-4C9B-AB23-214EAA8AB789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66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865014" y="304801"/>
            <a:ext cx="1715800" cy="5410200"/>
          </a:xfrm>
        </p:spPr>
        <p:txBody>
          <a:bodyPr vert="eaVert"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209800" y="304801"/>
            <a:ext cx="7502814" cy="5410200"/>
          </a:xfrm>
        </p:spPr>
        <p:txBody>
          <a:bodyPr vert="eaVert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CA30-F5CD-4CA0-B16A-349C6F830700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BFFB2-86D9-4B8F-A59A-553A60B94B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497733"/>
      </p:ext>
    </p:extLst>
  </p:cSld>
  <p:clrMapOvr>
    <a:masterClrMapping/>
  </p:clrMapOvr>
  <p:extLst mod="1"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2208213" y="304800"/>
            <a:ext cx="9372600" cy="12004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9372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253576" y="6505078"/>
            <a:ext cx="96403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</a:defRPr>
            </a:lvl1pPr>
          </a:lstStyle>
          <a:p>
            <a:fld id="{9D3B9702-7FBF-4720-8670-571C5E7EEDDE}" type="datetime1">
              <a:rPr lang="cs-CZ" smtClean="0"/>
              <a:t>26.1.2013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280159" y="6505078"/>
            <a:ext cx="687641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1580814" y="6280298"/>
            <a:ext cx="533399" cy="3491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b="1">
                <a:solidFill>
                  <a:schemeClr val="accent2"/>
                </a:solidFill>
              </a:defRPr>
            </a:lvl1pPr>
          </a:lstStyle>
          <a:p>
            <a:fld id="{8FDBFFB2-86D9-4B8F-A59A-553A60B94BB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255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4752" y="293761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 noGrp="1"/>
          </p:cNvSpPr>
          <p:nvPr>
            <p:ph idx="1"/>
          </p:nvPr>
        </p:nvSpPr>
        <p:spPr>
          <a:xfrm>
            <a:off x="2394654" y="1996440"/>
            <a:ext cx="9568745" cy="45262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+mj-lt"/>
              </a:rPr>
              <a:t>Název školy : </a:t>
            </a:r>
            <a:r>
              <a:rPr lang="cs-CZ" dirty="0" smtClean="0">
                <a:latin typeface="+mj-lt"/>
              </a:rPr>
              <a:t>Základní škola a mateřská škola,   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</a:t>
            </a:r>
            <a:r>
              <a:rPr lang="cs-CZ" dirty="0" smtClean="0">
                <a:latin typeface="+mj-lt"/>
              </a:rPr>
              <a:t>Svoboda </a:t>
            </a:r>
            <a:r>
              <a:rPr lang="cs-CZ" dirty="0" smtClean="0">
                <a:latin typeface="+mj-lt"/>
              </a:rPr>
              <a:t>nad  Úpou, okres Trutnov </a:t>
            </a:r>
          </a:p>
          <a:p>
            <a:r>
              <a:rPr lang="cs-CZ" b="1" dirty="0" smtClean="0">
                <a:latin typeface="+mj-lt"/>
              </a:rPr>
              <a:t>Autor :</a:t>
            </a:r>
            <a:r>
              <a:rPr lang="cs-CZ" dirty="0" smtClean="0">
                <a:latin typeface="+mj-lt"/>
              </a:rPr>
              <a:t> Bc. Lucie Ševčíková</a:t>
            </a:r>
          </a:p>
          <a:p>
            <a:r>
              <a:rPr lang="cs-CZ" b="1" dirty="0" smtClean="0">
                <a:latin typeface="+mj-lt"/>
              </a:rPr>
              <a:t>Datum : </a:t>
            </a:r>
            <a:r>
              <a:rPr lang="cs-CZ" dirty="0" smtClean="0">
                <a:latin typeface="+mj-lt"/>
              </a:rPr>
              <a:t>26. </a:t>
            </a:r>
            <a:r>
              <a:rPr lang="cs-CZ" dirty="0" smtClean="0">
                <a:latin typeface="+mj-lt"/>
              </a:rPr>
              <a:t>1. 2013</a:t>
            </a:r>
          </a:p>
          <a:p>
            <a:r>
              <a:rPr lang="cs-CZ" b="1" dirty="0" smtClean="0">
                <a:latin typeface="+mj-lt"/>
              </a:rPr>
              <a:t>Název : </a:t>
            </a:r>
            <a:r>
              <a:rPr lang="cs-CZ" dirty="0" smtClean="0">
                <a:latin typeface="+mj-lt"/>
              </a:rPr>
              <a:t>VY_22_INOVACE_2.2.1 </a:t>
            </a:r>
            <a:r>
              <a:rPr lang="cs-CZ" dirty="0" smtClean="0">
                <a:latin typeface="+mj-lt"/>
              </a:rPr>
              <a:t>AJ6,7g_35</a:t>
            </a: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Téma : </a:t>
            </a:r>
            <a:r>
              <a:rPr lang="cs-CZ" dirty="0" err="1" smtClean="0">
                <a:latin typeface="+mj-lt"/>
              </a:rPr>
              <a:t>will</a:t>
            </a:r>
            <a:r>
              <a:rPr lang="cs-CZ" dirty="0" smtClean="0">
                <a:latin typeface="+mj-lt"/>
              </a:rPr>
              <a:t>, </a:t>
            </a:r>
            <a:r>
              <a:rPr lang="cs-CZ" dirty="0" err="1" smtClean="0">
                <a:latin typeface="+mj-lt"/>
              </a:rPr>
              <a:t>going</a:t>
            </a:r>
            <a:r>
              <a:rPr lang="cs-CZ" dirty="0" smtClean="0">
                <a:latin typeface="+mj-lt"/>
              </a:rPr>
              <a:t> to - hra</a:t>
            </a:r>
            <a:endParaRPr lang="cs-CZ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Ročník : </a:t>
            </a:r>
            <a:r>
              <a:rPr lang="cs-CZ" dirty="0" smtClean="0">
                <a:latin typeface="+mj-lt"/>
              </a:rPr>
              <a:t>6., 7.</a:t>
            </a:r>
          </a:p>
          <a:p>
            <a:r>
              <a:rPr lang="cs-CZ" b="1" dirty="0" smtClean="0">
                <a:latin typeface="+mj-lt"/>
              </a:rPr>
              <a:t>Číslo projektu : </a:t>
            </a:r>
            <a:r>
              <a:rPr lang="cs-CZ" dirty="0" smtClean="0">
                <a:latin typeface="+mj-lt"/>
              </a:rPr>
              <a:t>CZ.1.07/1.4.00/21.3068 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0482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2400" dirty="0" smtClean="0">
                <a:latin typeface="Comic Sans MS" pitchFamily="66" charset="0"/>
              </a:rPr>
              <a:t>Tato prezentace formou hry představuje rozdílné použití  prostého budoucího času a vazby </a:t>
            </a:r>
            <a:r>
              <a:rPr lang="cs-CZ" sz="2400" dirty="0" err="1" smtClean="0">
                <a:latin typeface="Comic Sans MS" pitchFamily="66" charset="0"/>
              </a:rPr>
              <a:t>going</a:t>
            </a:r>
            <a:r>
              <a:rPr lang="cs-CZ" sz="2400" dirty="0" smtClean="0">
                <a:latin typeface="Comic Sans MS" pitchFamily="66" charset="0"/>
              </a:rPr>
              <a:t> to v příkladových větách. Po krátkém shrnutí, žáci vybírají správnou možnost. Odpověď se zobrazí při kliknutí  na políčko se správným tvarem slovesa. Materiál je určen především pro žáky 7. a vyšších ročníků.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829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 defTabSz="914400">
              <a:lnSpc>
                <a:spcPct val="80000"/>
              </a:lnSpc>
              <a:spcBef>
                <a:spcPts val="0"/>
              </a:spcBef>
              <a:buNone/>
            </a:pPr>
            <a:r>
              <a:rPr lang="cs-CZ" dirty="0" err="1" smtClean="0">
                <a:latin typeface="Euphemia"/>
              </a:rPr>
              <a:t>Will</a:t>
            </a:r>
            <a:r>
              <a:rPr lang="cs-CZ" dirty="0" smtClean="0">
                <a:latin typeface="Euphemia"/>
              </a:rPr>
              <a:t> x </a:t>
            </a:r>
            <a:r>
              <a:rPr lang="cs-CZ" dirty="0" err="1" smtClean="0">
                <a:latin typeface="Euphemia"/>
              </a:rPr>
              <a:t>going</a:t>
            </a:r>
            <a:r>
              <a:rPr lang="cs-CZ" dirty="0" smtClean="0">
                <a:latin typeface="Euphemia"/>
              </a:rPr>
              <a:t> to </a:t>
            </a:r>
            <a:br>
              <a:rPr lang="cs-CZ" dirty="0" smtClean="0">
                <a:latin typeface="Euphemia"/>
              </a:rPr>
            </a:br>
            <a:endParaRPr lang="cs-CZ" sz="6600" b="0" i="0" dirty="0">
              <a:latin typeface="Euphemia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65214" y="3108804"/>
            <a:ext cx="5026494" cy="8382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6600" dirty="0" smtClean="0">
                <a:solidFill>
                  <a:schemeClr val="bg1"/>
                </a:solidFill>
              </a:rPr>
              <a:t>Game</a:t>
            </a:r>
            <a:endParaRPr lang="cs-CZ" sz="6600" b="0" i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Tvary budoucího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08213" y="1600200"/>
            <a:ext cx="4643347" cy="5032420"/>
          </a:xfrm>
        </p:spPr>
        <p:txBody>
          <a:bodyPr>
            <a:normAutofit lnSpcReduction="10000"/>
          </a:bodyPr>
          <a:lstStyle/>
          <a:p>
            <a:endParaRPr lang="cs-CZ" sz="1800" dirty="0" smtClean="0"/>
          </a:p>
          <a:p>
            <a:endParaRPr lang="cs-CZ" sz="1800" dirty="0"/>
          </a:p>
          <a:p>
            <a:r>
              <a:rPr lang="cs-CZ" sz="1800" b="1" dirty="0" smtClean="0">
                <a:solidFill>
                  <a:schemeClr val="tx2"/>
                </a:solidFill>
                <a:latin typeface="Comic Sans MS" pitchFamily="66" charset="0"/>
              </a:rPr>
              <a:t>Předpovědi</a:t>
            </a:r>
          </a:p>
          <a:p>
            <a:pPr marL="45720" indent="0">
              <a:buNone/>
            </a:pP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There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will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be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no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wars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in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the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future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.</a:t>
            </a:r>
          </a:p>
          <a:p>
            <a:pPr marL="45720" indent="0">
              <a:buNone/>
            </a:pPr>
            <a:r>
              <a:rPr lang="cs-CZ" sz="1800" b="1" dirty="0" smtClean="0">
                <a:latin typeface="Comic Sans MS" pitchFamily="66" charset="0"/>
              </a:rPr>
              <a:t>V budoucnosti nebudou války.</a:t>
            </a:r>
          </a:p>
          <a:p>
            <a:r>
              <a:rPr lang="cs-CZ" sz="1800" b="1" dirty="0" smtClean="0">
                <a:solidFill>
                  <a:schemeClr val="tx2"/>
                </a:solidFill>
                <a:latin typeface="Comic Sans MS" pitchFamily="66" charset="0"/>
              </a:rPr>
              <a:t>Sliby</a:t>
            </a:r>
          </a:p>
          <a:p>
            <a:pPr marL="45720" indent="0">
              <a:buNone/>
            </a:pP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I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won´t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tell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anyone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.</a:t>
            </a:r>
          </a:p>
          <a:p>
            <a:pPr marL="45720" indent="0">
              <a:buNone/>
            </a:pPr>
            <a:r>
              <a:rPr lang="cs-CZ" sz="1800" b="1" dirty="0" smtClean="0">
                <a:latin typeface="Comic Sans MS" pitchFamily="66" charset="0"/>
              </a:rPr>
              <a:t>Nikomu to neřeknu.</a:t>
            </a:r>
          </a:p>
          <a:p>
            <a:r>
              <a:rPr lang="cs-CZ" sz="1800" b="1" dirty="0" smtClean="0">
                <a:solidFill>
                  <a:schemeClr val="tx2"/>
                </a:solidFill>
                <a:latin typeface="Comic Sans MS" pitchFamily="66" charset="0"/>
              </a:rPr>
              <a:t>Spontánní rozhodnutí.</a:t>
            </a:r>
          </a:p>
          <a:p>
            <a:pPr marL="45720" indent="0">
              <a:buNone/>
            </a:pP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It´s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hot. I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will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have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 a </a:t>
            </a:r>
            <a:r>
              <a:rPr lang="cs-CZ" sz="1800" b="1" dirty="0" err="1" smtClean="0">
                <a:solidFill>
                  <a:srgbClr val="00B050"/>
                </a:solidFill>
                <a:latin typeface="Comic Sans MS" pitchFamily="66" charset="0"/>
              </a:rPr>
              <a:t>coke</a:t>
            </a:r>
            <a:r>
              <a:rPr lang="cs-CZ" sz="1800" b="1" dirty="0" smtClean="0">
                <a:solidFill>
                  <a:srgbClr val="00B050"/>
                </a:solidFill>
                <a:latin typeface="Comic Sans MS" pitchFamily="66" charset="0"/>
              </a:rPr>
              <a:t>.</a:t>
            </a:r>
          </a:p>
          <a:p>
            <a:pPr marL="45720" indent="0">
              <a:buNone/>
            </a:pPr>
            <a:r>
              <a:rPr lang="cs-CZ" sz="1800" b="1" dirty="0" smtClean="0">
                <a:latin typeface="Comic Sans MS" pitchFamily="66" charset="0"/>
              </a:rPr>
              <a:t>Je vedro dám si </a:t>
            </a:r>
            <a:r>
              <a:rPr lang="cs-CZ" sz="1800" b="1" dirty="0" err="1" smtClean="0">
                <a:latin typeface="Comic Sans MS" pitchFamily="66" charset="0"/>
              </a:rPr>
              <a:t>Colu</a:t>
            </a:r>
            <a:r>
              <a:rPr lang="cs-CZ" sz="1800" b="1" dirty="0" smtClean="0">
                <a:latin typeface="Comic Sans MS" pitchFamily="66" charset="0"/>
              </a:rPr>
              <a:t>.</a:t>
            </a:r>
            <a:endParaRPr lang="cs-CZ" sz="1800" b="1" dirty="0">
              <a:latin typeface="Comic Sans MS" pitchFamily="66" charset="0"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3284112" y="1727916"/>
            <a:ext cx="2137893" cy="708338"/>
          </a:xfrm>
          <a:prstGeom prst="flowChartPunchedTap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will</a:t>
            </a:r>
            <a:endParaRPr lang="cs-CZ" sz="2800" b="1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8163059" y="1727916"/>
            <a:ext cx="2137893" cy="70833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Going</a:t>
            </a:r>
            <a:r>
              <a:rPr lang="cs-CZ" sz="2800" b="1" dirty="0" smtClean="0"/>
              <a:t> to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94489" y="2436254"/>
            <a:ext cx="467503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  <a:latin typeface="Comic Sans MS" pitchFamily="66" charset="0"/>
              </a:rPr>
              <a:t>Plány do budoucnosti</a:t>
            </a: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I´m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going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to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wash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car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today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Dnes se chystám umýt auto.</a:t>
            </a:r>
          </a:p>
          <a:p>
            <a:pPr>
              <a:lnSpc>
                <a:spcPct val="150000"/>
              </a:lnSpc>
            </a:pPr>
            <a:endParaRPr lang="cs-CZ" b="1" dirty="0" smtClean="0">
              <a:latin typeface="Comic Sans MS" pitchFamily="66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b="1" dirty="0">
                <a:solidFill>
                  <a:schemeClr val="tx2"/>
                </a:solidFill>
                <a:latin typeface="Comic Sans MS" pitchFamily="66" charset="0"/>
              </a:rPr>
              <a:t>C</a:t>
            </a:r>
            <a:r>
              <a:rPr lang="cs-CZ" b="1" dirty="0" smtClean="0">
                <a:solidFill>
                  <a:schemeClr val="tx2"/>
                </a:solidFill>
                <a:latin typeface="Comic Sans MS" pitchFamily="66" charset="0"/>
              </a:rPr>
              <a:t>o se pravděpodobně teď stane</a:t>
            </a:r>
          </a:p>
          <a:p>
            <a:pPr>
              <a:lnSpc>
                <a:spcPct val="150000"/>
              </a:lnSpc>
            </a:pP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Look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,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boy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is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going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to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fall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from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Comic Sans MS" pitchFamily="66" charset="0"/>
              </a:rPr>
              <a:t>the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 bike.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Podívej, ten kluk z toho kola spadne.</a:t>
            </a:r>
          </a:p>
          <a:p>
            <a:pPr>
              <a:lnSpc>
                <a:spcPct val="150000"/>
              </a:lnSpc>
            </a:pPr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97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0" y="1556970"/>
            <a:ext cx="3291840" cy="303525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520" y="304800"/>
            <a:ext cx="1123029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>
                <a:latin typeface="Comic Sans MS" pitchFamily="66" charset="0"/>
              </a:rPr>
              <a:t>Water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in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bucket</a:t>
            </a:r>
            <a:r>
              <a:rPr lang="cs-CZ" dirty="0" smtClean="0">
                <a:latin typeface="Comic Sans MS" pitchFamily="66" charset="0"/>
              </a:rPr>
              <a:t>. I ………………………… </a:t>
            </a:r>
            <a:r>
              <a:rPr lang="cs-CZ" dirty="0" err="1" smtClean="0">
                <a:latin typeface="Comic Sans MS" pitchFamily="66" charset="0"/>
              </a:rPr>
              <a:t>wash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car.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C:\Users\pc\AppData\Local\Microsoft\Windows\Temporary Internet Files\Content.IE5\6B870OFP\MP9003876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3722" y="2057399"/>
            <a:ext cx="2373478" cy="3327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6B870OFP\MP90040024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74" y="1918990"/>
            <a:ext cx="1855291" cy="23112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4023360" y="173985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am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4023360" y="4056331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will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51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3880" y="304800"/>
            <a:ext cx="1101693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I ……………………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when</a:t>
            </a:r>
            <a:r>
              <a:rPr lang="cs-CZ" dirty="0" smtClean="0">
                <a:latin typeface="Comic Sans MS" pitchFamily="66" charset="0"/>
              </a:rPr>
              <a:t> I </a:t>
            </a:r>
            <a:r>
              <a:rPr lang="cs-CZ" dirty="0" err="1" smtClean="0">
                <a:latin typeface="Comic Sans MS" pitchFamily="66" charset="0"/>
              </a:rPr>
              <a:t>get</a:t>
            </a:r>
            <a:r>
              <a:rPr lang="cs-CZ" dirty="0" smtClean="0">
                <a:latin typeface="Comic Sans MS" pitchFamily="66" charset="0"/>
              </a:rPr>
              <a:t> to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hotel.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C:\Users\pc\AppData\Local\Microsoft\Windows\Temporary Internet Files\Content.IE5\KTQ64BRZ\MC90028708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332" y="1975164"/>
            <a:ext cx="4049467" cy="335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6903720" y="173985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am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call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6294120" y="387345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will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call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91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1112361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>
                <a:latin typeface="Comic Sans MS" pitchFamily="66" charset="0"/>
              </a:rPr>
              <a:t>What</a:t>
            </a:r>
            <a:r>
              <a:rPr lang="cs-CZ" dirty="0" smtClean="0">
                <a:latin typeface="Comic Sans MS" pitchFamily="66" charset="0"/>
              </a:rPr>
              <a:t> ……………………… </a:t>
            </a:r>
            <a:r>
              <a:rPr lang="cs-CZ" dirty="0" err="1" smtClean="0">
                <a:latin typeface="Comic Sans MS" pitchFamily="66" charset="0"/>
              </a:rPr>
              <a:t>when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leave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076" name="Picture 4" descr="C:\Users\pc\AppData\Local\Microsoft\Windows\Temporary Internet Files\Content.IE5\KZVXAOCH\MP9004141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424" y="1737360"/>
            <a:ext cx="396813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Výbuch 2 7"/>
          <p:cNvSpPr/>
          <p:nvPr/>
        </p:nvSpPr>
        <p:spPr>
          <a:xfrm>
            <a:off x="6858000" y="1386840"/>
            <a:ext cx="4785360" cy="2804160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2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re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you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do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9" name="Výbuch 2 8"/>
          <p:cNvSpPr/>
          <p:nvPr/>
        </p:nvSpPr>
        <p:spPr>
          <a:xfrm>
            <a:off x="6461760" y="419100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2"/>
                </a:solidFill>
                <a:latin typeface="Comic Sans MS" pitchFamily="66" charset="0"/>
              </a:rPr>
              <a:t>w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you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do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105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640" y="304800"/>
            <a:ext cx="1103217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„</a:t>
            </a:r>
            <a:r>
              <a:rPr lang="cs-CZ" dirty="0" err="1" smtClean="0">
                <a:latin typeface="Comic Sans MS" pitchFamily="66" charset="0"/>
              </a:rPr>
              <a:t>There</a:t>
            </a:r>
            <a:r>
              <a:rPr lang="cs-CZ" dirty="0" smtClean="0">
                <a:latin typeface="Comic Sans MS" pitchFamily="66" charset="0"/>
              </a:rPr>
              <a:t>´ s </a:t>
            </a:r>
            <a:r>
              <a:rPr lang="cs-CZ" dirty="0" err="1" smtClean="0">
                <a:latin typeface="Comic Sans MS" pitchFamily="66" charset="0"/>
              </a:rPr>
              <a:t>someone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door</a:t>
            </a:r>
            <a:r>
              <a:rPr lang="cs-CZ" dirty="0" smtClean="0">
                <a:latin typeface="Comic Sans MS" pitchFamily="66" charset="0"/>
              </a:rPr>
              <a:t>.“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 „ I …………… </a:t>
            </a:r>
            <a:r>
              <a:rPr lang="cs-CZ" dirty="0" err="1" smtClean="0">
                <a:latin typeface="Comic Sans MS" pitchFamily="66" charset="0"/>
              </a:rPr>
              <a:t>it</a:t>
            </a:r>
            <a:r>
              <a:rPr lang="cs-CZ" dirty="0" smtClean="0">
                <a:latin typeface="Comic Sans MS" pitchFamily="66" charset="0"/>
              </a:rPr>
              <a:t>.“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1" name="Picture 5" descr="C:\Users\pc\AppData\Local\Microsoft\Windows\Temporary Internet Files\Content.IE5\XRE51R2X\MP9004332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498" y="1895498"/>
            <a:ext cx="2267902" cy="3415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buch 2 9"/>
          <p:cNvSpPr/>
          <p:nvPr/>
        </p:nvSpPr>
        <p:spPr>
          <a:xfrm>
            <a:off x="5654040" y="1739849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am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open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11" name="Výbuch 2 10"/>
          <p:cNvSpPr/>
          <p:nvPr/>
        </p:nvSpPr>
        <p:spPr>
          <a:xfrm>
            <a:off x="6705600" y="3862891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´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open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47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440" y="304800"/>
            <a:ext cx="1110837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>
                <a:latin typeface="Comic Sans MS" pitchFamily="66" charset="0"/>
              </a:rPr>
              <a:t>What</a:t>
            </a:r>
            <a:r>
              <a:rPr lang="cs-CZ" dirty="0" smtClean="0">
                <a:latin typeface="Comic Sans MS" pitchFamily="66" charset="0"/>
              </a:rPr>
              <a:t> do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think</a:t>
            </a:r>
            <a:r>
              <a:rPr lang="cs-CZ" dirty="0" smtClean="0">
                <a:latin typeface="Comic Sans MS" pitchFamily="66" charset="0"/>
              </a:rPr>
              <a:t>? </a:t>
            </a:r>
            <a:r>
              <a:rPr lang="cs-CZ" dirty="0" err="1" smtClean="0">
                <a:latin typeface="Comic Sans MS" pitchFamily="66" charset="0"/>
              </a:rPr>
              <a:t>Who</a:t>
            </a:r>
            <a:r>
              <a:rPr lang="cs-CZ" dirty="0" smtClean="0">
                <a:latin typeface="Comic Sans MS" pitchFamily="66" charset="0"/>
              </a:rPr>
              <a:t> ……………………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job</a:t>
            </a:r>
            <a:r>
              <a:rPr lang="cs-CZ" dirty="0" smtClean="0">
                <a:latin typeface="Comic Sans MS" pitchFamily="66" charset="0"/>
              </a:rPr>
              <a:t>? 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James </a:t>
            </a:r>
            <a:r>
              <a:rPr lang="cs-CZ" dirty="0" err="1" smtClean="0">
                <a:latin typeface="Comic Sans MS" pitchFamily="66" charset="0"/>
              </a:rPr>
              <a:t>or</a:t>
            </a:r>
            <a:r>
              <a:rPr lang="cs-CZ" dirty="0" smtClean="0">
                <a:latin typeface="Comic Sans MS" pitchFamily="66" charset="0"/>
              </a:rPr>
              <a:t> Claire?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SWQBHFQX\MC9002330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950" y="2026919"/>
            <a:ext cx="3482570" cy="354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6385560" y="1739849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is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get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6995160" y="4056331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2"/>
                </a:solidFill>
                <a:latin typeface="Comic Sans MS" pitchFamily="66" charset="0"/>
              </a:rPr>
              <a:t>w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get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553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6840" y="320040"/>
            <a:ext cx="9372600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I ……………………….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 </a:t>
            </a:r>
            <a:r>
              <a:rPr lang="cs-CZ" dirty="0" err="1" smtClean="0">
                <a:latin typeface="Comic Sans MS" pitchFamily="66" charset="0"/>
              </a:rPr>
              <a:t>tomorrow</a:t>
            </a:r>
            <a:r>
              <a:rPr lang="cs-CZ" dirty="0" smtClean="0">
                <a:latin typeface="Comic Sans MS" pitchFamily="66" charset="0"/>
              </a:rPr>
              <a:t>. I </a:t>
            </a:r>
            <a:r>
              <a:rPr lang="cs-CZ" dirty="0" err="1" smtClean="0">
                <a:latin typeface="Comic Sans MS" pitchFamily="66" charset="0"/>
              </a:rPr>
              <a:t>promise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pc\AppData\Local\Microsoft\Windows\Temporary Internet Files\Content.IE5\SWQBHFQX\MP9004485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760" y="1910080"/>
            <a:ext cx="4724400" cy="314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6294120" y="173985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am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call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7437120" y="4056331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´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call 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18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10971213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are </a:t>
            </a:r>
            <a:r>
              <a:rPr lang="cs-CZ" dirty="0" err="1" smtClean="0">
                <a:latin typeface="Comic Sans MS" pitchFamily="66" charset="0"/>
              </a:rPr>
              <a:t>leaving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next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weekend</a:t>
            </a:r>
            <a:r>
              <a:rPr lang="cs-CZ" dirty="0" smtClean="0">
                <a:latin typeface="Comic Sans MS" pitchFamily="66" charset="0"/>
              </a:rPr>
              <a:t>. </a:t>
            </a:r>
            <a:r>
              <a:rPr lang="cs-CZ" dirty="0" err="1" smtClean="0">
                <a:latin typeface="Comic Sans MS" pitchFamily="66" charset="0"/>
              </a:rPr>
              <a:t>When</a:t>
            </a:r>
            <a:r>
              <a:rPr lang="cs-CZ" dirty="0" smtClean="0">
                <a:latin typeface="Comic Sans MS" pitchFamily="66" charset="0"/>
              </a:rPr>
              <a:t>……………………..</a:t>
            </a:r>
            <a:r>
              <a:rPr lang="cs-CZ" dirty="0" err="1" smtClean="0">
                <a:latin typeface="Comic Sans MS" pitchFamily="66" charset="0"/>
              </a:rPr>
              <a:t>your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suitcases</a:t>
            </a:r>
            <a:r>
              <a:rPr lang="cs-CZ" dirty="0" smtClean="0">
                <a:latin typeface="Comic Sans MS" pitchFamily="66" charset="0"/>
              </a:rPr>
              <a:t>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7170" name="Picture 2" descr="C:\Users\pc\AppData\Local\Microsoft\Windows\Temporary Internet Files\Content.IE5\6B870OFP\MP90038760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89" y="172212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5105400" y="1188720"/>
            <a:ext cx="5074920" cy="286761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2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re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you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pack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6446520" y="4056330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2"/>
                </a:solidFill>
                <a:latin typeface="Comic Sans MS" pitchFamily="66" charset="0"/>
              </a:rPr>
              <a:t>w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you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pack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613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4900" y="216904"/>
            <a:ext cx="9372600" cy="12004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Comic Sans MS" pitchFamily="66" charset="0"/>
              </a:rPr>
              <a:t>Janet …………………..a baby.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pc\AppData\Local\Microsoft\Windows\Temporary Internet Files\Content.IE5\6ZK0SZP1\MP9004101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320" y="1813560"/>
            <a:ext cx="3230880" cy="32308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buch 2 4"/>
          <p:cNvSpPr/>
          <p:nvPr/>
        </p:nvSpPr>
        <p:spPr>
          <a:xfrm>
            <a:off x="5379720" y="1739848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is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going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to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have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7086600" y="3690569"/>
            <a:ext cx="4541520" cy="231648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2"/>
                </a:solidFill>
                <a:latin typeface="Comic Sans MS" pitchFamily="66" charset="0"/>
              </a:rPr>
              <a:t>w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ill</a:t>
            </a:r>
            <a:r>
              <a:rPr lang="cs-CZ" sz="3200" dirty="0" smtClean="0">
                <a:solidFill>
                  <a:schemeClr val="tx2"/>
                </a:solidFill>
                <a:latin typeface="Comic Sans MS" pitchFamily="66" charset="0"/>
              </a:rPr>
              <a:t> </a:t>
            </a:r>
            <a:r>
              <a:rPr lang="cs-CZ" sz="3200" dirty="0" err="1" smtClean="0">
                <a:solidFill>
                  <a:schemeClr val="tx2"/>
                </a:solidFill>
                <a:latin typeface="Comic Sans MS" pitchFamily="66" charset="0"/>
              </a:rPr>
              <a:t>have</a:t>
            </a:r>
            <a:endParaRPr lang="cs-CZ" sz="3200" dirty="0">
              <a:solidFill>
                <a:schemeClr val="tx2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7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7030A0"/>
                </a:solidFill>
              </a:rPr>
              <a:t>obrázky - </a:t>
            </a:r>
            <a:r>
              <a:rPr lang="cs-CZ" dirty="0">
                <a:solidFill>
                  <a:srgbClr val="7030A0"/>
                </a:solidFill>
                <a:hlinkClick r:id="rId2"/>
              </a:rPr>
              <a:t>http://office.microsoft.com/cs-cz/images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823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hildren Happy 16x9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hildrenHappy_16x9_TP103461882.potx" id="{FF7B5EF7-1BBB-48ED-BE33-7820C212389D}" vid="{5CBF703C-5C80-40CE-A894-23D8FD99636A}"/>
    </a:ext>
  </a:extLst>
</a:theme>
</file>

<file path=ppt/theme/theme2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122224F2-88E2-4E19-8BE2-5AB2030F715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331</Words>
  <Application>Microsoft Office PowerPoint</Application>
  <PresentationFormat>Vlastní</PresentationFormat>
  <Paragraphs>59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Children Happy 16x9</vt:lpstr>
      <vt:lpstr>Prezentace aplikace PowerPoint</vt:lpstr>
      <vt:lpstr>Anotace</vt:lpstr>
      <vt:lpstr>Will x going to  </vt:lpstr>
      <vt:lpstr>Tvary budoucího času</vt:lpstr>
      <vt:lpstr>Water is in the bucket. I ………………………… wash the car.</vt:lpstr>
      <vt:lpstr>I …………………… you when I get to the hotel.</vt:lpstr>
      <vt:lpstr>What ……………………… when you leave the school?</vt:lpstr>
      <vt:lpstr>„There´ s someone at the door.“  „ I …………… it.“</vt:lpstr>
      <vt:lpstr>What do you think? Who …………………… the job?  James or Claire?</vt:lpstr>
      <vt:lpstr>I ……………………….you  tomorrow. I promise.</vt:lpstr>
      <vt:lpstr>You are leaving next weekend. When……………………..your suitcases?</vt:lpstr>
      <vt:lpstr>Janet …………………..a baby.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modified xsi:type="dcterms:W3CDTF">2013-01-26T16:56:12Z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TC034618839991</vt:lpwstr>
  </property>
</Properties>
</file>