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comments/comment1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434" r:id="rId2"/>
    <p:sldId id="352" r:id="rId3"/>
    <p:sldId id="354" r:id="rId4"/>
    <p:sldId id="355" r:id="rId5"/>
    <p:sldId id="356" r:id="rId6"/>
    <p:sldId id="473" r:id="rId7"/>
    <p:sldId id="453" r:id="rId8"/>
    <p:sldId id="35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</p:showPr>
  <p:clrMru>
    <a:srgbClr val="FF0066"/>
    <a:srgbClr val="3F7905"/>
    <a:srgbClr val="FA7EC8"/>
    <a:srgbClr val="EF9FD8"/>
    <a:srgbClr val="FFFF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31" autoAdjust="0"/>
    <p:restoredTop sz="94676" autoAdjust="0"/>
  </p:normalViewPr>
  <p:slideViewPr>
    <p:cSldViewPr>
      <p:cViewPr>
        <p:scale>
          <a:sx n="50" d="100"/>
          <a:sy n="50" d="100"/>
        </p:scale>
        <p:origin x="-111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25830"/>
    </p:cViewPr>
  </p:sorterViewPr>
  <p:notesViewPr>
    <p:cSldViewPr>
      <p:cViewPr varScale="1">
        <p:scale>
          <a:sx n="68" d="100"/>
          <a:sy n="68" d="100"/>
        </p:scale>
        <p:origin x="-2640" y="-11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01-05T20:06:11.354" idx="1">
    <p:pos x="10" y="10"/>
    <p:text/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A7DE241-75AE-4857-8AB4-5A8E5495130F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6FFEEDF-ACBC-4B7B-8836-A2BE4E2E69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8DB182C-805C-47CD-9B1E-3064291C97F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audio" Target="../media/audio4.wav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B4D357-51D7-4B27-BD4F-A98BC469BEE6}" type="datetime1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FDFAA2-F3D2-4B1D-AC25-FEDD45B451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52DCF-DC5C-4FFD-AE20-BC8C3B75B81C}" type="datetime1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0896D9-5242-43AE-8523-A9458C3484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F3C95D-94AE-4638-AB76-670CBBFCA9A7}" type="datetime1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799BCE-623E-4113-94FD-35A57B85E3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  <p:sndAc>
      <p:stSnd>
        <p:snd r:embed="rId2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960560-8017-4662-BA99-EAA9E9BBAC48}" type="datetime1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DE03-D3EC-4E5C-86FC-090F8C2F45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1E0E6D-0619-4A0A-B0A4-7A5621E89C42}" type="datetime1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9B3C65-83B1-4D11-A693-A569DA44E7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3EF694-57E2-45C2-B249-07F1E8392064}" type="datetime1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EFD656-1DCF-46E0-98A5-A94FCEA18B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D7648E-5A87-48A5-9C9D-EF30EAD9B2A8}" type="datetime1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7DBAC0-5EF9-4957-AC8D-F0E684CFB0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EF0-CE9F-4141-818F-7AC77A939A5E}" type="datetime1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B94F4-7424-49CC-B06C-1F18B47B87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A2D734-4060-4CE8-8BB7-2303D1DA1D0D}" type="datetime1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C238B1-B01A-49E8-9F64-0213754E43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2FB012-C5B6-4EEF-93BF-3C0D589B2809}" type="datetime1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7F64EE-EA64-4C13-92BB-1A4DDACA89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647EEA-089C-43A1-B821-DBB80AF29472}" type="datetime1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145D5F-3378-4456-95B3-03B53DC802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7E22970-CE07-4164-ADC8-4500B9497309}" type="datetime1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4B027ED-C445-452A-B806-DFDEAAD3AA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ransition spd="slow">
    <p:pull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comments" Target="../comments/commen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3.jpe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7/75/Cyrilice-900.png" TargetMode="External"/><Relationship Id="rId3" Type="http://schemas.openxmlformats.org/officeDocument/2006/relationships/hyperlink" Target="http://www.provitacz.cz/public/upload/products/3120_velka_morava.jpg" TargetMode="External"/><Relationship Id="rId7" Type="http://schemas.openxmlformats.org/officeDocument/2006/relationships/hyperlink" Target="http://upload.wikimedia.org/wikipedia/commons/thumb/7/7f/Cyril_and_Methodius.jpg/220px-Cyril_and_Methodius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tli.jpg" TargetMode="External"/><Relationship Id="rId5" Type="http://schemas.openxmlformats.org/officeDocument/2006/relationships/hyperlink" Target="http://upload.wikimedia.org/wikipedia/commons/thumb/3/32/KyrilMethod.jpg/220px-KyrilMethod.jpg" TargetMode="External"/><Relationship Id="rId4" Type="http://schemas.openxmlformats.org/officeDocument/2006/relationships/hyperlink" Target="http://www.historie-dejepis.cz/ostatni/statni-utvary/velkomoravska-rise" TargetMode="External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40318" y="5229200"/>
            <a:ext cx="7808146" cy="1008112"/>
          </a:xfrm>
          <a:blipFill>
            <a:blip r:embed="rId3" cstate="print"/>
            <a:tile tx="0" ty="0" sx="100000" sy="100000" flip="none" algn="tl"/>
          </a:blipFill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40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VY_ 32_ INOVACE </a:t>
            </a:r>
            <a:r>
              <a:rPr lang="cs-CZ" sz="2400" cap="none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_15_10_Velkomoravská </a:t>
            </a:r>
            <a:r>
              <a:rPr lang="cs-CZ" sz="240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říše </a:t>
            </a:r>
            <a:endParaRPr lang="cs-CZ" sz="2400" cap="none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71550" y="2960688"/>
            <a:ext cx="7123113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827584" y="404663"/>
            <a:ext cx="7200800" cy="1728193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txBody>
          <a:bodyPr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DĚJEPIS 7.Ročník</a:t>
            </a:r>
            <a:b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Velkomoravská říše</a:t>
            </a:r>
            <a:endParaRPr lang="cs-CZ" dirty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1470025"/>
            <a:ext cx="8208962" cy="502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Velkomoravská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5113" y="1484313"/>
            <a:ext cx="8686800" cy="5113337"/>
          </a:xfrm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EF9FD8"/>
                </a:solidFill>
              </a:rPr>
              <a:t>Velkomoravská říše byla prvním známým západoslovanským státem,</a:t>
            </a:r>
            <a:r>
              <a:rPr lang="cs-CZ" smtClean="0"/>
              <a:t> ve své době nejmocnějším a nejsilnějším ve stř. Evropě. </a:t>
            </a:r>
            <a:r>
              <a:rPr lang="cs-CZ" smtClean="0">
                <a:latin typeface="Arial" charset="0"/>
              </a:rPr>
              <a:t>      </a:t>
            </a:r>
            <a:r>
              <a:rPr lang="cs-CZ" smtClean="0"/>
              <a:t>Z dnešního pohledu se rozkládala na českém, slovenském a maďarském území mezi léty 833- asi 907.</a:t>
            </a:r>
          </a:p>
          <a:p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16387" name="Obdélník 3"/>
          <p:cNvSpPr>
            <a:spLocks noChangeArrowheads="1"/>
          </p:cNvSpPr>
          <p:nvPr/>
        </p:nvSpPr>
        <p:spPr bwMode="auto">
          <a:xfrm rot="10800000" flipV="1">
            <a:off x="395288" y="4938713"/>
            <a:ext cx="813752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66"/>
                </a:solidFill>
                <a:latin typeface="Franklin Gothic Book" pitchFamily="34" charset="0"/>
              </a:rPr>
              <a:t>V červnu roku 880 papež Jan VIII. vydal listinu, která zaručovala nezávislost Velké Moravy s vlastní arcidiecézí v čele s arcibiskupem Metodějem.</a:t>
            </a:r>
          </a:p>
        </p:txBody>
      </p:sp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Mojmírovci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Rok 833 -  </a:t>
            </a:r>
            <a:r>
              <a:rPr lang="cs-CZ" b="1" u="sng" smtClean="0"/>
              <a:t>vznik Velkomoravské říše</a:t>
            </a:r>
            <a:r>
              <a:rPr lang="cs-CZ" smtClean="0"/>
              <a:t>. </a:t>
            </a:r>
          </a:p>
          <a:p>
            <a:r>
              <a:rPr lang="cs-CZ" smtClean="0"/>
              <a:t>Vládnoucí dynastií byli </a:t>
            </a:r>
            <a:r>
              <a:rPr lang="cs-CZ" b="1" u="sng" smtClean="0"/>
              <a:t>Mojmírovci,</a:t>
            </a:r>
            <a:r>
              <a:rPr lang="cs-CZ" smtClean="0"/>
              <a:t> </a:t>
            </a:r>
            <a:r>
              <a:rPr lang="cs-CZ" smtClean="0">
                <a:solidFill>
                  <a:srgbClr val="FF0000"/>
                </a:solidFill>
              </a:rPr>
              <a:t>Mojmír I. (vládl 830- 846) byl prvním velkomoravským panovníkem</a:t>
            </a:r>
          </a:p>
          <a:p>
            <a:r>
              <a:rPr lang="cs-CZ" smtClean="0"/>
              <a:t>Mojmírův nástupce, </a:t>
            </a:r>
            <a:r>
              <a:rPr lang="cs-CZ" b="1" u="sng" smtClean="0"/>
              <a:t>synovec Rastislav požádal byzantského císaře Michala III., aby na Velkou Moravu poslal "učitele", kteří by kázali ve srozumitelném jazyce</a:t>
            </a:r>
          </a:p>
        </p:txBody>
      </p:sp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Cyril a Metoděj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412875"/>
            <a:ext cx="8229600" cy="5353050"/>
          </a:xfrm>
        </p:spPr>
        <p:txBody>
          <a:bodyPr>
            <a:noAutofit/>
          </a:bodyPr>
          <a:lstStyle/>
          <a:p>
            <a:pPr marL="0" indent="0">
              <a:buFont typeface="Wingdings 2" pitchFamily="18" charset="2"/>
              <a:buNone/>
            </a:pPr>
            <a:r>
              <a:rPr lang="cs-CZ" sz="4000" b="1" smtClean="0"/>
              <a:t> r</a:t>
            </a:r>
            <a:r>
              <a:rPr lang="cs-CZ" sz="4000" b="1" u="sng" smtClean="0"/>
              <a:t>. 863  </a:t>
            </a:r>
            <a:r>
              <a:rPr lang="cs-CZ" sz="2400" b="1" u="sng" smtClean="0"/>
              <a:t>na Moravu při</a:t>
            </a:r>
            <a:r>
              <a:rPr lang="cs-CZ" sz="2400" b="1" u="sng" smtClean="0">
                <a:latin typeface="Arial" charset="0"/>
              </a:rPr>
              <a:t>š</a:t>
            </a:r>
            <a:r>
              <a:rPr lang="cs-CZ" sz="2400" b="1" u="sng" smtClean="0"/>
              <a:t>li Konstantin a Metoděj, ti kázali ve staroslověnštině a pro tetno jazyk vytvořili i písmo- hlaholici.</a:t>
            </a:r>
            <a:r>
              <a:rPr lang="cs-CZ" sz="2400" smtClean="0"/>
              <a:t>                             Věnovali se překladům Bible a šíření a křesťanství</a:t>
            </a:r>
          </a:p>
          <a:p>
            <a:pPr marL="0" indent="0"/>
            <a:endParaRPr lang="cs-CZ" sz="2000" smtClean="0"/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00113" y="3062288"/>
            <a:ext cx="2592387" cy="356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Vývojový diagram: alternativní postup 4"/>
          <p:cNvSpPr/>
          <p:nvPr/>
        </p:nvSpPr>
        <p:spPr>
          <a:xfrm rot="10800000" flipH="1" flipV="1">
            <a:off x="4702175" y="4941888"/>
            <a:ext cx="3043238" cy="1130300"/>
          </a:xfrm>
          <a:prstGeom prst="flowChartAlternateProcess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pl-PL" dirty="0"/>
              <a:t>Původní cyrilice kolem roku 900 vypadala takto:</a:t>
            </a:r>
            <a:endParaRPr lang="cs-CZ" dirty="0"/>
          </a:p>
        </p:txBody>
      </p:sp>
      <p:pic>
        <p:nvPicPr>
          <p:cNvPr id="18437" name="Picture 3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427538" y="3213100"/>
            <a:ext cx="4105275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Šipka nahoru 5"/>
          <p:cNvSpPr/>
          <p:nvPr/>
        </p:nvSpPr>
        <p:spPr>
          <a:xfrm>
            <a:off x="5911850" y="4149725"/>
            <a:ext cx="379413" cy="574675"/>
          </a:xfrm>
          <a:prstGeom prst="upArrow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 jakém roce přišli na Velkou Moravu Cyril a Metoděj?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 fontAlgn="auto">
              <a:spcAft>
                <a:spcPts val="0"/>
              </a:spcAft>
              <a:buClr>
                <a:srgbClr val="3F7905"/>
              </a:buClr>
              <a:buFont typeface="+mj-lt"/>
              <a:buAutoNum type="alphaUcPeriod"/>
              <a:defRPr/>
            </a:pPr>
            <a:r>
              <a:rPr lang="cs-CZ" dirty="0" smtClean="0"/>
              <a:t>roku 851</a:t>
            </a:r>
          </a:p>
          <a:p>
            <a:pPr marL="514350" indent="-514350" fontAlgn="auto">
              <a:spcAft>
                <a:spcPts val="0"/>
              </a:spcAft>
              <a:buClr>
                <a:srgbClr val="3F7905"/>
              </a:buClr>
              <a:buFont typeface="+mj-lt"/>
              <a:buAutoNum type="alphaUcPeriod"/>
              <a:defRPr/>
            </a:pPr>
            <a:r>
              <a:rPr lang="cs-CZ" dirty="0" smtClean="0"/>
              <a:t>roku 863 </a:t>
            </a:r>
          </a:p>
          <a:p>
            <a:pPr marL="514350" indent="-514350" fontAlgn="auto">
              <a:spcAft>
                <a:spcPts val="0"/>
              </a:spcAft>
              <a:buClr>
                <a:srgbClr val="3F7905"/>
              </a:buClr>
              <a:buFont typeface="+mj-lt"/>
              <a:buAutoNum type="alphaUcPeriod"/>
              <a:defRPr/>
            </a:pPr>
            <a:r>
              <a:rPr lang="cs-CZ" dirty="0" smtClean="0"/>
              <a:t>roku 836</a:t>
            </a:r>
          </a:p>
          <a:p>
            <a:pPr marL="514350" indent="-514350" fontAlgn="auto">
              <a:spcAft>
                <a:spcPts val="0"/>
              </a:spcAft>
              <a:buClr>
                <a:srgbClr val="3F7905"/>
              </a:buClr>
              <a:buFont typeface="+mj-lt"/>
              <a:buAutoNum type="alphaUcPeriod"/>
              <a:defRPr/>
            </a:pPr>
            <a:r>
              <a:rPr lang="cs-CZ" dirty="0" smtClean="0"/>
              <a:t>roku 1963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  <a:p>
            <a:pPr marL="514350" indent="-514350" fontAlgn="auto">
              <a:spcAft>
                <a:spcPts val="0"/>
              </a:spcAft>
              <a:buClr>
                <a:srgbClr val="3F7905"/>
              </a:buClr>
              <a:buFont typeface="+mj-lt"/>
              <a:buAutoNum type="alphaUcPeriod" startAt="2"/>
              <a:defRPr/>
            </a:pPr>
            <a:r>
              <a:rPr lang="cs-CZ" dirty="0" smtClean="0">
                <a:solidFill>
                  <a:srgbClr val="FF0000"/>
                </a:solidFill>
              </a:rPr>
              <a:t>roku 863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35600" y="1871663"/>
            <a:ext cx="2095500" cy="311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b="1" dirty="0" smtClean="0">
                <a:solidFill>
                  <a:schemeClr val="bg1"/>
                </a:solidFill>
              </a:rPr>
              <a:t>POPIS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539750" y="1557338"/>
            <a:ext cx="8229600" cy="4525962"/>
          </a:xfrm>
        </p:spPr>
        <p:txBody>
          <a:bodyPr/>
          <a:lstStyle/>
          <a:p>
            <a:r>
              <a:rPr lang="cs-CZ" smtClean="0"/>
              <a:t>Tato prezentace obsahuje výklad  o vzniku a historii Velkomoravské říše a příchodu Cyrila a Metoděje. Na závěr je zařazena kontrolní otázka.</a:t>
            </a:r>
          </a:p>
          <a:p>
            <a:endParaRPr lang="cs-CZ" smtClean="0"/>
          </a:p>
        </p:txBody>
      </p:sp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www.provitacz.cz/public/upload/products/3120_velka_morava.jpg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000" dirty="0" smtClean="0">
                <a:hlinkClick r:id="rId4"/>
              </a:rPr>
              <a:t>http</a:t>
            </a:r>
            <a:r>
              <a:rPr lang="cs-CZ" sz="2000" dirty="0">
                <a:hlinkClick r:id="rId4"/>
              </a:rPr>
              <a:t>://</a:t>
            </a:r>
            <a:r>
              <a:rPr lang="cs-CZ" sz="2000" dirty="0" smtClean="0">
                <a:hlinkClick r:id="rId4"/>
              </a:rPr>
              <a:t>www.historie-dejepis.cz/ostatni/statni-utvary/velkomoravska-rise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000" dirty="0" smtClean="0">
                <a:hlinkClick r:id="rId5"/>
              </a:rPr>
              <a:t>http</a:t>
            </a:r>
            <a:r>
              <a:rPr lang="cs-CZ" sz="2000" dirty="0">
                <a:hlinkClick r:id="rId5"/>
              </a:rPr>
              <a:t>://</a:t>
            </a:r>
            <a:r>
              <a:rPr lang="cs-CZ" sz="2000" dirty="0" smtClean="0">
                <a:hlinkClick r:id="rId5"/>
              </a:rPr>
              <a:t>upload.wikimedia.org/wikipedia/commons/thumb/3/32/KyrilMethod.jpg/220px-KyrilMethod.jpg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000" dirty="0" smtClean="0">
                <a:hlinkClick r:id="rId6"/>
              </a:rPr>
              <a:t>http</a:t>
            </a:r>
            <a:r>
              <a:rPr lang="cs-CZ" sz="2000" dirty="0">
                <a:hlinkClick r:id="rId6"/>
              </a:rPr>
              <a:t>://</a:t>
            </a:r>
            <a:r>
              <a:rPr lang="cs-CZ" sz="2000" dirty="0" smtClean="0">
                <a:hlinkClick r:id="rId6"/>
              </a:rPr>
              <a:t>cs.wikipedia.org/wiki/Soubor:Atli.jpg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000" dirty="0" smtClean="0">
                <a:hlinkClick r:id="rId7"/>
              </a:rPr>
              <a:t>http</a:t>
            </a:r>
            <a:r>
              <a:rPr lang="cs-CZ" sz="2000" dirty="0">
                <a:hlinkClick r:id="rId7"/>
              </a:rPr>
              <a:t>://</a:t>
            </a:r>
            <a:r>
              <a:rPr lang="cs-CZ" sz="2000" dirty="0" smtClean="0">
                <a:hlinkClick r:id="rId7"/>
              </a:rPr>
              <a:t>upload.wikimedia.org/wikipedia/commons/thumb/7/7f/Cyril_and_Methodius.jpg/220px-Cyril_and_Methodius.jpg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000" dirty="0" smtClean="0">
                <a:hlinkClick r:id="rId8"/>
              </a:rPr>
              <a:t>http</a:t>
            </a:r>
            <a:r>
              <a:rPr lang="cs-CZ" sz="2000" dirty="0">
                <a:hlinkClick r:id="rId8"/>
              </a:rPr>
              <a:t>://upload.wikimedia.org/wikipedia/commons/7/75/Cyrilice-900.png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800" dirty="0" smtClean="0"/>
              <a:t>           Autorem </a:t>
            </a:r>
            <a:r>
              <a:rPr lang="cs-CZ" sz="1800" dirty="0"/>
              <a:t>tohoto materiálu, pokud není  uvedeno jinak je Bc. Miroslav  Barda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  <p:pic>
        <p:nvPicPr>
          <p:cNvPr id="22531" name="Picture 2" descr="C:\Users\pc\Desktop\opvk_hor_zakladni_logolink_bar_cz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403350" y="4221163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3183</TotalTime>
  <Words>183</Words>
  <Application>Microsoft Office PowerPoint</Application>
  <PresentationFormat>On-screen Show (4:3)</PresentationFormat>
  <Paragraphs>27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8</vt:i4>
      </vt:variant>
    </vt:vector>
  </HeadingPairs>
  <TitlesOfParts>
    <vt:vector size="22" baseType="lpstr">
      <vt:lpstr>Franklin Gothic Book</vt:lpstr>
      <vt:lpstr>Arial</vt:lpstr>
      <vt:lpstr>Franklin Gothic Medium</vt:lpstr>
      <vt:lpstr>Wingdings 2</vt:lpstr>
      <vt:lpstr>Calibri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Husitství Bc. Miroslav Barda VY 32 INOVACE 01</dc:title>
  <dc:creator>pc</dc:creator>
  <cp:lastModifiedBy>DUM</cp:lastModifiedBy>
  <cp:revision>342</cp:revision>
  <dcterms:created xsi:type="dcterms:W3CDTF">2011-05-06T14:42:50Z</dcterms:created>
  <dcterms:modified xsi:type="dcterms:W3CDTF">2012-03-15T19:01:09Z</dcterms:modified>
</cp:coreProperties>
</file>