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67" r:id="rId2"/>
    <p:sldId id="268" r:id="rId3"/>
    <p:sldId id="256" r:id="rId4"/>
    <p:sldId id="257" r:id="rId5"/>
    <p:sldId id="258" r:id="rId6"/>
    <p:sldId id="260" r:id="rId7"/>
    <p:sldId id="259" r:id="rId8"/>
    <p:sldId id="261" r:id="rId9"/>
    <p:sldId id="262" r:id="rId10"/>
    <p:sldId id="263" r:id="rId11"/>
    <p:sldId id="264" r:id="rId12"/>
    <p:sldId id="265" r:id="rId13"/>
    <p:sldId id="266" r:id="rId14"/>
    <p:sldId id="269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891821" y="5617774"/>
            <a:ext cx="7382935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989952" y="1016990"/>
            <a:ext cx="7179733" cy="4831643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990600" y="1009650"/>
            <a:ext cx="7179733" cy="4831643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769521" y="702069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7855433" y="749720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727201" y="1794935"/>
            <a:ext cx="5723468" cy="1828090"/>
          </a:xfrm>
        </p:spPr>
        <p:txBody>
          <a:bodyPr anchor="b">
            <a:normAutofit/>
          </a:bodyPr>
          <a:lstStyle>
            <a:lvl1pPr>
              <a:defRPr sz="480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727200" y="3736622"/>
            <a:ext cx="5712179" cy="15240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6770676" y="5357592"/>
            <a:ext cx="1213821" cy="365125"/>
          </a:xfrm>
        </p:spPr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174044" y="5357592"/>
            <a:ext cx="5034845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213930" y="5357592"/>
            <a:ext cx="554023" cy="365125"/>
          </a:xfrm>
        </p:spPr>
        <p:txBody>
          <a:bodyPr/>
          <a:lstStyle>
            <a:lvl1pPr algn="ctr">
              <a:defRPr/>
            </a:lvl1pPr>
          </a:lstStyle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4979" y="2239430"/>
            <a:ext cx="6254044" cy="1362075"/>
          </a:xfrm>
        </p:spPr>
        <p:txBody>
          <a:bodyPr anchor="b"/>
          <a:lstStyle>
            <a:lvl1pPr algn="ctr">
              <a:defRPr sz="4000" b="0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56267" y="3725334"/>
            <a:ext cx="6231467" cy="1309511"/>
          </a:xfrm>
        </p:spPr>
        <p:txBody>
          <a:bodyPr anchor="t"/>
          <a:lstStyle>
            <a:lvl1pPr marL="0" indent="0" algn="ct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298448" y="2121407"/>
            <a:ext cx="3200400" cy="360273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63440" y="2119313"/>
            <a:ext cx="3200400" cy="3605212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57869" y="2122312"/>
            <a:ext cx="2939521" cy="820208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10669" y="2122311"/>
            <a:ext cx="2944368" cy="822960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 b="1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298448" y="2944368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13" name="Content Placeholder 12"/>
          <p:cNvSpPr>
            <a:spLocks noGrp="1"/>
          </p:cNvSpPr>
          <p:nvPr>
            <p:ph sz="quarter" idx="14"/>
          </p:nvPr>
        </p:nvSpPr>
        <p:spPr>
          <a:xfrm>
            <a:off x="4645151" y="2944813"/>
            <a:ext cx="3227832" cy="2779776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1" name="Freeform 1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6" name="Rectangle 15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7" name="Rectangle 16"/>
          <p:cNvSpPr/>
          <p:nvPr/>
        </p:nvSpPr>
        <p:spPr>
          <a:xfrm rot="60000">
            <a:off x="4471416" y="603504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Rectangle 13"/>
          <p:cNvSpPr/>
          <p:nvPr/>
        </p:nvSpPr>
        <p:spPr>
          <a:xfrm rot="21540000">
            <a:off x="749808" y="576072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8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9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8976" y="2020042"/>
            <a:ext cx="3064827" cy="1503037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 rot="60000">
            <a:off x="4854291" y="1150993"/>
            <a:ext cx="3020792" cy="4625489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48125" y="3623748"/>
            <a:ext cx="3048891" cy="210040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1698" y="5885672"/>
            <a:ext cx="1213821" cy="365125"/>
          </a:xfrm>
        </p:spPr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54" y="5829261"/>
            <a:ext cx="3522607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57313" y="5896961"/>
            <a:ext cx="554023" cy="365125"/>
          </a:xfrm>
        </p:spPr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" name="Rectangle 9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31" name="Freeform 30"/>
          <p:cNvSpPr/>
          <p:nvPr/>
        </p:nvSpPr>
        <p:spPr>
          <a:xfrm rot="10800000">
            <a:off x="632177" y="6058038"/>
            <a:ext cx="772160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 rot="21540000">
            <a:off x="749204" y="576868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Rectangle 12"/>
          <p:cNvSpPr/>
          <p:nvPr/>
        </p:nvSpPr>
        <p:spPr>
          <a:xfrm rot="21540000">
            <a:off x="745058" y="575769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9" name="Rectangle 28"/>
          <p:cNvSpPr/>
          <p:nvPr/>
        </p:nvSpPr>
        <p:spPr>
          <a:xfrm rot="60000">
            <a:off x="4468872" y="605163"/>
            <a:ext cx="3788941" cy="5722296"/>
          </a:xfrm>
          <a:prstGeom prst="rect">
            <a:avLst/>
          </a:prstGeom>
          <a:solidFill>
            <a:schemeClr val="bg1"/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Rectangle 29"/>
          <p:cNvSpPr/>
          <p:nvPr/>
        </p:nvSpPr>
        <p:spPr>
          <a:xfrm rot="60000">
            <a:off x="4464768" y="603920"/>
            <a:ext cx="3788941" cy="5722296"/>
          </a:xfrm>
          <a:prstGeom prst="rect">
            <a:avLst/>
          </a:prstGeom>
          <a:blipFill dpi="0" rotWithShape="1">
            <a:blip r:embed="rId2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435684">
            <a:off x="2371106" y="293953"/>
            <a:ext cx="567831" cy="567830"/>
          </a:xfrm>
          <a:prstGeom prst="rect">
            <a:avLst/>
          </a:prstGeom>
          <a:noFill/>
        </p:spPr>
      </p:pic>
      <p:pic>
        <p:nvPicPr>
          <p:cNvPr id="15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4096196">
            <a:off x="6279647" y="333163"/>
            <a:ext cx="566928" cy="566928"/>
          </a:xfrm>
          <a:prstGeom prst="rect">
            <a:avLst/>
          </a:prstGeom>
          <a:noFill/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-60000">
            <a:off x="1106424" y="2020824"/>
            <a:ext cx="3063240" cy="1499616"/>
          </a:xfrm>
        </p:spPr>
        <p:txBody>
          <a:bodyPr anchor="b">
            <a:normAutofit/>
          </a:bodyPr>
          <a:lstStyle>
            <a:lvl1pPr algn="ctr">
              <a:defRPr sz="2400" b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 rot="60000">
            <a:off x="4898615" y="1207272"/>
            <a:ext cx="2913863" cy="4539412"/>
          </a:xfrm>
          <a:ln w="101600" cap="rnd">
            <a:solidFill>
              <a:srgbClr val="FFFFFF"/>
            </a:solidFill>
          </a:ln>
          <a:effectLst>
            <a:outerShdw blurRad="88900" dir="2700000" algn="tl" rotWithShape="0">
              <a:prstClr val="black">
                <a:alpha val="40000"/>
              </a:prstClr>
            </a:outerShdw>
          </a:effectLst>
        </p:spPr>
        <p:txBody>
          <a:bodyPr>
            <a:normAutofit/>
          </a:bodyPr>
          <a:lstStyle>
            <a:lvl1pPr marL="0" indent="0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-60000">
            <a:off x="1152144" y="3621024"/>
            <a:ext cx="3044952" cy="2103120"/>
          </a:xfrm>
        </p:spPr>
        <p:txBody>
          <a:bodyPr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 rot="60000">
            <a:off x="6345936" y="5888737"/>
            <a:ext cx="1213821" cy="365125"/>
          </a:xfrm>
        </p:spPr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 rot="-60000">
            <a:off x="914569" y="5831037"/>
            <a:ext cx="3319043" cy="365125"/>
          </a:xfrm>
        </p:spPr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 rot="60000">
            <a:off x="7562089" y="5900026"/>
            <a:ext cx="554023" cy="365125"/>
          </a:xfrm>
        </p:spPr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1" y="925690"/>
            <a:ext cx="1430867" cy="476391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98221" y="1106312"/>
            <a:ext cx="5178779" cy="4402667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4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15"/>
          <p:cNvGrpSpPr/>
          <p:nvPr/>
        </p:nvGrpSpPr>
        <p:grpSpPr>
          <a:xfrm>
            <a:off x="0" y="0"/>
            <a:ext cx="9144000" cy="6858000"/>
            <a:chOff x="0" y="0"/>
            <a:chExt cx="9144000" cy="6858000"/>
          </a:xfrm>
        </p:grpSpPr>
        <p:sp>
          <p:nvSpPr>
            <p:cNvPr id="8" name="Rectangle 7"/>
            <p:cNvSpPr/>
            <p:nvPr/>
          </p:nvSpPr>
          <p:spPr>
            <a:xfrm>
              <a:off x="0" y="0"/>
              <a:ext cx="71628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1765"/>
                  </a:srgbClr>
                </a:gs>
                <a:gs pos="60000">
                  <a:srgbClr val="FEFEFE">
                    <a:alpha val="0"/>
                  </a:srgbClr>
                </a:gs>
              </a:gsLst>
              <a:path path="circle">
                <a:fillToRect t="100000" r="100000"/>
              </a:path>
              <a:tileRect l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" name="Rectangle 8"/>
            <p:cNvSpPr/>
            <p:nvPr/>
          </p:nvSpPr>
          <p:spPr>
            <a:xfrm>
              <a:off x="1143000" y="0"/>
              <a:ext cx="8001000" cy="6858000"/>
            </a:xfrm>
            <a:prstGeom prst="rect">
              <a:avLst/>
            </a:prstGeom>
            <a:gradFill flip="none" rotWithShape="1">
              <a:gsLst>
                <a:gs pos="0">
                  <a:srgbClr val="010101">
                    <a:alpha val="56000"/>
                  </a:srgbClr>
                </a:gs>
                <a:gs pos="61000">
                  <a:srgbClr val="FEFEFE">
                    <a:alpha val="0"/>
                  </a:srgbClr>
                </a:gs>
              </a:gsLst>
              <a:path path="circle">
                <a:fillToRect l="100000" t="100000"/>
              </a:path>
              <a:tileRect r="-100000" b="-10000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10" name="Freeform 9"/>
          <p:cNvSpPr/>
          <p:nvPr/>
        </p:nvSpPr>
        <p:spPr>
          <a:xfrm rot="10800000">
            <a:off x="628650" y="6069330"/>
            <a:ext cx="7920991" cy="537210"/>
          </a:xfrm>
          <a:custGeom>
            <a:avLst/>
            <a:gdLst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7785734 w 7955280"/>
              <a:gd name="connsiteY2" fmla="*/ 0 h 495300"/>
              <a:gd name="connsiteX3" fmla="*/ 7955280 w 7955280"/>
              <a:gd name="connsiteY3" fmla="*/ 495300 h 495300"/>
              <a:gd name="connsiteX4" fmla="*/ 0 w 7955280"/>
              <a:gd name="connsiteY4" fmla="*/ 495300 h 495300"/>
              <a:gd name="connsiteX0" fmla="*/ 0 w 7955280"/>
              <a:gd name="connsiteY0" fmla="*/ 495300 h 495300"/>
              <a:gd name="connsiteX1" fmla="*/ 169546 w 7955280"/>
              <a:gd name="connsiteY1" fmla="*/ 0 h 495300"/>
              <a:gd name="connsiteX2" fmla="*/ 3966210 w 7955280"/>
              <a:gd name="connsiteY2" fmla="*/ 95250 h 495300"/>
              <a:gd name="connsiteX3" fmla="*/ 7785734 w 7955280"/>
              <a:gd name="connsiteY3" fmla="*/ 0 h 495300"/>
              <a:gd name="connsiteX4" fmla="*/ 7955280 w 7955280"/>
              <a:gd name="connsiteY4" fmla="*/ 495300 h 495300"/>
              <a:gd name="connsiteX5" fmla="*/ 0 w 7955280"/>
              <a:gd name="connsiteY5" fmla="*/ 495300 h 495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955280" h="495300">
                <a:moveTo>
                  <a:pt x="0" y="495300"/>
                </a:moveTo>
                <a:lnTo>
                  <a:pt x="169546" y="0"/>
                </a:lnTo>
                <a:lnTo>
                  <a:pt x="3966210" y="95250"/>
                </a:lnTo>
                <a:lnTo>
                  <a:pt x="7785734" y="0"/>
                </a:lnTo>
                <a:lnTo>
                  <a:pt x="7955280" y="495300"/>
                </a:lnTo>
                <a:lnTo>
                  <a:pt x="0" y="495300"/>
                </a:lnTo>
                <a:close/>
              </a:path>
            </a:pathLst>
          </a:custGeom>
          <a:gradFill flip="none" rotWithShape="1">
            <a:gsLst>
              <a:gs pos="30000">
                <a:srgbClr val="010101">
                  <a:alpha val="34000"/>
                </a:srgbClr>
              </a:gs>
              <a:gs pos="100000">
                <a:srgbClr val="010101">
                  <a:alpha val="26000"/>
                </a:srgb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  <a:effectLst>
            <a:softEdge rad="1270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731520" y="575310"/>
            <a:ext cx="7696200" cy="5715000"/>
          </a:xfrm>
          <a:prstGeom prst="rect">
            <a:avLst/>
          </a:prstGeom>
          <a:solidFill>
            <a:schemeClr val="bg1">
              <a:lumMod val="75000"/>
              <a:lumOff val="25000"/>
            </a:schemeClr>
          </a:solid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731520" y="576072"/>
            <a:ext cx="7696200" cy="5715000"/>
          </a:xfrm>
          <a:prstGeom prst="rect">
            <a:avLst/>
          </a:prstGeom>
          <a:blipFill dpi="0" rotWithShape="1">
            <a:blip r:embed="rId13" cstate="print">
              <a:alphaModFix amt="20000"/>
              <a:grayscl/>
              <a:lum contrast="12000"/>
            </a:blip>
            <a:srcRect/>
            <a:tile tx="0" ty="0" sx="100000" sy="100000" flip="none" algn="tl"/>
          </a:blipFill>
          <a:ln w="6350">
            <a:noFill/>
          </a:ln>
          <a:effectLst>
            <a:outerShdw blurRad="101600" dist="50800" dir="5400000" algn="t" rotWithShape="0">
              <a:prstClr val="black">
                <a:alpha val="2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13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1435684">
            <a:off x="543741" y="273091"/>
            <a:ext cx="567831" cy="567830"/>
          </a:xfrm>
          <a:prstGeom prst="rect">
            <a:avLst/>
          </a:prstGeom>
          <a:noFill/>
        </p:spPr>
      </p:pic>
      <p:pic>
        <p:nvPicPr>
          <p:cNvPr id="14" name="Picture 2" descr="C:\Users\Administrator\Desktop\Pushpin Dev\Assets\pushpinLeft.png"/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 rot="4096196">
            <a:off x="8115079" y="298163"/>
            <a:ext cx="566928" cy="566928"/>
          </a:xfrm>
          <a:prstGeom prst="rect">
            <a:avLst/>
          </a:prstGeom>
          <a:noFill/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202485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63040" y="2119257"/>
            <a:ext cx="6196405" cy="3603812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54588" y="5809152"/>
            <a:ext cx="12138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65724FAB-DD14-4CA9-9298-E64E806C07A6}" type="datetimeFigureOut">
              <a:rPr lang="cs-CZ" smtClean="0"/>
              <a:t>26.7.2013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914401" y="5809152"/>
            <a:ext cx="5540188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670202" y="5809152"/>
            <a:ext cx="55402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400">
                <a:solidFill>
                  <a:schemeClr val="tx2"/>
                </a:solidFill>
                <a:latin typeface="Rage Italic" pitchFamily="66" charset="0"/>
              </a:defRPr>
            </a:lvl1pPr>
          </a:lstStyle>
          <a:p>
            <a:fld id="{8D6C57AE-8C5A-458D-A1FA-178DE7763E6E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2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2801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64592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01168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74320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108960" indent="-228600" algn="l" defTabSz="914400" rtl="0" eaLnBrk="1" latinLnBrk="0" hangingPunct="1">
        <a:spcBef>
          <a:spcPct val="20000"/>
        </a:spcBef>
        <a:buClr>
          <a:schemeClr val="accent2"/>
        </a:buClr>
        <a:buSzPct val="85000"/>
        <a:buFont typeface="Brush Script MT" pitchFamily="66" charset="0"/>
        <a:buChar char="O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7" y="692696"/>
            <a:ext cx="5752407" cy="140900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5" name="Zástupný symbol pro obsah 4"/>
          <p:cNvSpPr>
            <a:spLocks noGrp="1"/>
          </p:cNvSpPr>
          <p:nvPr>
            <p:ph idx="1"/>
          </p:nvPr>
        </p:nvSpPr>
        <p:spPr>
          <a:xfrm>
            <a:off x="1187624" y="2119257"/>
            <a:ext cx="6840760" cy="34901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b="1" dirty="0"/>
              <a:t>Základní škola a mateřská škola, Svoboda nad Úpou, okres Trutnov</a:t>
            </a:r>
            <a:endParaRPr lang="cs-CZ" sz="2400" dirty="0"/>
          </a:p>
          <a:p>
            <a:r>
              <a:rPr lang="cs-CZ" sz="2400" b="1" dirty="0"/>
              <a:t>Bc. Lucie Ševčíková</a:t>
            </a:r>
            <a:endParaRPr lang="cs-CZ" sz="2400" dirty="0"/>
          </a:p>
          <a:p>
            <a:r>
              <a:rPr lang="cs-CZ" sz="2400" b="1" dirty="0"/>
              <a:t>VY_22_INOVACE_2.2.1 </a:t>
            </a:r>
            <a:r>
              <a:rPr lang="cs-CZ" sz="2400" b="1" dirty="0" smtClean="0"/>
              <a:t>AJ6,7k_18</a:t>
            </a:r>
            <a:endParaRPr lang="cs-CZ" sz="2400" dirty="0"/>
          </a:p>
          <a:p>
            <a:r>
              <a:rPr lang="cs-CZ" sz="2400" b="1" dirty="0"/>
              <a:t>Téma: </a:t>
            </a:r>
            <a:r>
              <a:rPr lang="en-GB" sz="2400" b="1" dirty="0"/>
              <a:t>My </a:t>
            </a:r>
            <a:r>
              <a:rPr lang="cs-CZ" sz="2400" b="1" dirty="0" err="1" smtClean="0"/>
              <a:t>town</a:t>
            </a:r>
            <a:r>
              <a:rPr lang="cs-CZ" sz="2400" b="1" dirty="0" smtClean="0"/>
              <a:t> – Svoboda nad Úpou</a:t>
            </a:r>
            <a:endParaRPr lang="cs-CZ" sz="2400" dirty="0"/>
          </a:p>
          <a:p>
            <a:r>
              <a:rPr lang="cs-CZ" sz="2400" b="1" dirty="0"/>
              <a:t>11. </a:t>
            </a:r>
            <a:r>
              <a:rPr lang="cs-CZ" sz="2400" b="1" dirty="0" smtClean="0"/>
              <a:t>10. </a:t>
            </a:r>
            <a:r>
              <a:rPr lang="cs-CZ" sz="2400" b="1" dirty="0"/>
              <a:t>2012</a:t>
            </a:r>
            <a:endParaRPr lang="cs-CZ" sz="2400" dirty="0"/>
          </a:p>
          <a:p>
            <a:r>
              <a:rPr lang="cs-CZ" sz="2400" b="1" dirty="0"/>
              <a:t>6. a 7. ročník</a:t>
            </a:r>
            <a:endParaRPr lang="cs-CZ" sz="2400" dirty="0"/>
          </a:p>
          <a:p>
            <a:r>
              <a:rPr lang="cs-CZ" sz="2400" b="1" dirty="0"/>
              <a:t>Číslo projektu : CZ.1.07/1.4.00/21.3068 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14454220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cs-CZ" dirty="0" smtClean="0"/>
              <a:t>Tato prezentace představuje žákům známá místa z jejich bydliště. Žáci pojmenovávají jednotlivá místa anglicky. Na základě znalostí vytvoří svůj informační plakát o Svobodě nad Úpou pro turisty.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663974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548680"/>
            <a:ext cx="8673323" cy="57606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267744" y="4725144"/>
            <a:ext cx="5147404" cy="1944217"/>
          </a:xfr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algn="ctr"/>
            <a:r>
              <a:rPr lang="cs-CZ" dirty="0" err="1" smtClean="0">
                <a:latin typeface="Arial Rounded MT Bold" pitchFamily="34" charset="0"/>
              </a:rPr>
              <a:t>Welcome</a:t>
            </a:r>
            <a:r>
              <a:rPr lang="cs-CZ" dirty="0" smtClean="0">
                <a:latin typeface="Arial Rounded MT Bold" pitchFamily="34" charset="0"/>
              </a:rPr>
              <a:t> to</a:t>
            </a:r>
            <a:br>
              <a:rPr lang="cs-CZ" dirty="0" smtClean="0">
                <a:latin typeface="Arial Rounded MT Bold" pitchFamily="34" charset="0"/>
              </a:rPr>
            </a:br>
            <a:r>
              <a:rPr lang="cs-CZ" dirty="0" smtClean="0">
                <a:latin typeface="Arial Rounded MT Bold" pitchFamily="34" charset="0"/>
              </a:rPr>
              <a:t>Svoboda nad Úpou</a:t>
            </a:r>
            <a:endParaRPr lang="cs-CZ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94717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095023" y="817582"/>
            <a:ext cx="6965245" cy="1819330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600" dirty="0" err="1" smtClean="0">
                <a:latin typeface="Arial Rounded MT Bold" pitchFamily="34" charset="0"/>
              </a:rPr>
              <a:t>This</a:t>
            </a:r>
            <a:r>
              <a:rPr lang="cs-CZ" sz="3600" dirty="0" smtClean="0">
                <a:latin typeface="Arial Rounded MT Bold" pitchFamily="34" charset="0"/>
              </a:rPr>
              <a:t> </a:t>
            </a:r>
            <a:r>
              <a:rPr lang="cs-CZ" sz="3600" dirty="0" err="1" smtClean="0">
                <a:latin typeface="Arial Rounded MT Bold" pitchFamily="34" charset="0"/>
              </a:rPr>
              <a:t>is</a:t>
            </a:r>
            <a:r>
              <a:rPr lang="cs-CZ" sz="3600" dirty="0" smtClean="0">
                <a:latin typeface="Arial Rounded MT Bold" pitchFamily="34" charset="0"/>
              </a:rPr>
              <a:t> </a:t>
            </a:r>
            <a:r>
              <a:rPr lang="cs-CZ" sz="3600" dirty="0" err="1" smtClean="0">
                <a:latin typeface="Arial Rounded MT Bold" pitchFamily="34" charset="0"/>
              </a:rPr>
              <a:t>the</a:t>
            </a:r>
            <a:r>
              <a:rPr lang="cs-CZ" sz="3600" dirty="0" smtClean="0">
                <a:latin typeface="Arial Rounded MT Bold" pitchFamily="34" charset="0"/>
              </a:rPr>
              <a:t> </a:t>
            </a:r>
            <a:r>
              <a:rPr lang="cs-CZ" sz="3600" dirty="0" err="1">
                <a:latin typeface="Arial Rounded MT Bold" pitchFamily="34" charset="0"/>
              </a:rPr>
              <a:t>p</a:t>
            </a:r>
            <a:r>
              <a:rPr lang="cs-CZ" sz="3600" dirty="0" err="1" smtClean="0">
                <a:latin typeface="Arial Rounded MT Bold" pitchFamily="34" charset="0"/>
              </a:rPr>
              <a:t>rimary</a:t>
            </a:r>
            <a:r>
              <a:rPr lang="cs-CZ" sz="3600" dirty="0" smtClean="0">
                <a:latin typeface="Arial Rounded MT Bold" pitchFamily="34" charset="0"/>
              </a:rPr>
              <a:t> </a:t>
            </a:r>
            <a:r>
              <a:rPr lang="cs-CZ" sz="3600" dirty="0" err="1" smtClean="0">
                <a:latin typeface="Arial Rounded MT Bold" pitchFamily="34" charset="0"/>
              </a:rPr>
              <a:t>school</a:t>
            </a:r>
            <a:r>
              <a:rPr lang="cs-CZ" sz="3600" dirty="0" smtClean="0">
                <a:latin typeface="Arial Rounded MT Bold" pitchFamily="34" charset="0"/>
              </a:rPr>
              <a:t>. </a:t>
            </a:r>
            <a:r>
              <a:rPr lang="cs-CZ" sz="3600" dirty="0" err="1" smtClean="0">
                <a:latin typeface="Arial Rounded MT Bold" pitchFamily="34" charset="0"/>
              </a:rPr>
              <a:t>Children</a:t>
            </a:r>
            <a:r>
              <a:rPr lang="cs-CZ" sz="3600" dirty="0" smtClean="0">
                <a:latin typeface="Arial Rounded MT Bold" pitchFamily="34" charset="0"/>
              </a:rPr>
              <a:t> </a:t>
            </a:r>
            <a:r>
              <a:rPr lang="cs-CZ" sz="3600" dirty="0" err="1" smtClean="0">
                <a:latin typeface="Arial Rounded MT Bold" pitchFamily="34" charset="0"/>
              </a:rPr>
              <a:t>learn</a:t>
            </a:r>
            <a:r>
              <a:rPr lang="cs-CZ" sz="3600" dirty="0" smtClean="0">
                <a:latin typeface="Arial Rounded MT Bold" pitchFamily="34" charset="0"/>
              </a:rPr>
              <a:t> a lot </a:t>
            </a:r>
            <a:r>
              <a:rPr lang="cs-CZ" sz="3600" dirty="0" err="1" smtClean="0">
                <a:latin typeface="Arial Rounded MT Bold" pitchFamily="34" charset="0"/>
              </a:rPr>
              <a:t>of</a:t>
            </a:r>
            <a:r>
              <a:rPr lang="cs-CZ" sz="3600" dirty="0" smtClean="0">
                <a:latin typeface="Arial Rounded MT Bold" pitchFamily="34" charset="0"/>
              </a:rPr>
              <a:t> </a:t>
            </a:r>
            <a:r>
              <a:rPr lang="cs-CZ" sz="3600" dirty="0" err="1" smtClean="0">
                <a:latin typeface="Arial Rounded MT Bold" pitchFamily="34" charset="0"/>
              </a:rPr>
              <a:t>new</a:t>
            </a:r>
            <a:r>
              <a:rPr lang="cs-CZ" sz="3600" dirty="0" smtClean="0">
                <a:latin typeface="Arial Rounded MT Bold" pitchFamily="34" charset="0"/>
              </a:rPr>
              <a:t> </a:t>
            </a:r>
            <a:r>
              <a:rPr lang="cs-CZ" sz="3600" dirty="0" err="1" smtClean="0">
                <a:latin typeface="Arial Rounded MT Bold" pitchFamily="34" charset="0"/>
              </a:rPr>
              <a:t>things</a:t>
            </a:r>
            <a:r>
              <a:rPr lang="cs-CZ" sz="3600" dirty="0" smtClean="0">
                <a:latin typeface="Arial Rounded MT Bold" pitchFamily="34" charset="0"/>
              </a:rPr>
              <a:t> </a:t>
            </a:r>
            <a:r>
              <a:rPr lang="cs-CZ" sz="3600" dirty="0" err="1" smtClean="0">
                <a:latin typeface="Arial Rounded MT Bold" pitchFamily="34" charset="0"/>
              </a:rPr>
              <a:t>there</a:t>
            </a:r>
            <a:r>
              <a:rPr lang="cs-CZ" sz="3600" dirty="0" smtClean="0">
                <a:latin typeface="Arial Rounded MT Bold" pitchFamily="34" charset="0"/>
              </a:rPr>
              <a:t>.</a:t>
            </a:r>
            <a:endParaRPr lang="cs-CZ" sz="3600" dirty="0">
              <a:latin typeface="Arial Rounded MT Bold" pitchFamily="34" charset="0"/>
            </a:endParaRPr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3768" y="2852936"/>
            <a:ext cx="4392488" cy="291739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4165079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Zástupný symbol pro obsah 6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1772816"/>
            <a:ext cx="5429970" cy="360362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>
          <a:xfrm>
            <a:off x="1043608" y="1052736"/>
            <a:ext cx="3848308" cy="1675314"/>
          </a:xfr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000" dirty="0" err="1" smtClean="0">
                <a:latin typeface="Arial Rounded MT Bold" pitchFamily="34" charset="0"/>
              </a:rPr>
              <a:t>This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is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the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town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hall</a:t>
            </a:r>
            <a:r>
              <a:rPr lang="cs-CZ" sz="2000" dirty="0" smtClean="0">
                <a:latin typeface="Arial Rounded MT Bold" pitchFamily="34" charset="0"/>
              </a:rPr>
              <a:t> .</a:t>
            </a:r>
            <a:r>
              <a:rPr lang="cs-CZ" sz="2000" dirty="0" err="1" smtClean="0">
                <a:latin typeface="Arial Rounded MT Bold" pitchFamily="34" charset="0"/>
              </a:rPr>
              <a:t>The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Mayor</a:t>
            </a:r>
            <a:r>
              <a:rPr lang="cs-CZ" sz="2000" dirty="0" smtClean="0">
                <a:latin typeface="Arial Rounded MT Bold" pitchFamily="34" charset="0"/>
              </a:rPr>
              <a:t> has </a:t>
            </a:r>
            <a:r>
              <a:rPr lang="cs-CZ" sz="2000" dirty="0" err="1" smtClean="0">
                <a:latin typeface="Arial Rounded MT Bold" pitchFamily="34" charset="0"/>
              </a:rPr>
              <a:t>got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its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office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there</a:t>
            </a:r>
            <a:r>
              <a:rPr lang="cs-CZ" sz="2000" dirty="0" smtClean="0">
                <a:latin typeface="Arial Rounded MT Bold" pitchFamily="34" charset="0"/>
              </a:rPr>
              <a:t>. </a:t>
            </a:r>
            <a:endParaRPr lang="cs-CZ" sz="2000" dirty="0">
              <a:latin typeface="Arial Rounded MT Bold" pitchFamily="34" charset="0"/>
            </a:endParaRPr>
          </a:p>
        </p:txBody>
      </p:sp>
      <p:cxnSp>
        <p:nvCxnSpPr>
          <p:cNvPr id="9" name="Přímá spojnice se šipkou 8"/>
          <p:cNvCxnSpPr/>
          <p:nvPr/>
        </p:nvCxnSpPr>
        <p:spPr>
          <a:xfrm>
            <a:off x="2195736" y="2564904"/>
            <a:ext cx="1800200" cy="108012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  <p:sp>
        <p:nvSpPr>
          <p:cNvPr id="10" name="Nadpis 1"/>
          <p:cNvSpPr txBox="1">
            <a:spLocks/>
          </p:cNvSpPr>
          <p:nvPr/>
        </p:nvSpPr>
        <p:spPr>
          <a:xfrm>
            <a:off x="4572000" y="4509120"/>
            <a:ext cx="3848308" cy="167531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000" dirty="0" err="1" smtClean="0">
                <a:latin typeface="Arial Rounded MT Bold" pitchFamily="34" charset="0"/>
              </a:rPr>
              <a:t>This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is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the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library</a:t>
            </a:r>
            <a:r>
              <a:rPr lang="cs-CZ" sz="2000" dirty="0" smtClean="0">
                <a:latin typeface="Arial Rounded MT Bold" pitchFamily="34" charset="0"/>
              </a:rPr>
              <a:t>. </a:t>
            </a:r>
            <a:r>
              <a:rPr lang="cs-CZ" sz="2000" dirty="0" err="1" smtClean="0">
                <a:latin typeface="Arial Rounded MT Bold" pitchFamily="34" charset="0"/>
              </a:rPr>
              <a:t>You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can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borrow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books</a:t>
            </a:r>
            <a:r>
              <a:rPr lang="cs-CZ" sz="2000" dirty="0" smtClean="0">
                <a:latin typeface="Arial Rounded MT Bold" pitchFamily="34" charset="0"/>
              </a:rPr>
              <a:t> </a:t>
            </a:r>
            <a:r>
              <a:rPr lang="cs-CZ" sz="2000" dirty="0" err="1" smtClean="0">
                <a:latin typeface="Arial Rounded MT Bold" pitchFamily="34" charset="0"/>
              </a:rPr>
              <a:t>here</a:t>
            </a:r>
            <a:r>
              <a:rPr lang="cs-CZ" sz="2000" dirty="0" smtClean="0">
                <a:latin typeface="Arial Rounded MT Bold" pitchFamily="34" charset="0"/>
              </a:rPr>
              <a:t>. </a:t>
            </a:r>
            <a:endParaRPr lang="cs-CZ" sz="2000" dirty="0">
              <a:latin typeface="Arial Rounded MT Bold" pitchFamily="34" charset="0"/>
            </a:endParaRPr>
          </a:p>
        </p:txBody>
      </p:sp>
      <p:cxnSp>
        <p:nvCxnSpPr>
          <p:cNvPr id="12" name="Přímá spojnice se šipkou 11"/>
          <p:cNvCxnSpPr/>
          <p:nvPr/>
        </p:nvCxnSpPr>
        <p:spPr>
          <a:xfrm flipH="1" flipV="1">
            <a:off x="3995936" y="4725144"/>
            <a:ext cx="864096" cy="360040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1"/>
          </a:lnRef>
          <a:fillRef idx="0">
            <a:schemeClr val="accent1"/>
          </a:fillRef>
          <a:effectRef idx="2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8774781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10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6" name="Zástupný symbol pro obsah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2975" y="2636912"/>
            <a:ext cx="4924514" cy="326902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7" name="Nadpis 1"/>
          <p:cNvSpPr txBox="1">
            <a:spLocks/>
          </p:cNvSpPr>
          <p:nvPr/>
        </p:nvSpPr>
        <p:spPr>
          <a:xfrm>
            <a:off x="1098848" y="764704"/>
            <a:ext cx="6912768" cy="167531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err="1" smtClean="0">
                <a:latin typeface="Arial Rounded MT Bold" pitchFamily="34" charset="0"/>
              </a:rPr>
              <a:t>This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is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the</a:t>
            </a:r>
            <a:r>
              <a:rPr lang="cs-CZ" sz="2800" dirty="0" smtClean="0">
                <a:latin typeface="Arial Rounded MT Bold" pitchFamily="34" charset="0"/>
              </a:rPr>
              <a:t> bus and </a:t>
            </a:r>
            <a:r>
              <a:rPr lang="cs-CZ" sz="2800" dirty="0" err="1" smtClean="0">
                <a:latin typeface="Arial Rounded MT Bold" pitchFamily="34" charset="0"/>
              </a:rPr>
              <a:t>railway</a:t>
            </a:r>
            <a:r>
              <a:rPr lang="cs-CZ" sz="2800" dirty="0" smtClean="0">
                <a:latin typeface="Arial Rounded MT Bold" pitchFamily="34" charset="0"/>
              </a:rPr>
              <a:t> station. </a:t>
            </a:r>
            <a:r>
              <a:rPr lang="cs-CZ" sz="2800" dirty="0" err="1" smtClean="0">
                <a:latin typeface="Arial Rounded MT Bold" pitchFamily="34" charset="0"/>
              </a:rPr>
              <a:t>It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is</a:t>
            </a:r>
            <a:r>
              <a:rPr lang="cs-CZ" sz="2800" dirty="0" smtClean="0">
                <a:latin typeface="Arial Rounded MT Bold" pitchFamily="34" charset="0"/>
              </a:rPr>
              <a:t> very </a:t>
            </a:r>
            <a:r>
              <a:rPr lang="cs-CZ" sz="2800" dirty="0" err="1" smtClean="0">
                <a:latin typeface="Arial Rounded MT Bold" pitchFamily="34" charset="0"/>
              </a:rPr>
              <a:t>modern</a:t>
            </a:r>
            <a:r>
              <a:rPr lang="cs-CZ" sz="2800" dirty="0" smtClean="0">
                <a:latin typeface="Arial Rounded MT Bold" pitchFamily="34" charset="0"/>
              </a:rPr>
              <a:t>.</a:t>
            </a:r>
            <a:endParaRPr lang="cs-CZ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51190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2541928"/>
            <a:ext cx="4968552" cy="330000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Nadpis 1"/>
          <p:cNvSpPr txBox="1">
            <a:spLocks/>
          </p:cNvSpPr>
          <p:nvPr/>
        </p:nvSpPr>
        <p:spPr>
          <a:xfrm>
            <a:off x="1187624" y="692696"/>
            <a:ext cx="6768752" cy="1675314"/>
          </a:xfrm>
          <a:prstGeom prst="rect">
            <a:avLst/>
          </a:prstGeom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vert="horz" lIns="91440" tIns="45720" rIns="91440" bIns="45720" rtlCol="0" anchor="ctr">
            <a:normAutofit/>
          </a:bodyPr>
          <a:lstStyle>
            <a:lvl1pPr algn="ctr" defTabSz="9144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eaLnBrk="1" hangingPunct="1">
              <a:defRPr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2800" dirty="0" err="1" smtClean="0">
                <a:latin typeface="Arial Rounded MT Bold" pitchFamily="34" charset="0"/>
              </a:rPr>
              <a:t>This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is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the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church</a:t>
            </a:r>
            <a:r>
              <a:rPr lang="cs-CZ" sz="2800" dirty="0" smtClean="0">
                <a:latin typeface="Arial Rounded MT Bold" pitchFamily="34" charset="0"/>
              </a:rPr>
              <a:t>. At </a:t>
            </a:r>
            <a:r>
              <a:rPr lang="cs-CZ" sz="2800" dirty="0" err="1" smtClean="0">
                <a:latin typeface="Arial Rounded MT Bold" pitchFamily="34" charset="0"/>
              </a:rPr>
              <a:t>Christmas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we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sing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Christmas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carols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there</a:t>
            </a:r>
            <a:r>
              <a:rPr lang="cs-CZ" sz="2800" dirty="0" smtClean="0">
                <a:latin typeface="Arial Rounded MT Bold" pitchFamily="34" charset="0"/>
              </a:rPr>
              <a:t>. </a:t>
            </a:r>
            <a:r>
              <a:rPr lang="cs-CZ" sz="2800" dirty="0" err="1" smtClean="0">
                <a:latin typeface="Arial Rounded MT Bold" pitchFamily="34" charset="0"/>
              </a:rPr>
              <a:t>It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is</a:t>
            </a:r>
            <a:r>
              <a:rPr lang="cs-CZ" sz="2800" dirty="0" smtClean="0">
                <a:latin typeface="Arial Rounded MT Bold" pitchFamily="34" charset="0"/>
              </a:rPr>
              <a:t> very </a:t>
            </a:r>
            <a:r>
              <a:rPr lang="cs-CZ" sz="2800" dirty="0" err="1" smtClean="0">
                <a:latin typeface="Arial Rounded MT Bold" pitchFamily="34" charset="0"/>
              </a:rPr>
              <a:t>old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building</a:t>
            </a:r>
            <a:r>
              <a:rPr lang="cs-CZ" sz="2800" dirty="0" smtClean="0">
                <a:latin typeface="Arial Rounded MT Bold" pitchFamily="34" charset="0"/>
              </a:rPr>
              <a:t>.  </a:t>
            </a:r>
            <a:endParaRPr lang="cs-CZ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04878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420888"/>
            <a:ext cx="4971625" cy="33020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err="1" smtClean="0">
                <a:latin typeface="Arial Rounded MT Bold" pitchFamily="34" charset="0"/>
              </a:rPr>
              <a:t>This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is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the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nursery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school.Small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children</a:t>
            </a:r>
            <a:r>
              <a:rPr lang="cs-CZ" sz="3200" dirty="0" smtClean="0">
                <a:latin typeface="Arial Rounded MT Bold" pitchFamily="34" charset="0"/>
              </a:rPr>
              <a:t> go and play </a:t>
            </a:r>
            <a:r>
              <a:rPr lang="cs-CZ" sz="3200" dirty="0" err="1" smtClean="0">
                <a:latin typeface="Arial Rounded MT Bold" pitchFamily="34" charset="0"/>
              </a:rPr>
              <a:t>there</a:t>
            </a:r>
            <a:r>
              <a:rPr lang="cs-CZ" sz="3200" dirty="0" smtClean="0">
                <a:latin typeface="Arial Rounded MT Bold" pitchFamily="34" charset="0"/>
              </a:rPr>
              <a:t>. </a:t>
            </a:r>
            <a:endParaRPr lang="cs-CZ" sz="32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595938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Zástupný symbol pro obsah 7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348880"/>
            <a:ext cx="5027416" cy="3339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9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err="1" smtClean="0">
                <a:latin typeface="Arial Rounded MT Bold" pitchFamily="34" charset="0"/>
              </a:rPr>
              <a:t>This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is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the</a:t>
            </a:r>
            <a:r>
              <a:rPr lang="cs-CZ" sz="3200" dirty="0" smtClean="0">
                <a:latin typeface="Arial Rounded MT Bold" pitchFamily="34" charset="0"/>
              </a:rPr>
              <a:t> Úpa </a:t>
            </a:r>
            <a:r>
              <a:rPr lang="cs-CZ" sz="3200" dirty="0" err="1" smtClean="0">
                <a:latin typeface="Arial Rounded MT Bold" pitchFamily="34" charset="0"/>
              </a:rPr>
              <a:t>river</a:t>
            </a:r>
            <a:r>
              <a:rPr lang="cs-CZ" sz="3200" dirty="0" smtClean="0">
                <a:latin typeface="Arial Rounded MT Bold" pitchFamily="34" charset="0"/>
              </a:rPr>
              <a:t>. </a:t>
            </a:r>
            <a:r>
              <a:rPr lang="cs-CZ" sz="3200" dirty="0" err="1" smtClean="0">
                <a:latin typeface="Arial Rounded MT Bold" pitchFamily="34" charset="0"/>
              </a:rPr>
              <a:t>It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flows</a:t>
            </a:r>
            <a:r>
              <a:rPr lang="cs-CZ" sz="3200" dirty="0" smtClean="0">
                <a:latin typeface="Arial Rounded MT Bold" pitchFamily="34" charset="0"/>
              </a:rPr>
              <a:t> to </a:t>
            </a:r>
            <a:r>
              <a:rPr lang="cs-CZ" sz="3200" dirty="0" err="1" smtClean="0">
                <a:latin typeface="Arial Rounded MT Bold" pitchFamily="34" charset="0"/>
              </a:rPr>
              <a:t>the</a:t>
            </a:r>
            <a:r>
              <a:rPr lang="cs-CZ" sz="3200" dirty="0" smtClean="0">
                <a:latin typeface="Arial Rounded MT Bold" pitchFamily="34" charset="0"/>
              </a:rPr>
              <a:t> Elbe.</a:t>
            </a:r>
            <a:endParaRPr lang="cs-CZ" sz="32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656500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492896"/>
            <a:ext cx="4883400" cy="3243453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err="1" smtClean="0">
                <a:latin typeface="Arial Rounded MT Bold" pitchFamily="34" charset="0"/>
              </a:rPr>
              <a:t>This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is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the</a:t>
            </a:r>
            <a:r>
              <a:rPr lang="cs-CZ" sz="2800" dirty="0" smtClean="0">
                <a:latin typeface="Arial Rounded MT Bold" pitchFamily="34" charset="0"/>
              </a:rPr>
              <a:t> post </a:t>
            </a:r>
            <a:r>
              <a:rPr lang="cs-CZ" sz="2800" dirty="0" err="1" smtClean="0">
                <a:latin typeface="Arial Rounded MT Bold" pitchFamily="34" charset="0"/>
              </a:rPr>
              <a:t>office</a:t>
            </a:r>
            <a:r>
              <a:rPr lang="cs-CZ" sz="2800" dirty="0" smtClean="0">
                <a:latin typeface="Arial Rounded MT Bold" pitchFamily="34" charset="0"/>
              </a:rPr>
              <a:t>. </a:t>
            </a:r>
            <a:r>
              <a:rPr lang="cs-CZ" sz="2800" dirty="0" err="1" smtClean="0">
                <a:latin typeface="Arial Rounded MT Bold" pitchFamily="34" charset="0"/>
              </a:rPr>
              <a:t>People</a:t>
            </a:r>
            <a:r>
              <a:rPr lang="cs-CZ" sz="2800" dirty="0" smtClean="0">
                <a:latin typeface="Arial Rounded MT Bold" pitchFamily="34" charset="0"/>
              </a:rPr>
              <a:t> go </a:t>
            </a:r>
            <a:r>
              <a:rPr lang="cs-CZ" sz="2800" dirty="0" err="1" smtClean="0">
                <a:latin typeface="Arial Rounded MT Bold" pitchFamily="34" charset="0"/>
              </a:rPr>
              <a:t>there</a:t>
            </a:r>
            <a:r>
              <a:rPr lang="cs-CZ" sz="2800" dirty="0" smtClean="0">
                <a:latin typeface="Arial Rounded MT Bold" pitchFamily="34" charset="0"/>
              </a:rPr>
              <a:t> to </a:t>
            </a:r>
            <a:r>
              <a:rPr lang="cs-CZ" sz="2800" dirty="0" err="1" smtClean="0">
                <a:latin typeface="Arial Rounded MT Bold" pitchFamily="34" charset="0"/>
              </a:rPr>
              <a:t>send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their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letters</a:t>
            </a:r>
            <a:r>
              <a:rPr lang="cs-CZ" sz="2800" dirty="0" smtClean="0">
                <a:latin typeface="Arial Rounded MT Bold" pitchFamily="34" charset="0"/>
              </a:rPr>
              <a:t>. </a:t>
            </a:r>
            <a:endParaRPr lang="cs-CZ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279554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3728" y="2420888"/>
            <a:ext cx="5027416" cy="333910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err="1" smtClean="0">
                <a:latin typeface="Arial Rounded MT Bold" pitchFamily="34" charset="0"/>
              </a:rPr>
              <a:t>This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is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the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health</a:t>
            </a:r>
            <a:r>
              <a:rPr lang="cs-CZ" sz="2800" dirty="0" smtClean="0">
                <a:latin typeface="Arial Rounded MT Bold" pitchFamily="34" charset="0"/>
              </a:rPr>
              <a:t> centre. </a:t>
            </a:r>
            <a:r>
              <a:rPr lang="cs-CZ" sz="2800" dirty="0" err="1" smtClean="0">
                <a:latin typeface="Arial Rounded MT Bold" pitchFamily="34" charset="0"/>
              </a:rPr>
              <a:t>You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can</a:t>
            </a:r>
            <a:r>
              <a:rPr lang="cs-CZ" sz="2800" dirty="0" smtClean="0">
                <a:latin typeface="Arial Rounded MT Bold" pitchFamily="34" charset="0"/>
              </a:rPr>
              <a:t> visit a </a:t>
            </a:r>
            <a:r>
              <a:rPr lang="cs-CZ" sz="2800" dirty="0" err="1" smtClean="0">
                <a:latin typeface="Arial Rounded MT Bold" pitchFamily="34" charset="0"/>
              </a:rPr>
              <a:t>doctor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or</a:t>
            </a:r>
            <a:r>
              <a:rPr lang="cs-CZ" sz="2800" dirty="0" smtClean="0">
                <a:latin typeface="Arial Rounded MT Bold" pitchFamily="34" charset="0"/>
              </a:rPr>
              <a:t> a </a:t>
            </a:r>
            <a:r>
              <a:rPr lang="cs-CZ" sz="2800" dirty="0" err="1" smtClean="0">
                <a:latin typeface="Arial Rounded MT Bold" pitchFamily="34" charset="0"/>
              </a:rPr>
              <a:t>dentist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there</a:t>
            </a:r>
            <a:r>
              <a:rPr lang="cs-CZ" sz="2800" dirty="0" smtClean="0">
                <a:latin typeface="Arial Rounded MT Bold" pitchFamily="34" charset="0"/>
              </a:rPr>
              <a:t>. </a:t>
            </a:r>
            <a:endParaRPr lang="cs-CZ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6018152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5736" y="2564904"/>
            <a:ext cx="4739384" cy="31478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6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3200" dirty="0" err="1" smtClean="0">
                <a:latin typeface="Arial Rounded MT Bold" pitchFamily="34" charset="0"/>
              </a:rPr>
              <a:t>Tourists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can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get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some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information</a:t>
            </a:r>
            <a:r>
              <a:rPr lang="cs-CZ" sz="3200" dirty="0" smtClean="0">
                <a:latin typeface="Arial Rounded MT Bold" pitchFamily="34" charset="0"/>
              </a:rPr>
              <a:t> in </a:t>
            </a:r>
            <a:r>
              <a:rPr lang="cs-CZ" sz="3200" dirty="0" err="1" smtClean="0">
                <a:latin typeface="Arial Rounded MT Bold" pitchFamily="34" charset="0"/>
              </a:rPr>
              <a:t>the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information</a:t>
            </a:r>
            <a:r>
              <a:rPr lang="cs-CZ" sz="3200" dirty="0" smtClean="0">
                <a:latin typeface="Arial Rounded MT Bold" pitchFamily="34" charset="0"/>
              </a:rPr>
              <a:t> </a:t>
            </a:r>
            <a:r>
              <a:rPr lang="cs-CZ" sz="3200" dirty="0" err="1" smtClean="0">
                <a:latin typeface="Arial Rounded MT Bold" pitchFamily="34" charset="0"/>
              </a:rPr>
              <a:t>office</a:t>
            </a:r>
            <a:r>
              <a:rPr lang="cs-CZ" sz="3200" dirty="0" smtClean="0">
                <a:latin typeface="Arial Rounded MT Bold" pitchFamily="34" charset="0"/>
              </a:rPr>
              <a:t>. </a:t>
            </a:r>
            <a:endParaRPr lang="cs-CZ" sz="32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78932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2254062"/>
            <a:ext cx="5222802" cy="34688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5" name="Nadpis 1"/>
          <p:cNvSpPr>
            <a:spLocks noGrp="1"/>
          </p:cNvSpPr>
          <p:nvPr>
            <p:ph type="title"/>
          </p:nvPr>
        </p:nvSpPr>
        <p:spPr/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cs-CZ" sz="2800" dirty="0" err="1" smtClean="0">
                <a:latin typeface="Arial Rounded MT Bold" pitchFamily="34" charset="0"/>
              </a:rPr>
              <a:t>You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can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get</a:t>
            </a:r>
            <a:r>
              <a:rPr lang="cs-CZ" sz="2800" dirty="0" smtClean="0">
                <a:latin typeface="Arial Rounded MT Bold" pitchFamily="34" charset="0"/>
              </a:rPr>
              <a:t> a fine </a:t>
            </a:r>
            <a:r>
              <a:rPr lang="cs-CZ" sz="2800" dirty="0" err="1" smtClean="0">
                <a:latin typeface="Arial Rounded MT Bold" pitchFamily="34" charset="0"/>
              </a:rPr>
              <a:t>meal</a:t>
            </a:r>
            <a:r>
              <a:rPr lang="cs-CZ" sz="2800" dirty="0" smtClean="0">
                <a:latin typeface="Arial Rounded MT Bold" pitchFamily="34" charset="0"/>
              </a:rPr>
              <a:t> in </a:t>
            </a:r>
            <a:r>
              <a:rPr lang="cs-CZ" sz="2800" dirty="0" err="1" smtClean="0">
                <a:latin typeface="Arial Rounded MT Bold" pitchFamily="34" charset="0"/>
              </a:rPr>
              <a:t>one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of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the</a:t>
            </a:r>
            <a:r>
              <a:rPr lang="cs-CZ" sz="2800" dirty="0" smtClean="0">
                <a:latin typeface="Arial Rounded MT Bold" pitchFamily="34" charset="0"/>
              </a:rPr>
              <a:t> </a:t>
            </a:r>
            <a:r>
              <a:rPr lang="cs-CZ" sz="2800" dirty="0" err="1" smtClean="0">
                <a:latin typeface="Arial Rounded MT Bold" pitchFamily="34" charset="0"/>
              </a:rPr>
              <a:t>restaurants</a:t>
            </a:r>
            <a:r>
              <a:rPr lang="cs-CZ" sz="2800" smtClean="0">
                <a:latin typeface="Arial Rounded MT Bold" pitchFamily="34" charset="0"/>
              </a:rPr>
              <a:t>.</a:t>
            </a:r>
            <a:endParaRPr lang="cs-CZ" sz="2800" dirty="0">
              <a:latin typeface="Arial Rounded MT Bold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083001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2400" dirty="0" smtClean="0"/>
              <a:t>Obrázky: autorské fotografie Lucie Ševčíková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val="8813649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Špendlík">
  <a:themeElements>
    <a:clrScheme name="Špendlík">
      <a:dk1>
        <a:sysClr val="windowText" lastClr="000000"/>
      </a:dk1>
      <a:lt1>
        <a:sysClr val="window" lastClr="FFFFFF"/>
      </a:lt1>
      <a:dk2>
        <a:srgbClr val="465E9C"/>
      </a:dk2>
      <a:lt2>
        <a:srgbClr val="CCDDEA"/>
      </a:lt2>
      <a:accent1>
        <a:srgbClr val="FDA023"/>
      </a:accent1>
      <a:accent2>
        <a:srgbClr val="AA2B1E"/>
      </a:accent2>
      <a:accent3>
        <a:srgbClr val="71685C"/>
      </a:accent3>
      <a:accent4>
        <a:srgbClr val="64A73B"/>
      </a:accent4>
      <a:accent5>
        <a:srgbClr val="EB5605"/>
      </a:accent5>
      <a:accent6>
        <a:srgbClr val="B9CA1A"/>
      </a:accent6>
      <a:hlink>
        <a:srgbClr val="D83E2C"/>
      </a:hlink>
      <a:folHlink>
        <a:srgbClr val="ED7D27"/>
      </a:folHlink>
    </a:clrScheme>
    <a:fontScheme name="Špendlík">
      <a:majorFont>
        <a:latin typeface="Constantia"/>
        <a:ea typeface=""/>
        <a:cs typeface=""/>
        <a:font script="Jpan" typeface="HGS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Grek" typeface="Arial"/>
        <a:font script="Cyrl" typeface="Arial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Špendlí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  <a:lumMod val="100000"/>
              </a:schemeClr>
            </a:gs>
            <a:gs pos="40000">
              <a:schemeClr val="phClr">
                <a:tint val="60000"/>
                <a:satMod val="130000"/>
                <a:lumMod val="100000"/>
              </a:schemeClr>
            </a:gs>
            <a:gs pos="100000">
              <a:schemeClr val="phClr">
                <a:tint val="96000"/>
                <a:lumMod val="108000"/>
              </a:schemeClr>
            </a:gs>
          </a:gsLst>
          <a:lin ang="5400000" scaled="0"/>
        </a:gradFill>
        <a:gradFill rotWithShape="1">
          <a:gsLst>
            <a:gs pos="0">
              <a:schemeClr val="phClr"/>
            </a:gs>
            <a:gs pos="100000">
              <a:schemeClr val="phClr">
                <a:shade val="76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80000"/>
              <a:lumMod val="9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38100" dir="4800000" sx="98000" sy="98000" rotWithShape="0">
              <a:srgbClr val="000000">
                <a:alpha val="32000"/>
              </a:srgbClr>
            </a:outerShdw>
          </a:effectLst>
        </a:effectStyle>
        <a:effectStyle>
          <a:effectLst>
            <a:outerShdw blurRad="38100" dist="38100" dir="4800000" sx="96000" sy="96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3240000"/>
            </a:lightRig>
          </a:scene3d>
          <a:sp3d>
            <a:bevelT w="28575" h="28575"/>
          </a:sp3d>
        </a:effectStyle>
      </a:effectStyleLst>
      <a:bgFillStyleLst>
        <a:solidFill>
          <a:schemeClr val="phClr">
            <a:tint val="93000"/>
          </a:schemeClr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satMod val="140000"/>
                <a:lumMod val="50000"/>
              </a:schemeClr>
              <a:schemeClr val="phClr">
                <a:tint val="95000"/>
                <a:satMod val="180000"/>
                <a:lumMod val="160000"/>
              </a:schemeClr>
            </a:duotone>
          </a:blip>
          <a:stretch/>
        </a:blipFill>
        <a:blipFill rotWithShape="1">
          <a:blip xmlns:r="http://schemas.openxmlformats.org/officeDocument/2006/relationships" r:embed="rId2">
            <a:duotone>
              <a:schemeClr val="phClr">
                <a:tint val="98000"/>
                <a:shade val="90000"/>
                <a:satMod val="120000"/>
                <a:lumMod val="54000"/>
              </a:schemeClr>
              <a:schemeClr val="phClr">
                <a:tint val="80000"/>
                <a:satMod val="160000"/>
                <a:lumMod val="140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Pushpin</Template>
  <TotalTime>141</TotalTime>
  <Words>227</Words>
  <Application>Microsoft Office PowerPoint</Application>
  <PresentationFormat>Předvádění na obrazovce (4:3)</PresentationFormat>
  <Paragraphs>22</Paragraphs>
  <Slides>14</Slides>
  <Notes>0</Notes>
  <HiddenSlides>3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Špendlík</vt:lpstr>
      <vt:lpstr>Prezentace aplikace PowerPoint</vt:lpstr>
      <vt:lpstr>Anotace</vt:lpstr>
      <vt:lpstr>Welcome to Svoboda nad Úpou</vt:lpstr>
      <vt:lpstr>This is the primary school. Children learn a lot of new things there.</vt:lpstr>
      <vt:lpstr>This is the town hall .The Mayor has got its office there. </vt:lpstr>
      <vt:lpstr>Prezentace aplikace PowerPoint</vt:lpstr>
      <vt:lpstr>Prezentace aplikace PowerPoint</vt:lpstr>
      <vt:lpstr>This is the nursery school.Small children go and play there. </vt:lpstr>
      <vt:lpstr>This is the Úpa river. It flows to the Elbe.</vt:lpstr>
      <vt:lpstr>This is the post office. People go there to send their letters. </vt:lpstr>
      <vt:lpstr>This is the health centre. You can visit a doctor or a dentist there. </vt:lpstr>
      <vt:lpstr>Tourists can get some information in the information office. </vt:lpstr>
      <vt:lpstr>You can get a fine meal in one of the restaurants.</vt:lpstr>
      <vt:lpstr>Obrázky: autorské fotografie Lucie Ševčíková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Svoboda nad Úpou</dc:title>
  <dc:creator>pc</dc:creator>
  <cp:lastModifiedBy>pc</cp:lastModifiedBy>
  <cp:revision>8</cp:revision>
  <dcterms:created xsi:type="dcterms:W3CDTF">2013-05-21T15:10:45Z</dcterms:created>
  <dcterms:modified xsi:type="dcterms:W3CDTF">2013-07-26T09:25:04Z</dcterms:modified>
</cp:coreProperties>
</file>