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67" r:id="rId3"/>
    <p:sldId id="256" r:id="rId4"/>
    <p:sldId id="257" r:id="rId5"/>
    <p:sldId id="258" r:id="rId6"/>
    <p:sldId id="259" r:id="rId7"/>
    <p:sldId id="260" r:id="rId8"/>
    <p:sldId id="261" r:id="rId9"/>
    <p:sldId id="262" r:id="rId10"/>
    <p:sldId id="263" r:id="rId11"/>
    <p:sldId id="264" r:id="rId12"/>
    <p:sldId id="265" r:id="rId13"/>
    <p:sldId id="26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cs-CZ" smtClean="0"/>
              <a:t>Kliknutím lze upravit styl.</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72247062-3685-4CEB-AA0A-145B714C4D03}" type="datetimeFigureOut">
              <a:rPr lang="cs-CZ" smtClean="0"/>
              <a:t>28.1.2013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B7B6386-364B-4719-885C-0F020F583997}" type="slidenum">
              <a:rPr lang="cs-CZ" smtClean="0"/>
              <a:t>‹#›</a:t>
            </a:fld>
            <a:endParaRPr lang="cs-CZ"/>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2247062-3685-4CEB-AA0A-145B714C4D03}" type="datetimeFigureOut">
              <a:rPr lang="cs-CZ" smtClean="0"/>
              <a:t>28.1.2013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B7B6386-364B-4719-885C-0F020F583997}"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cs-CZ" smtClean="0"/>
              <a:t>Kliknutím lze upravit styl.</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72247062-3685-4CEB-AA0A-145B714C4D03}" type="datetimeFigureOut">
              <a:rPr lang="cs-CZ" smtClean="0"/>
              <a:t>28.1.2013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B7B6386-364B-4719-885C-0F020F583997}" type="slidenum">
              <a:rPr lang="cs-CZ" smtClean="0"/>
              <a:t>‹#›</a:t>
            </a:fld>
            <a:endParaRPr lang="cs-CZ"/>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72247062-3685-4CEB-AA0A-145B714C4D03}" type="datetimeFigureOut">
              <a:rPr lang="cs-CZ" smtClean="0"/>
              <a:t>28.1.2013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4B7B6386-364B-4719-885C-0F020F583997}"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72247062-3685-4CEB-AA0A-145B714C4D03}" type="datetimeFigureOut">
              <a:rPr lang="cs-CZ" smtClean="0"/>
              <a:t>28.1.2013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4B7B6386-364B-4719-885C-0F020F583997}" type="slidenum">
              <a:rPr lang="cs-CZ" smtClean="0"/>
              <a:t>‹#›</a:t>
            </a:fld>
            <a:endParaRPr lang="cs-CZ"/>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72247062-3685-4CEB-AA0A-145B714C4D03}" type="datetimeFigureOut">
              <a:rPr lang="cs-CZ" smtClean="0"/>
              <a:t>28.1.2013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4B7B6386-364B-4719-885C-0F020F583997}"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247062-3685-4CEB-AA0A-145B714C4D03}" type="datetimeFigureOut">
              <a:rPr lang="cs-CZ" smtClean="0"/>
              <a:t>28.1.2013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4B7B6386-364B-4719-885C-0F020F583997}"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cs-CZ" smtClean="0"/>
              <a:t>Kliknutím lze upravit styl.</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2247062-3685-4CEB-AA0A-145B714C4D03}" type="datetimeFigureOut">
              <a:rPr lang="cs-CZ" smtClean="0"/>
              <a:t>28.1.2013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4B7B6386-364B-4719-885C-0F020F583997}" type="slidenum">
              <a:rPr lang="cs-CZ" smtClean="0"/>
              <a:t>‹#›</a:t>
            </a:fld>
            <a:endParaRPr lang="cs-CZ"/>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cs-CZ" smtClean="0"/>
              <a:t>Kliknutím lze upravit styl.</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2247062-3685-4CEB-AA0A-145B714C4D03}" type="datetimeFigureOut">
              <a:rPr lang="cs-CZ" smtClean="0"/>
              <a:t>28.1.2013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4B7B6386-364B-4719-885C-0F020F583997}"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2247062-3685-4CEB-AA0A-145B714C4D03}" type="datetimeFigureOut">
              <a:rPr lang="cs-CZ" smtClean="0"/>
              <a:t>28.1.2013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B7B6386-364B-4719-885C-0F020F583997}"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2247062-3685-4CEB-AA0A-145B714C4D03}" type="datetimeFigureOut">
              <a:rPr lang="cs-CZ" smtClean="0"/>
              <a:t>28.1.2013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B7B6386-364B-4719-885C-0F020F583997}"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72247062-3685-4CEB-AA0A-145B714C4D03}" type="datetimeFigureOut">
              <a:rPr lang="cs-CZ" smtClean="0"/>
              <a:t>28.1.2013</a:t>
            </a:fld>
            <a:endParaRPr lang="cs-CZ"/>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cs-CZ"/>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4B7B6386-364B-4719-885C-0F020F583997}" type="slidenum">
              <a:rPr lang="cs-CZ" smtClean="0"/>
              <a:t>‹#›</a:t>
            </a:fld>
            <a:endParaRPr lang="cs-CZ"/>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wmf"/><Relationship Id="rId4" Type="http://schemas.openxmlformats.org/officeDocument/2006/relationships/image" Target="../media/image8.wmf"/></Relationships>
</file>

<file path=ppt/slides/_rels/slide8.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9.wmf"/><Relationship Id="rId4" Type="http://schemas.openxmlformats.org/officeDocument/2006/relationships/image" Target="../media/image8.wmf"/></Relationships>
</file>

<file path=ppt/slides/_rels/slide9.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9.wmf"/><Relationship Id="rId4" Type="http://schemas.openxmlformats.org/officeDocument/2006/relationships/image" Target="../media/image8.wmf"/></Relationships>
</file>

<file path=ppt/slides/_rels/slide10.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9.wmf"/><Relationship Id="rId4" Type="http://schemas.openxmlformats.org/officeDocument/2006/relationships/image" Target="../media/image8.wmf"/></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9.wmf"/><Relationship Id="rId4" Type="http://schemas.openxmlformats.org/officeDocument/2006/relationships/image" Target="../media/image8.w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office.microsoft.com/cs-cz/imag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obrázek 2"/>
          <p:cNvPicPr>
            <a:picLocks noGrp="1" noChangeAspect="1" noChangeArrowheads="1"/>
          </p:cNvPicPr>
          <p:nvPr>
            <p:ph idx="1"/>
          </p:nvPr>
        </p:nvPicPr>
        <p:blipFill>
          <a:blip r:embed="rId2" cstate="print"/>
          <a:srcRect/>
          <a:stretch>
            <a:fillRect/>
          </a:stretch>
        </p:blipFill>
        <p:spPr bwMode="auto">
          <a:xfrm>
            <a:off x="1763688" y="620688"/>
            <a:ext cx="5752407" cy="1409007"/>
          </a:xfrm>
          <a:prstGeom prst="rect">
            <a:avLst/>
          </a:prstGeom>
          <a:solidFill>
            <a:srgbClr val="FFFFFF"/>
          </a:solidFill>
          <a:ln w="9525">
            <a:noFill/>
            <a:miter lim="800000"/>
            <a:headEnd/>
            <a:tailEnd/>
          </a:ln>
        </p:spPr>
      </p:pic>
      <p:sp>
        <p:nvSpPr>
          <p:cNvPr id="5" name="Zástupný symbol pro obsah 2"/>
          <p:cNvSpPr txBox="1">
            <a:spLocks/>
          </p:cNvSpPr>
          <p:nvPr/>
        </p:nvSpPr>
        <p:spPr>
          <a:xfrm>
            <a:off x="457200" y="1882808"/>
            <a:ext cx="8229600" cy="4572000"/>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r>
              <a:rPr lang="cs-CZ" b="1" dirty="0" smtClean="0"/>
              <a:t>Název školy : </a:t>
            </a:r>
            <a:r>
              <a:rPr lang="cs-CZ" dirty="0" smtClean="0"/>
              <a:t>Základní škola a mateřská škola, Svoboda nad  Úpou, okres Trutnov </a:t>
            </a:r>
          </a:p>
          <a:p>
            <a:r>
              <a:rPr lang="cs-CZ" b="1" dirty="0" smtClean="0"/>
              <a:t>Autor : </a:t>
            </a:r>
            <a:r>
              <a:rPr lang="cs-CZ" dirty="0" smtClean="0"/>
              <a:t>Bc. Lucie Ševčíková                                </a:t>
            </a:r>
            <a:r>
              <a:rPr lang="cs-CZ" b="1" dirty="0" smtClean="0"/>
              <a:t>                          Datum : </a:t>
            </a:r>
            <a:r>
              <a:rPr lang="cs-CZ" dirty="0" smtClean="0"/>
              <a:t>24. 1. 2013</a:t>
            </a:r>
          </a:p>
          <a:p>
            <a:r>
              <a:rPr lang="cs-CZ" b="1" dirty="0" smtClean="0"/>
              <a:t>Název : </a:t>
            </a:r>
            <a:r>
              <a:rPr lang="cs-CZ" dirty="0" smtClean="0"/>
              <a:t>VY_22_INOVACE_2.2.1 AJ6,7k_26 </a:t>
            </a:r>
          </a:p>
          <a:p>
            <a:r>
              <a:rPr lang="cs-CZ" b="1" dirty="0" smtClean="0"/>
              <a:t>Téma : </a:t>
            </a:r>
            <a:r>
              <a:rPr lang="cs-CZ" b="1" dirty="0" err="1" smtClean="0"/>
              <a:t>The</a:t>
            </a:r>
            <a:r>
              <a:rPr lang="cs-CZ" b="1" dirty="0" smtClean="0"/>
              <a:t> </a:t>
            </a:r>
            <a:r>
              <a:rPr lang="cs-CZ" b="1" dirty="0" err="1" smtClean="0"/>
              <a:t>Emergency</a:t>
            </a:r>
            <a:r>
              <a:rPr lang="cs-CZ" b="1" dirty="0" smtClean="0"/>
              <a:t> </a:t>
            </a:r>
            <a:r>
              <a:rPr lang="cs-CZ" b="1" dirty="0" err="1" smtClean="0"/>
              <a:t>services</a:t>
            </a:r>
            <a:r>
              <a:rPr lang="cs-CZ" dirty="0" smtClean="0"/>
              <a:t>                                                               </a:t>
            </a:r>
            <a:r>
              <a:rPr lang="cs-CZ" b="1" dirty="0" smtClean="0"/>
              <a:t>Ročník : </a:t>
            </a:r>
            <a:r>
              <a:rPr lang="cs-CZ" dirty="0" smtClean="0"/>
              <a:t>6. a 7. </a:t>
            </a:r>
          </a:p>
          <a:p>
            <a:r>
              <a:rPr lang="cs-CZ" b="1" dirty="0" smtClean="0"/>
              <a:t>Číslo projektu : </a:t>
            </a:r>
            <a:r>
              <a:rPr lang="cs-CZ" dirty="0" smtClean="0"/>
              <a:t>CZ.1.07/1.4.00/21.3068 </a:t>
            </a:r>
          </a:p>
          <a:p>
            <a:endParaRPr lang="cs-CZ" dirty="0"/>
          </a:p>
        </p:txBody>
      </p:sp>
    </p:spTree>
    <p:extLst>
      <p:ext uri="{BB962C8B-B14F-4D97-AF65-F5344CB8AC3E}">
        <p14:creationId xmlns:p14="http://schemas.microsoft.com/office/powerpoint/2010/main" val="318880817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algn="just"/>
            <a:r>
              <a:rPr lang="cs-CZ" dirty="0" smtClean="0"/>
              <a:t>Anotace:</a:t>
            </a:r>
          </a:p>
          <a:p>
            <a:pPr algn="just"/>
            <a:r>
              <a:rPr lang="cs-CZ" dirty="0" smtClean="0"/>
              <a:t>Na začátku prezentace jsou uvedeny 3 hlavní složky pohotovostních služeb. Poté žáci na základě čtení krátkých textů rozhodují, kterou službu by zavolali jako první. Na závěr se pokusí napsat krátkou reportáž podle daných údajů. Materiál je určen především pro žáky 7. a vyšších ročníků. </a:t>
            </a:r>
            <a:endParaRPr lang="cs-CZ" dirty="0"/>
          </a:p>
        </p:txBody>
      </p:sp>
    </p:spTree>
    <p:extLst>
      <p:ext uri="{BB962C8B-B14F-4D97-AF65-F5344CB8AC3E}">
        <p14:creationId xmlns:p14="http://schemas.microsoft.com/office/powerpoint/2010/main" val="54608912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827584" y="908720"/>
            <a:ext cx="7543800" cy="1524000"/>
          </a:xfrm>
        </p:spPr>
        <p:txBody>
          <a:bodyPr/>
          <a:lstStyle/>
          <a:p>
            <a:pPr algn="ctr"/>
            <a:r>
              <a:rPr lang="cs-CZ" dirty="0" err="1" smtClean="0">
                <a:solidFill>
                  <a:srgbClr val="FFFF00"/>
                </a:solidFill>
              </a:rPr>
              <a:t>Emergency</a:t>
            </a:r>
            <a:r>
              <a:rPr lang="cs-CZ" dirty="0" smtClean="0">
                <a:solidFill>
                  <a:srgbClr val="FFFF00"/>
                </a:solidFill>
              </a:rPr>
              <a:t> </a:t>
            </a:r>
            <a:r>
              <a:rPr lang="cs-CZ" dirty="0" err="1" smtClean="0">
                <a:solidFill>
                  <a:srgbClr val="FFFF00"/>
                </a:solidFill>
              </a:rPr>
              <a:t>services</a:t>
            </a:r>
            <a:endParaRPr lang="cs-CZ" dirty="0">
              <a:solidFill>
                <a:srgbClr val="FFFF00"/>
              </a:solidFill>
            </a:endParaRPr>
          </a:p>
        </p:txBody>
      </p:sp>
      <p:sp>
        <p:nvSpPr>
          <p:cNvPr id="3" name="Podnadpis 2"/>
          <p:cNvSpPr>
            <a:spLocks noGrp="1"/>
          </p:cNvSpPr>
          <p:nvPr>
            <p:ph type="subTitle" idx="1"/>
          </p:nvPr>
        </p:nvSpPr>
        <p:spPr>
          <a:xfrm>
            <a:off x="1187624" y="4725144"/>
            <a:ext cx="6858000" cy="990600"/>
          </a:xfrm>
        </p:spPr>
        <p:txBody>
          <a:bodyPr/>
          <a:lstStyle/>
          <a:p>
            <a:pPr algn="ctr"/>
            <a:r>
              <a:rPr lang="cs-CZ" b="1" dirty="0" smtClean="0"/>
              <a:t>Záchranné služby</a:t>
            </a:r>
            <a:endParaRPr lang="cs-CZ" b="1" dirty="0"/>
          </a:p>
        </p:txBody>
      </p:sp>
    </p:spTree>
    <p:extLst>
      <p:ext uri="{BB962C8B-B14F-4D97-AF65-F5344CB8AC3E}">
        <p14:creationId xmlns:p14="http://schemas.microsoft.com/office/powerpoint/2010/main" val="6912877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59396" y="4509120"/>
            <a:ext cx="6781800" cy="1600200"/>
          </a:xfrm>
        </p:spPr>
        <p:txBody>
          <a:bodyPr/>
          <a:lstStyle/>
          <a:p>
            <a:pPr algn="ctr"/>
            <a:r>
              <a:rPr lang="cs-CZ" dirty="0" smtClean="0">
                <a:solidFill>
                  <a:srgbClr val="FF0000"/>
                </a:solidFill>
              </a:rPr>
              <a:t>Ambulance</a:t>
            </a:r>
            <a:endParaRPr lang="cs-CZ" dirty="0">
              <a:solidFill>
                <a:srgbClr val="FF0000"/>
              </a:solidFill>
            </a:endParaRPr>
          </a:p>
        </p:txBody>
      </p:sp>
      <p:pic>
        <p:nvPicPr>
          <p:cNvPr id="1026" name="Picture 2" descr="C:\Users\pc\AppData\Local\Microsoft\Windows\Temporary Internet Files\Content.IE5\OZI12HTS\MP90042656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28633" y="620688"/>
            <a:ext cx="4221088" cy="4221088"/>
          </a:xfrm>
          <a:prstGeom prst="rect">
            <a:avLst/>
          </a:prstGeom>
          <a:noFill/>
          <a:extLst>
            <a:ext uri="{909E8E84-426E-40DD-AFC4-6F175D3DCCD1}">
              <a14:hiddenFill xmlns:a14="http://schemas.microsoft.com/office/drawing/2010/main">
                <a:solidFill>
                  <a:srgbClr val="FFFFFF"/>
                </a:solidFill>
              </a14:hiddenFill>
            </a:ext>
          </a:extLst>
        </p:spPr>
      </p:pic>
      <p:sp>
        <p:nvSpPr>
          <p:cNvPr id="4" name="Dvaatřiceticípá hvězda 3"/>
          <p:cNvSpPr/>
          <p:nvPr/>
        </p:nvSpPr>
        <p:spPr>
          <a:xfrm>
            <a:off x="6804248" y="1772816"/>
            <a:ext cx="1944216" cy="2088232"/>
          </a:xfrm>
          <a:prstGeom prst="star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155</a:t>
            </a:r>
            <a:endParaRPr lang="cs-CZ" sz="44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extLst>
      <p:ext uri="{BB962C8B-B14F-4D97-AF65-F5344CB8AC3E}">
        <p14:creationId xmlns:p14="http://schemas.microsoft.com/office/powerpoint/2010/main" val="10598427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solidFill>
                  <a:srgbClr val="FF0000"/>
                </a:solidFill>
              </a:rPr>
              <a:t>police</a:t>
            </a:r>
            <a:endParaRPr lang="cs-CZ" dirty="0">
              <a:solidFill>
                <a:srgbClr val="FF0000"/>
              </a:solidFill>
            </a:endParaRPr>
          </a:p>
        </p:txBody>
      </p:sp>
      <p:pic>
        <p:nvPicPr>
          <p:cNvPr id="2050" name="Picture 2" descr="C:\Users\pc\AppData\Local\Microsoft\Windows\Temporary Internet Files\Content.IE5\6ZK0SZP1\MP90042364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5" y="1196752"/>
            <a:ext cx="5236689" cy="3403848"/>
          </a:xfrm>
          <a:prstGeom prst="rect">
            <a:avLst/>
          </a:prstGeom>
          <a:noFill/>
          <a:extLst>
            <a:ext uri="{909E8E84-426E-40DD-AFC4-6F175D3DCCD1}">
              <a14:hiddenFill xmlns:a14="http://schemas.microsoft.com/office/drawing/2010/main">
                <a:solidFill>
                  <a:srgbClr val="FFFFFF"/>
                </a:solidFill>
              </a14:hiddenFill>
            </a:ext>
          </a:extLst>
        </p:spPr>
      </p:pic>
      <p:sp>
        <p:nvSpPr>
          <p:cNvPr id="5" name="Dvaatřiceticípá hvězda 4"/>
          <p:cNvSpPr/>
          <p:nvPr/>
        </p:nvSpPr>
        <p:spPr>
          <a:xfrm>
            <a:off x="7072384" y="3861048"/>
            <a:ext cx="1944216" cy="2088232"/>
          </a:xfrm>
          <a:prstGeom prst="star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158</a:t>
            </a:r>
            <a:endParaRPr lang="cs-CZ" sz="44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extLst>
      <p:ext uri="{BB962C8B-B14F-4D97-AF65-F5344CB8AC3E}">
        <p14:creationId xmlns:p14="http://schemas.microsoft.com/office/powerpoint/2010/main" val="34189769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4653136"/>
            <a:ext cx="6781800" cy="1600200"/>
          </a:xfrm>
        </p:spPr>
        <p:txBody>
          <a:bodyPr/>
          <a:lstStyle/>
          <a:p>
            <a:pPr algn="ctr"/>
            <a:r>
              <a:rPr lang="cs-CZ" dirty="0" err="1" smtClean="0">
                <a:solidFill>
                  <a:srgbClr val="FF0000"/>
                </a:solidFill>
              </a:rPr>
              <a:t>Fire</a:t>
            </a:r>
            <a:r>
              <a:rPr lang="cs-CZ" dirty="0" smtClean="0">
                <a:solidFill>
                  <a:srgbClr val="FF0000"/>
                </a:solidFill>
              </a:rPr>
              <a:t> </a:t>
            </a:r>
            <a:r>
              <a:rPr lang="cs-CZ" dirty="0" err="1" smtClean="0">
                <a:solidFill>
                  <a:srgbClr val="FF0000"/>
                </a:solidFill>
              </a:rPr>
              <a:t>brigade</a:t>
            </a:r>
            <a:endParaRPr lang="cs-CZ" dirty="0">
              <a:solidFill>
                <a:srgbClr val="FF0000"/>
              </a:solidFill>
            </a:endParaRPr>
          </a:p>
        </p:txBody>
      </p:sp>
      <p:sp>
        <p:nvSpPr>
          <p:cNvPr id="3" name="Zástupný symbol pro obsah 2"/>
          <p:cNvSpPr>
            <a:spLocks noGrp="1"/>
          </p:cNvSpPr>
          <p:nvPr>
            <p:ph idx="1"/>
          </p:nvPr>
        </p:nvSpPr>
        <p:spPr/>
        <p:txBody>
          <a:bodyPr/>
          <a:lstStyle/>
          <a:p>
            <a:endParaRPr lang="cs-CZ"/>
          </a:p>
        </p:txBody>
      </p:sp>
      <p:pic>
        <p:nvPicPr>
          <p:cNvPr id="3074" name="Picture 2" descr="C:\Users\pc\AppData\Local\Microsoft\Windows\Temporary Internet Files\Content.IE5\HZCN7Y55\MP900402677[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548680"/>
            <a:ext cx="3024336" cy="4534290"/>
          </a:xfrm>
          <a:prstGeom prst="rect">
            <a:avLst/>
          </a:prstGeom>
          <a:noFill/>
          <a:extLst>
            <a:ext uri="{909E8E84-426E-40DD-AFC4-6F175D3DCCD1}">
              <a14:hiddenFill xmlns:a14="http://schemas.microsoft.com/office/drawing/2010/main">
                <a:solidFill>
                  <a:srgbClr val="FFFFFF"/>
                </a:solidFill>
              </a14:hiddenFill>
            </a:ext>
          </a:extLst>
        </p:spPr>
      </p:pic>
      <p:sp>
        <p:nvSpPr>
          <p:cNvPr id="5" name="Dvaatřiceticípá hvězda 4"/>
          <p:cNvSpPr/>
          <p:nvPr/>
        </p:nvSpPr>
        <p:spPr>
          <a:xfrm>
            <a:off x="6012160" y="1988840"/>
            <a:ext cx="1944216" cy="2088232"/>
          </a:xfrm>
          <a:prstGeom prst="star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150</a:t>
            </a:r>
            <a:endParaRPr lang="cs-CZ" sz="44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extLst>
      <p:ext uri="{BB962C8B-B14F-4D97-AF65-F5344CB8AC3E}">
        <p14:creationId xmlns:p14="http://schemas.microsoft.com/office/powerpoint/2010/main" val="40900426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marL="0" indent="0" algn="ctr">
              <a:buNone/>
            </a:pPr>
            <a:r>
              <a:rPr lang="cs-CZ" sz="4800" b="1" dirty="0" smtClean="0"/>
              <a:t>Mary </a:t>
            </a:r>
            <a:r>
              <a:rPr lang="cs-CZ" sz="4800" b="1" dirty="0" err="1" smtClean="0"/>
              <a:t>knocked</a:t>
            </a:r>
            <a:r>
              <a:rPr lang="cs-CZ" sz="4800" b="1" dirty="0" smtClean="0"/>
              <a:t> </a:t>
            </a:r>
            <a:r>
              <a:rPr lang="cs-CZ" sz="4800" b="1" dirty="0" err="1" smtClean="0"/>
              <a:t>the</a:t>
            </a:r>
            <a:r>
              <a:rPr lang="cs-CZ" sz="4800" b="1" dirty="0" smtClean="0"/>
              <a:t> </a:t>
            </a:r>
            <a:r>
              <a:rPr lang="cs-CZ" sz="4800" b="1" dirty="0" err="1" smtClean="0"/>
              <a:t>candle</a:t>
            </a:r>
            <a:r>
              <a:rPr lang="cs-CZ" sz="4800" b="1" dirty="0" smtClean="0"/>
              <a:t> </a:t>
            </a:r>
            <a:r>
              <a:rPr lang="cs-CZ" sz="4800" b="1" dirty="0" err="1" smtClean="0"/>
              <a:t>over</a:t>
            </a:r>
            <a:r>
              <a:rPr lang="cs-CZ" sz="4800" b="1" dirty="0" smtClean="0"/>
              <a:t> and </a:t>
            </a:r>
            <a:r>
              <a:rPr lang="cs-CZ" sz="4800" b="1" dirty="0" err="1" smtClean="0"/>
              <a:t>curtain</a:t>
            </a:r>
            <a:r>
              <a:rPr lang="cs-CZ" sz="4800" b="1" dirty="0" smtClean="0"/>
              <a:t>* </a:t>
            </a:r>
            <a:r>
              <a:rPr lang="cs-CZ" sz="4800" b="1" dirty="0" err="1" smtClean="0"/>
              <a:t>caught</a:t>
            </a:r>
            <a:r>
              <a:rPr lang="cs-CZ" sz="4800" b="1" dirty="0" smtClean="0"/>
              <a:t> on </a:t>
            </a:r>
            <a:r>
              <a:rPr lang="cs-CZ" sz="4800" b="1" dirty="0" err="1" smtClean="0"/>
              <a:t>fire</a:t>
            </a:r>
            <a:r>
              <a:rPr lang="cs-CZ" sz="4800" b="1" dirty="0" smtClean="0"/>
              <a:t>.</a:t>
            </a:r>
            <a:endParaRPr lang="cs-CZ" sz="4800" b="1" dirty="0"/>
          </a:p>
        </p:txBody>
      </p:sp>
      <p:sp>
        <p:nvSpPr>
          <p:cNvPr id="4" name="Dvaatřiceticípá hvězda 3"/>
          <p:cNvSpPr/>
          <p:nvPr/>
        </p:nvSpPr>
        <p:spPr>
          <a:xfrm rot="932194">
            <a:off x="6092559" y="2859783"/>
            <a:ext cx="3024336" cy="2088232"/>
          </a:xfrm>
          <a:prstGeom prst="star32">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3200" dirty="0" err="1" smtClean="0">
                <a:ln w="18415" cmpd="sng">
                  <a:solidFill>
                    <a:srgbClr val="FFFFFF"/>
                  </a:solidFill>
                  <a:prstDash val="solid"/>
                </a:ln>
                <a:solidFill>
                  <a:srgbClr val="FFC000"/>
                </a:solidFill>
                <a:effectLst>
                  <a:outerShdw blurRad="63500" dir="3600000" algn="tl" rotWithShape="0">
                    <a:srgbClr val="000000">
                      <a:alpha val="70000"/>
                    </a:srgbClr>
                  </a:outerShdw>
                </a:effectLst>
              </a:rPr>
              <a:t>Heeelp</a:t>
            </a:r>
            <a:r>
              <a:rPr lang="cs-CZ" sz="3200" dirty="0" smtClean="0">
                <a:ln w="18415" cmpd="sng">
                  <a:solidFill>
                    <a:srgbClr val="FFFFFF"/>
                  </a:solidFill>
                  <a:prstDash val="solid"/>
                </a:ln>
                <a:solidFill>
                  <a:srgbClr val="FFC000"/>
                </a:solidFill>
                <a:effectLst>
                  <a:outerShdw blurRad="63500" dir="3600000" algn="tl" rotWithShape="0">
                    <a:srgbClr val="000000">
                      <a:alpha val="70000"/>
                    </a:srgbClr>
                  </a:outerShdw>
                </a:effectLst>
              </a:rPr>
              <a:t>!</a:t>
            </a:r>
            <a:endParaRPr lang="cs-CZ" sz="3200" dirty="0">
              <a:ln w="18415" cmpd="sng">
                <a:solidFill>
                  <a:srgbClr val="FFFFFF"/>
                </a:solidFill>
                <a:prstDash val="solid"/>
              </a:ln>
              <a:solidFill>
                <a:srgbClr val="FFC000"/>
              </a:solidFill>
              <a:effectLst>
                <a:outerShdw blurRad="63500" dir="3600000" algn="tl" rotWithShape="0">
                  <a:srgbClr val="000000">
                    <a:alpha val="70000"/>
                  </a:srgbClr>
                </a:outerShdw>
              </a:effectLst>
            </a:endParaRPr>
          </a:p>
        </p:txBody>
      </p:sp>
      <p:pic>
        <p:nvPicPr>
          <p:cNvPr id="4098" name="Picture 2" descr="C:\Users\pc\AppData\Local\Microsoft\Windows\Temporary Internet Files\Content.IE5\OZI12HTS\MP90040719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22723" y="188640"/>
            <a:ext cx="2016224" cy="1343624"/>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pc\AppData\Local\Microsoft\Windows\Temporary Internet Files\Content.IE5\KZVXAOCH\MC90041601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4653136"/>
            <a:ext cx="1838325" cy="103822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Users\pc\AppData\Local\Microsoft\Windows\Temporary Internet Files\Content.IE5\RLTPXE7U\MC900433638[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91880" y="4753453"/>
            <a:ext cx="1827886" cy="837590"/>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C:\Users\pc\AppData\Local\Microsoft\Windows\Temporary Internet Files\Content.IE5\UUDV90CU\MC900426354[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4501078"/>
            <a:ext cx="1827886" cy="1342339"/>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395536" y="6309320"/>
            <a:ext cx="2880320" cy="584775"/>
          </a:xfrm>
          <a:prstGeom prst="rect">
            <a:avLst/>
          </a:prstGeom>
          <a:noFill/>
        </p:spPr>
        <p:txBody>
          <a:bodyPr wrap="square" rtlCol="0">
            <a:spAutoFit/>
          </a:bodyPr>
          <a:lstStyle/>
          <a:p>
            <a:r>
              <a:rPr lang="cs-CZ" sz="3200" b="1" dirty="0" smtClean="0"/>
              <a:t>* záclona</a:t>
            </a:r>
            <a:endParaRPr lang="cs-CZ" sz="3200" b="1" dirty="0"/>
          </a:p>
        </p:txBody>
      </p:sp>
    </p:spTree>
    <p:extLst>
      <p:ext uri="{BB962C8B-B14F-4D97-AF65-F5344CB8AC3E}">
        <p14:creationId xmlns:p14="http://schemas.microsoft.com/office/powerpoint/2010/main" val="28502090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101"/>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101"/>
                                        </p:tgtEl>
                                      </p:cBhvr>
                                      <p:by x="150000" y="150000"/>
                                    </p:animScale>
                                  </p:childTnLst>
                                </p:cTn>
                              </p:par>
                            </p:childTnLst>
                          </p:cTn>
                        </p:par>
                      </p:childTnLst>
                    </p:cTn>
                  </p:par>
                </p:childTnLst>
              </p:cTn>
              <p:nextCondLst>
                <p:cond evt="onClick" delay="0">
                  <p:tgtEl>
                    <p:spTgt spid="4101"/>
                  </p:tgtEl>
                </p:cond>
              </p:nextCondLst>
            </p:seq>
            <p:seq concurrent="1" nextAc="seek">
              <p:cTn id="7" restart="whenNotActive" fill="hold" evtFilter="cancelBubble" nodeType="interactiveSeq">
                <p:stCondLst>
                  <p:cond evt="onClick" delay="0">
                    <p:tgtEl>
                      <p:spTgt spid="4100"/>
                    </p:tgtEl>
                  </p:cond>
                </p:stCondLst>
                <p:endSync evt="end" delay="0">
                  <p:rtn val="all"/>
                </p:endSync>
                <p:childTnLst>
                  <p:par>
                    <p:cTn id="8" fill="hold">
                      <p:stCondLst>
                        <p:cond delay="0"/>
                      </p:stCondLst>
                      <p:childTnLst>
                        <p:par>
                          <p:cTn id="9" fill="hold">
                            <p:stCondLst>
                              <p:cond delay="0"/>
                            </p:stCondLst>
                            <p:childTnLst>
                              <p:par>
                                <p:cTn id="10" presetID="6" presetClass="exit" presetSubtype="32" fill="hold" nodeType="clickEffect">
                                  <p:stCondLst>
                                    <p:cond delay="0"/>
                                  </p:stCondLst>
                                  <p:childTnLst>
                                    <p:animEffect transition="out" filter="circle(out)">
                                      <p:cBhvr>
                                        <p:cTn id="11" dur="2000"/>
                                        <p:tgtEl>
                                          <p:spTgt spid="4100"/>
                                        </p:tgtEl>
                                      </p:cBhvr>
                                    </p:animEffect>
                                    <p:set>
                                      <p:cBhvr>
                                        <p:cTn id="12" dur="1" fill="hold">
                                          <p:stCondLst>
                                            <p:cond delay="1999"/>
                                          </p:stCondLst>
                                        </p:cTn>
                                        <p:tgtEl>
                                          <p:spTgt spid="4100"/>
                                        </p:tgtEl>
                                        <p:attrNameLst>
                                          <p:attrName>style.visibility</p:attrName>
                                        </p:attrNameLst>
                                      </p:cBhvr>
                                      <p:to>
                                        <p:strVal val="hidden"/>
                                      </p:to>
                                    </p:set>
                                  </p:childTnLst>
                                </p:cTn>
                              </p:par>
                            </p:childTnLst>
                          </p:cTn>
                        </p:par>
                      </p:childTnLst>
                    </p:cTn>
                  </p:par>
                </p:childTnLst>
              </p:cTn>
              <p:nextCondLst>
                <p:cond evt="onClick" delay="0">
                  <p:tgtEl>
                    <p:spTgt spid="4100"/>
                  </p:tgtEl>
                </p:cond>
              </p:nextCondLst>
            </p:seq>
            <p:seq concurrent="1" nextAc="seek">
              <p:cTn id="13" restart="whenNotActive" fill="hold" evtFilter="cancelBubble" nodeType="interactiveSeq">
                <p:stCondLst>
                  <p:cond evt="onClick" delay="0">
                    <p:tgtEl>
                      <p:spTgt spid="4099"/>
                    </p:tgtEl>
                  </p:cond>
                </p:stCondLst>
                <p:endSync evt="end" delay="0">
                  <p:rtn val="all"/>
                </p:endSync>
                <p:childTnLst>
                  <p:par>
                    <p:cTn id="14" fill="hold">
                      <p:stCondLst>
                        <p:cond delay="0"/>
                      </p:stCondLst>
                      <p:childTnLst>
                        <p:par>
                          <p:cTn id="15" fill="hold">
                            <p:stCondLst>
                              <p:cond delay="0"/>
                            </p:stCondLst>
                            <p:childTnLst>
                              <p:par>
                                <p:cTn id="16" presetID="6" presetClass="exit" presetSubtype="32" fill="hold" nodeType="clickEffect">
                                  <p:stCondLst>
                                    <p:cond delay="0"/>
                                  </p:stCondLst>
                                  <p:childTnLst>
                                    <p:animEffect transition="out" filter="circle(out)">
                                      <p:cBhvr>
                                        <p:cTn id="17" dur="2000"/>
                                        <p:tgtEl>
                                          <p:spTgt spid="4099"/>
                                        </p:tgtEl>
                                      </p:cBhvr>
                                    </p:animEffect>
                                    <p:set>
                                      <p:cBhvr>
                                        <p:cTn id="18" dur="1" fill="hold">
                                          <p:stCondLst>
                                            <p:cond delay="1999"/>
                                          </p:stCondLst>
                                        </p:cTn>
                                        <p:tgtEl>
                                          <p:spTgt spid="4099"/>
                                        </p:tgtEl>
                                        <p:attrNameLst>
                                          <p:attrName>style.visibility</p:attrName>
                                        </p:attrNameLst>
                                      </p:cBhvr>
                                      <p:to>
                                        <p:strVal val="hidden"/>
                                      </p:to>
                                    </p:set>
                                  </p:childTnLst>
                                </p:cTn>
                              </p:par>
                            </p:childTnLst>
                          </p:cTn>
                        </p:par>
                      </p:childTnLst>
                    </p:cTn>
                  </p:par>
                </p:childTnLst>
              </p:cTn>
              <p:nextCondLst>
                <p:cond evt="onClick" delay="0">
                  <p:tgtEl>
                    <p:spTgt spid="409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algn="ctr"/>
            <a:r>
              <a:rPr lang="cs-CZ" sz="4800" dirty="0" err="1" smtClean="0"/>
              <a:t>Martha´s</a:t>
            </a:r>
            <a:r>
              <a:rPr lang="cs-CZ" sz="4800" dirty="0" smtClean="0"/>
              <a:t> </a:t>
            </a:r>
            <a:r>
              <a:rPr lang="cs-CZ" sz="4800" dirty="0" err="1" smtClean="0"/>
              <a:t>little</a:t>
            </a:r>
            <a:r>
              <a:rPr lang="cs-CZ" sz="4800" dirty="0" smtClean="0"/>
              <a:t> baby has just </a:t>
            </a:r>
            <a:r>
              <a:rPr lang="cs-CZ" sz="4800" dirty="0" err="1" smtClean="0"/>
              <a:t>swallowed</a:t>
            </a:r>
            <a:r>
              <a:rPr lang="cs-CZ" sz="4800" dirty="0" smtClean="0"/>
              <a:t>* </a:t>
            </a:r>
            <a:r>
              <a:rPr lang="cs-CZ" sz="4800" dirty="0" err="1" smtClean="0"/>
              <a:t>some</a:t>
            </a:r>
            <a:r>
              <a:rPr lang="cs-CZ" sz="4800" dirty="0" smtClean="0"/>
              <a:t> </a:t>
            </a:r>
            <a:r>
              <a:rPr lang="cs-CZ" sz="4800" dirty="0" err="1" smtClean="0"/>
              <a:t>pills</a:t>
            </a:r>
            <a:r>
              <a:rPr lang="cs-CZ" sz="4800" dirty="0" smtClean="0"/>
              <a:t>.</a:t>
            </a:r>
            <a:endParaRPr lang="cs-CZ" sz="4800" dirty="0"/>
          </a:p>
        </p:txBody>
      </p:sp>
      <p:pic>
        <p:nvPicPr>
          <p:cNvPr id="5122" name="Picture 2" descr="C:\Users\pc\AppData\Local\Microsoft\Windows\Temporary Internet Files\Content.IE5\KTQ64BRZ\MP900398845[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19872" y="332656"/>
            <a:ext cx="2264296" cy="1617354"/>
          </a:xfrm>
          <a:prstGeom prst="rect">
            <a:avLst/>
          </a:prstGeom>
          <a:noFill/>
          <a:extLst>
            <a:ext uri="{909E8E84-426E-40DD-AFC4-6F175D3DCCD1}">
              <a14:hiddenFill xmlns:a14="http://schemas.microsoft.com/office/drawing/2010/main">
                <a:solidFill>
                  <a:srgbClr val="FFFFFF"/>
                </a:solidFill>
              </a14:hiddenFill>
            </a:ext>
          </a:extLst>
        </p:spPr>
      </p:pic>
      <p:sp>
        <p:nvSpPr>
          <p:cNvPr id="5" name="Dvaatřiceticípá hvězda 4"/>
          <p:cNvSpPr/>
          <p:nvPr/>
        </p:nvSpPr>
        <p:spPr>
          <a:xfrm rot="932194">
            <a:off x="6452599" y="97217"/>
            <a:ext cx="3024336" cy="2088232"/>
          </a:xfrm>
          <a:prstGeom prst="star32">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3200" dirty="0" err="1" smtClean="0">
                <a:ln w="18415" cmpd="sng">
                  <a:solidFill>
                    <a:srgbClr val="FFFFFF"/>
                  </a:solidFill>
                  <a:prstDash val="solid"/>
                </a:ln>
                <a:solidFill>
                  <a:srgbClr val="FFC000"/>
                </a:solidFill>
                <a:effectLst>
                  <a:outerShdw blurRad="63500" dir="3600000" algn="tl" rotWithShape="0">
                    <a:srgbClr val="000000">
                      <a:alpha val="70000"/>
                    </a:srgbClr>
                  </a:outerShdw>
                </a:effectLst>
              </a:rPr>
              <a:t>Heeelp</a:t>
            </a:r>
            <a:r>
              <a:rPr lang="cs-CZ" sz="3200" dirty="0" smtClean="0">
                <a:ln w="18415" cmpd="sng">
                  <a:solidFill>
                    <a:srgbClr val="FFFFFF"/>
                  </a:solidFill>
                  <a:prstDash val="solid"/>
                </a:ln>
                <a:solidFill>
                  <a:srgbClr val="FFC000"/>
                </a:solidFill>
                <a:effectLst>
                  <a:outerShdw blurRad="63500" dir="3600000" algn="tl" rotWithShape="0">
                    <a:srgbClr val="000000">
                      <a:alpha val="70000"/>
                    </a:srgbClr>
                  </a:outerShdw>
                </a:effectLst>
              </a:rPr>
              <a:t>!</a:t>
            </a:r>
            <a:endParaRPr lang="cs-CZ" sz="3200" dirty="0">
              <a:ln w="18415" cmpd="sng">
                <a:solidFill>
                  <a:srgbClr val="FFFFFF"/>
                </a:solidFill>
                <a:prstDash val="solid"/>
              </a:ln>
              <a:solidFill>
                <a:srgbClr val="FFC000"/>
              </a:solidFill>
              <a:effectLst>
                <a:outerShdw blurRad="63500" dir="3600000" algn="tl" rotWithShape="0">
                  <a:srgbClr val="000000">
                    <a:alpha val="70000"/>
                  </a:srgbClr>
                </a:outerShdw>
              </a:effectLst>
            </a:endParaRPr>
          </a:p>
        </p:txBody>
      </p:sp>
      <p:sp>
        <p:nvSpPr>
          <p:cNvPr id="6" name="TextovéPole 5"/>
          <p:cNvSpPr txBox="1"/>
          <p:nvPr/>
        </p:nvSpPr>
        <p:spPr>
          <a:xfrm>
            <a:off x="395536" y="6273225"/>
            <a:ext cx="2880320" cy="584775"/>
          </a:xfrm>
          <a:prstGeom prst="rect">
            <a:avLst/>
          </a:prstGeom>
          <a:noFill/>
        </p:spPr>
        <p:txBody>
          <a:bodyPr wrap="square" rtlCol="0">
            <a:spAutoFit/>
          </a:bodyPr>
          <a:lstStyle/>
          <a:p>
            <a:r>
              <a:rPr lang="cs-CZ" sz="3200" b="1" dirty="0" smtClean="0"/>
              <a:t>* spolknout</a:t>
            </a:r>
            <a:endParaRPr lang="cs-CZ" sz="3200" b="1" dirty="0"/>
          </a:p>
        </p:txBody>
      </p:sp>
      <p:pic>
        <p:nvPicPr>
          <p:cNvPr id="7" name="Picture 3" descr="C:\Users\pc\AppData\Local\Microsoft\Windows\Temporary Internet Files\Content.IE5\KZVXAOCH\MC90041601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6533" y="4653136"/>
            <a:ext cx="1838325" cy="103822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C:\Users\pc\AppData\Local\Microsoft\Windows\Temporary Internet Files\Content.IE5\RLTPXE7U\MC900433638[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8077" y="4853771"/>
            <a:ext cx="1827886" cy="83759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5" descr="C:\Users\pc\AppData\Local\Microsoft\Windows\Temporary Internet Files\Content.IE5\UUDV90CU\MC900426354[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28184" y="4349022"/>
            <a:ext cx="1827886" cy="1342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75150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7"/>
                                        </p:tgtEl>
                                      </p:cBhvr>
                                      <p:by x="150000" y="150000"/>
                                    </p:animScale>
                                  </p:childTnLst>
                                </p:cTn>
                              </p:par>
                            </p:childTnLst>
                          </p:cTn>
                        </p:par>
                      </p:childTnLst>
                    </p:cTn>
                  </p:par>
                </p:childTnLst>
              </p:cTn>
              <p:nextCondLst>
                <p:cond evt="onClick" delay="0">
                  <p:tgtEl>
                    <p:spTgt spid="7"/>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6" presetClass="exit" presetSubtype="32" fill="hold" nodeType="clickEffect">
                                  <p:stCondLst>
                                    <p:cond delay="0"/>
                                  </p:stCondLst>
                                  <p:childTnLst>
                                    <p:animEffect transition="out" filter="circle(out)">
                                      <p:cBhvr>
                                        <p:cTn id="11" dur="2000"/>
                                        <p:tgtEl>
                                          <p:spTgt spid="8"/>
                                        </p:tgtEl>
                                      </p:cBhvr>
                                    </p:animEffect>
                                    <p:set>
                                      <p:cBhvr>
                                        <p:cTn id="12"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13" restart="whenNotActive" fill="hold" evtFilter="cancelBubble" nodeType="interactiveSeq">
                <p:stCondLst>
                  <p:cond evt="onClick" delay="0">
                    <p:tgtEl>
                      <p:spTgt spid="9"/>
                    </p:tgtEl>
                  </p:cond>
                </p:stCondLst>
                <p:endSync evt="end" delay="0">
                  <p:rtn val="all"/>
                </p:endSync>
                <p:childTnLst>
                  <p:par>
                    <p:cTn id="14" fill="hold">
                      <p:stCondLst>
                        <p:cond delay="0"/>
                      </p:stCondLst>
                      <p:childTnLst>
                        <p:par>
                          <p:cTn id="15" fill="hold">
                            <p:stCondLst>
                              <p:cond delay="0"/>
                            </p:stCondLst>
                            <p:childTnLst>
                              <p:par>
                                <p:cTn id="16" presetID="6" presetClass="exit" presetSubtype="32" fill="hold" nodeType="clickEffect">
                                  <p:stCondLst>
                                    <p:cond delay="0"/>
                                  </p:stCondLst>
                                  <p:childTnLst>
                                    <p:animEffect transition="out" filter="circle(out)">
                                      <p:cBhvr>
                                        <p:cTn id="17" dur="2000"/>
                                        <p:tgtEl>
                                          <p:spTgt spid="9"/>
                                        </p:tgtEl>
                                      </p:cBhvr>
                                    </p:animEffect>
                                    <p:set>
                                      <p:cBhvr>
                                        <p:cTn id="18"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755576" y="980728"/>
            <a:ext cx="7543800" cy="3886200"/>
          </a:xfrm>
        </p:spPr>
        <p:txBody>
          <a:bodyPr>
            <a:normAutofit/>
          </a:bodyPr>
          <a:lstStyle/>
          <a:p>
            <a:r>
              <a:rPr lang="cs-CZ" sz="4800" dirty="0" err="1" smtClean="0"/>
              <a:t>Mathew</a:t>
            </a:r>
            <a:r>
              <a:rPr lang="cs-CZ" sz="4800" dirty="0" smtClean="0"/>
              <a:t> </a:t>
            </a:r>
            <a:r>
              <a:rPr lang="cs-CZ" sz="4800" dirty="0" err="1" smtClean="0"/>
              <a:t>touched</a:t>
            </a:r>
            <a:r>
              <a:rPr lang="cs-CZ" sz="4800" dirty="0" smtClean="0"/>
              <a:t> </a:t>
            </a:r>
            <a:r>
              <a:rPr lang="cs-CZ" sz="4800" dirty="0" err="1" smtClean="0"/>
              <a:t>the</a:t>
            </a:r>
            <a:r>
              <a:rPr lang="cs-CZ" sz="4800" dirty="0" smtClean="0"/>
              <a:t> </a:t>
            </a:r>
            <a:r>
              <a:rPr lang="cs-CZ" sz="4800" dirty="0" err="1" smtClean="0"/>
              <a:t>electric</a:t>
            </a:r>
            <a:r>
              <a:rPr lang="cs-CZ" sz="4800" dirty="0" smtClean="0"/>
              <a:t> </a:t>
            </a:r>
            <a:r>
              <a:rPr lang="cs-CZ" sz="4800" dirty="0" err="1" smtClean="0"/>
              <a:t>wire</a:t>
            </a:r>
            <a:r>
              <a:rPr lang="cs-CZ" sz="4800" dirty="0" smtClean="0"/>
              <a:t>* </a:t>
            </a:r>
            <a:r>
              <a:rPr lang="cs-CZ" sz="4800" dirty="0" err="1" smtClean="0"/>
              <a:t>with</a:t>
            </a:r>
            <a:r>
              <a:rPr lang="cs-CZ" sz="4800" dirty="0" smtClean="0"/>
              <a:t> his </a:t>
            </a:r>
            <a:r>
              <a:rPr lang="cs-CZ" sz="4800" dirty="0" err="1" smtClean="0"/>
              <a:t>wet</a:t>
            </a:r>
            <a:r>
              <a:rPr lang="cs-CZ" sz="4800" dirty="0" smtClean="0"/>
              <a:t> </a:t>
            </a:r>
            <a:r>
              <a:rPr lang="cs-CZ" sz="4800" dirty="0" err="1" smtClean="0"/>
              <a:t>hands</a:t>
            </a:r>
            <a:r>
              <a:rPr lang="cs-CZ" sz="4800" dirty="0" smtClean="0"/>
              <a:t>.</a:t>
            </a:r>
            <a:endParaRPr lang="cs-CZ" sz="4800" dirty="0"/>
          </a:p>
        </p:txBody>
      </p:sp>
      <p:sp>
        <p:nvSpPr>
          <p:cNvPr id="5" name="TextovéPole 4"/>
          <p:cNvSpPr txBox="1"/>
          <p:nvPr/>
        </p:nvSpPr>
        <p:spPr>
          <a:xfrm>
            <a:off x="395536" y="6273225"/>
            <a:ext cx="2880320" cy="584775"/>
          </a:xfrm>
          <a:prstGeom prst="rect">
            <a:avLst/>
          </a:prstGeom>
          <a:noFill/>
        </p:spPr>
        <p:txBody>
          <a:bodyPr wrap="square" rtlCol="0">
            <a:spAutoFit/>
          </a:bodyPr>
          <a:lstStyle/>
          <a:p>
            <a:r>
              <a:rPr lang="cs-CZ" sz="3200" b="1" dirty="0" smtClean="0"/>
              <a:t>* drát</a:t>
            </a:r>
            <a:endParaRPr lang="cs-CZ" sz="3200" b="1" dirty="0"/>
          </a:p>
        </p:txBody>
      </p:sp>
      <p:pic>
        <p:nvPicPr>
          <p:cNvPr id="6146" name="Picture 2" descr="C:\Users\pc\AppData\Local\Microsoft\Windows\Temporary Internet Files\Content.IE5\KTQ64BRZ\MP90038540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31840" y="332656"/>
            <a:ext cx="2192288" cy="1565920"/>
          </a:xfrm>
          <a:prstGeom prst="rect">
            <a:avLst/>
          </a:prstGeom>
          <a:noFill/>
          <a:extLst>
            <a:ext uri="{909E8E84-426E-40DD-AFC4-6F175D3DCCD1}">
              <a14:hiddenFill xmlns:a14="http://schemas.microsoft.com/office/drawing/2010/main">
                <a:solidFill>
                  <a:srgbClr val="FFFFFF"/>
                </a:solidFill>
              </a14:hiddenFill>
            </a:ext>
          </a:extLst>
        </p:spPr>
      </p:pic>
      <p:sp>
        <p:nvSpPr>
          <p:cNvPr id="7" name="Dvaatřiceticípá hvězda 6"/>
          <p:cNvSpPr/>
          <p:nvPr/>
        </p:nvSpPr>
        <p:spPr>
          <a:xfrm rot="932194">
            <a:off x="6164566" y="71500"/>
            <a:ext cx="3024336" cy="2088232"/>
          </a:xfrm>
          <a:prstGeom prst="star32">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3200" dirty="0" err="1" smtClean="0">
                <a:ln w="18415" cmpd="sng">
                  <a:solidFill>
                    <a:srgbClr val="FFFFFF"/>
                  </a:solidFill>
                  <a:prstDash val="solid"/>
                </a:ln>
                <a:solidFill>
                  <a:srgbClr val="FFC000"/>
                </a:solidFill>
                <a:effectLst>
                  <a:outerShdw blurRad="63500" dir="3600000" algn="tl" rotWithShape="0">
                    <a:srgbClr val="000000">
                      <a:alpha val="70000"/>
                    </a:srgbClr>
                  </a:outerShdw>
                </a:effectLst>
              </a:rPr>
              <a:t>Heeelp</a:t>
            </a:r>
            <a:r>
              <a:rPr lang="cs-CZ" sz="3200" dirty="0" smtClean="0">
                <a:ln w="18415" cmpd="sng">
                  <a:solidFill>
                    <a:srgbClr val="FFFFFF"/>
                  </a:solidFill>
                  <a:prstDash val="solid"/>
                </a:ln>
                <a:solidFill>
                  <a:srgbClr val="FFC000"/>
                </a:solidFill>
                <a:effectLst>
                  <a:outerShdw blurRad="63500" dir="3600000" algn="tl" rotWithShape="0">
                    <a:srgbClr val="000000">
                      <a:alpha val="70000"/>
                    </a:srgbClr>
                  </a:outerShdw>
                </a:effectLst>
              </a:rPr>
              <a:t>!</a:t>
            </a:r>
            <a:endParaRPr lang="cs-CZ" sz="3200" dirty="0">
              <a:ln w="18415" cmpd="sng">
                <a:solidFill>
                  <a:srgbClr val="FFFFFF"/>
                </a:solidFill>
                <a:prstDash val="solid"/>
              </a:ln>
              <a:solidFill>
                <a:srgbClr val="FFC000"/>
              </a:solidFill>
              <a:effectLst>
                <a:outerShdw blurRad="63500" dir="3600000" algn="tl" rotWithShape="0">
                  <a:srgbClr val="000000">
                    <a:alpha val="70000"/>
                  </a:srgbClr>
                </a:outerShdw>
              </a:effectLst>
            </a:endParaRPr>
          </a:p>
        </p:txBody>
      </p:sp>
      <p:pic>
        <p:nvPicPr>
          <p:cNvPr id="8" name="Picture 3" descr="C:\Users\pc\AppData\Local\Microsoft\Windows\Temporary Internet Files\Content.IE5\KZVXAOCH\MC90041601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1190" y="4653135"/>
            <a:ext cx="1838325" cy="103822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C:\Users\pc\AppData\Local\Microsoft\Windows\Temporary Internet Files\Content.IE5\RLTPXE7U\MC900433638[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8077" y="4853771"/>
            <a:ext cx="1827886" cy="83759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5" descr="C:\Users\pc\AppData\Local\Microsoft\Windows\Temporary Internet Files\Content.IE5\UUDV90CU\MC900426354[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28184" y="4349022"/>
            <a:ext cx="1827886" cy="1342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3197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8"/>
                                        </p:tgtEl>
                                      </p:cBhvr>
                                      <p:by x="150000" y="150000"/>
                                    </p:animScale>
                                  </p:childTnLst>
                                </p:cTn>
                              </p:par>
                            </p:childTnLst>
                          </p:cTn>
                        </p:par>
                      </p:childTnLst>
                    </p:cTn>
                  </p:par>
                </p:childTnLst>
              </p:cTn>
              <p:nextCondLst>
                <p:cond evt="onClick" delay="0">
                  <p:tgtEl>
                    <p:spTgt spid="8"/>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6" presetClass="exit" presetSubtype="32" fill="hold" nodeType="clickEffect">
                                  <p:stCondLst>
                                    <p:cond delay="0"/>
                                  </p:stCondLst>
                                  <p:childTnLst>
                                    <p:animEffect transition="out" filter="circle(out)">
                                      <p:cBhvr>
                                        <p:cTn id="11" dur="2000"/>
                                        <p:tgtEl>
                                          <p:spTgt spid="9"/>
                                        </p:tgtEl>
                                      </p:cBhvr>
                                    </p:animEffect>
                                    <p:set>
                                      <p:cBhvr>
                                        <p:cTn id="12"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13" restart="whenNotActive" fill="hold" evtFilter="cancelBubble" nodeType="interactiveSeq">
                <p:stCondLst>
                  <p:cond evt="onClick" delay="0">
                    <p:tgtEl>
                      <p:spTgt spid="10"/>
                    </p:tgtEl>
                  </p:cond>
                </p:stCondLst>
                <p:endSync evt="end" delay="0">
                  <p:rtn val="all"/>
                </p:endSync>
                <p:childTnLst>
                  <p:par>
                    <p:cTn id="14" fill="hold">
                      <p:stCondLst>
                        <p:cond delay="0"/>
                      </p:stCondLst>
                      <p:childTnLst>
                        <p:par>
                          <p:cTn id="15" fill="hold">
                            <p:stCondLst>
                              <p:cond delay="0"/>
                            </p:stCondLst>
                            <p:childTnLst>
                              <p:par>
                                <p:cTn id="16" presetID="6" presetClass="exit" presetSubtype="32" fill="hold" nodeType="clickEffect">
                                  <p:stCondLst>
                                    <p:cond delay="0"/>
                                  </p:stCondLst>
                                  <p:childTnLst>
                                    <p:animEffect transition="out" filter="circle(out)">
                                      <p:cBhvr>
                                        <p:cTn id="17" dur="2000"/>
                                        <p:tgtEl>
                                          <p:spTgt spid="10"/>
                                        </p:tgtEl>
                                      </p:cBhvr>
                                    </p:animEffect>
                                    <p:set>
                                      <p:cBhvr>
                                        <p:cTn id="18" dur="1" fill="hold">
                                          <p:stCondLst>
                                            <p:cond delay="19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758771" y="836712"/>
            <a:ext cx="7543800" cy="3886200"/>
          </a:xfrm>
        </p:spPr>
        <p:txBody>
          <a:bodyPr>
            <a:normAutofit/>
          </a:bodyPr>
          <a:lstStyle/>
          <a:p>
            <a:pPr algn="ctr"/>
            <a:r>
              <a:rPr lang="cs-CZ" sz="4800" dirty="0" smtClean="0"/>
              <a:t>A </a:t>
            </a:r>
            <a:r>
              <a:rPr lang="cs-CZ" sz="4800" dirty="0" err="1" smtClean="0"/>
              <a:t>burglar</a:t>
            </a:r>
            <a:r>
              <a:rPr lang="cs-CZ" sz="4800" dirty="0" smtClean="0"/>
              <a:t> </a:t>
            </a:r>
            <a:r>
              <a:rPr lang="cs-CZ" sz="4800" dirty="0" err="1" smtClean="0"/>
              <a:t>broke</a:t>
            </a:r>
            <a:r>
              <a:rPr lang="cs-CZ" sz="4800" dirty="0" smtClean="0"/>
              <a:t> </a:t>
            </a:r>
            <a:r>
              <a:rPr lang="cs-CZ" sz="4800" dirty="0" err="1" smtClean="0"/>
              <a:t>into</a:t>
            </a:r>
            <a:r>
              <a:rPr lang="cs-CZ" sz="4800" dirty="0" smtClean="0"/>
              <a:t> </a:t>
            </a:r>
            <a:r>
              <a:rPr lang="cs-CZ" sz="4800" dirty="0" err="1" smtClean="0"/>
              <a:t>Samantha´s</a:t>
            </a:r>
            <a:r>
              <a:rPr lang="cs-CZ" sz="4800" dirty="0" smtClean="0"/>
              <a:t> house, </a:t>
            </a:r>
            <a:r>
              <a:rPr lang="cs-CZ" sz="4800" dirty="0" err="1" smtClean="0"/>
              <a:t>when</a:t>
            </a:r>
            <a:r>
              <a:rPr lang="cs-CZ" sz="4800" dirty="0" smtClean="0"/>
              <a:t> </a:t>
            </a:r>
            <a:r>
              <a:rPr lang="cs-CZ" sz="4800" dirty="0" err="1" smtClean="0"/>
              <a:t>she</a:t>
            </a:r>
            <a:r>
              <a:rPr lang="cs-CZ" sz="4800" dirty="0" smtClean="0"/>
              <a:t> </a:t>
            </a:r>
            <a:r>
              <a:rPr lang="cs-CZ" sz="4800" dirty="0" err="1" smtClean="0"/>
              <a:t>was</a:t>
            </a:r>
            <a:r>
              <a:rPr lang="cs-CZ" sz="4800" dirty="0" smtClean="0"/>
              <a:t> </a:t>
            </a:r>
            <a:r>
              <a:rPr lang="cs-CZ" sz="4800" dirty="0" err="1" smtClean="0"/>
              <a:t>asleep</a:t>
            </a:r>
            <a:r>
              <a:rPr lang="cs-CZ" sz="4800" dirty="0" smtClean="0"/>
              <a:t> and </a:t>
            </a:r>
            <a:r>
              <a:rPr lang="cs-CZ" sz="4800" dirty="0" err="1" smtClean="0"/>
              <a:t>took</a:t>
            </a:r>
            <a:r>
              <a:rPr lang="cs-CZ" sz="4800" dirty="0" smtClean="0"/>
              <a:t> her </a:t>
            </a:r>
            <a:r>
              <a:rPr lang="cs-CZ" sz="4800" dirty="0" err="1" smtClean="0"/>
              <a:t>all</a:t>
            </a:r>
            <a:r>
              <a:rPr lang="cs-CZ" sz="4800" dirty="0" smtClean="0"/>
              <a:t> </a:t>
            </a:r>
            <a:r>
              <a:rPr lang="cs-CZ" sz="4800" dirty="0" err="1" smtClean="0"/>
              <a:t>the</a:t>
            </a:r>
            <a:r>
              <a:rPr lang="cs-CZ" sz="4800" dirty="0" smtClean="0"/>
              <a:t> </a:t>
            </a:r>
            <a:r>
              <a:rPr lang="cs-CZ" sz="4800" dirty="0" err="1" smtClean="0"/>
              <a:t>money</a:t>
            </a:r>
            <a:r>
              <a:rPr lang="cs-CZ" sz="4800" dirty="0" smtClean="0"/>
              <a:t>.</a:t>
            </a:r>
            <a:endParaRPr lang="cs-CZ" sz="4800" dirty="0"/>
          </a:p>
        </p:txBody>
      </p:sp>
      <p:pic>
        <p:nvPicPr>
          <p:cNvPr id="7170" name="Picture 2" descr="C:\Users\pc\AppData\Local\Microsoft\Windows\Temporary Internet Files\Content.IE5\6B870OFP\MP90044871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24777" y="188640"/>
            <a:ext cx="1574179" cy="1192500"/>
          </a:xfrm>
          <a:prstGeom prst="rect">
            <a:avLst/>
          </a:prstGeom>
          <a:noFill/>
          <a:extLst>
            <a:ext uri="{909E8E84-426E-40DD-AFC4-6F175D3DCCD1}">
              <a14:hiddenFill xmlns:a14="http://schemas.microsoft.com/office/drawing/2010/main">
                <a:solidFill>
                  <a:srgbClr val="FFFFFF"/>
                </a:solidFill>
              </a14:hiddenFill>
            </a:ext>
          </a:extLst>
        </p:spPr>
      </p:pic>
      <p:sp>
        <p:nvSpPr>
          <p:cNvPr id="5" name="Dvaatřiceticípá hvězda 4"/>
          <p:cNvSpPr/>
          <p:nvPr/>
        </p:nvSpPr>
        <p:spPr>
          <a:xfrm rot="932194">
            <a:off x="6818281" y="3277701"/>
            <a:ext cx="2922679" cy="2116494"/>
          </a:xfrm>
          <a:prstGeom prst="star32">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3200" dirty="0" err="1" smtClean="0">
                <a:ln w="18415" cmpd="sng">
                  <a:solidFill>
                    <a:srgbClr val="FFFFFF"/>
                  </a:solidFill>
                  <a:prstDash val="solid"/>
                </a:ln>
                <a:solidFill>
                  <a:srgbClr val="FFC000"/>
                </a:solidFill>
                <a:effectLst>
                  <a:outerShdw blurRad="63500" dir="3600000" algn="tl" rotWithShape="0">
                    <a:srgbClr val="000000">
                      <a:alpha val="70000"/>
                    </a:srgbClr>
                  </a:outerShdw>
                </a:effectLst>
              </a:rPr>
              <a:t>Heeelp</a:t>
            </a:r>
            <a:r>
              <a:rPr lang="cs-CZ" sz="3200" dirty="0" smtClean="0">
                <a:ln w="18415" cmpd="sng">
                  <a:solidFill>
                    <a:srgbClr val="FFFFFF"/>
                  </a:solidFill>
                  <a:prstDash val="solid"/>
                </a:ln>
                <a:solidFill>
                  <a:srgbClr val="FFC000"/>
                </a:solidFill>
                <a:effectLst>
                  <a:outerShdw blurRad="63500" dir="3600000" algn="tl" rotWithShape="0">
                    <a:srgbClr val="000000">
                      <a:alpha val="70000"/>
                    </a:srgbClr>
                  </a:outerShdw>
                </a:effectLst>
              </a:rPr>
              <a:t>!</a:t>
            </a:r>
            <a:endParaRPr lang="cs-CZ" sz="3200" dirty="0">
              <a:ln w="18415" cmpd="sng">
                <a:solidFill>
                  <a:srgbClr val="FFFFFF"/>
                </a:solidFill>
                <a:prstDash val="solid"/>
              </a:ln>
              <a:solidFill>
                <a:srgbClr val="FFC000"/>
              </a:solidFill>
              <a:effectLst>
                <a:outerShdw blurRad="63500" dir="3600000" algn="tl" rotWithShape="0">
                  <a:srgbClr val="000000">
                    <a:alpha val="70000"/>
                  </a:srgbClr>
                </a:outerShdw>
              </a:effectLst>
            </a:endParaRPr>
          </a:p>
        </p:txBody>
      </p:sp>
      <p:pic>
        <p:nvPicPr>
          <p:cNvPr id="6" name="Picture 3" descr="C:\Users\pc\AppData\Local\Microsoft\Windows\Temporary Internet Files\Content.IE5\KZVXAOCH\MC90041601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1190" y="4653135"/>
            <a:ext cx="1838325" cy="10382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C:\Users\pc\AppData\Local\Microsoft\Windows\Temporary Internet Files\Content.IE5\RLTPXE7U\MC900433638[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8077" y="4853771"/>
            <a:ext cx="1827886" cy="83759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C:\Users\pc\AppData\Local\Microsoft\Windows\Temporary Internet Files\Content.IE5\UUDV90CU\MC900426354[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28184" y="4349022"/>
            <a:ext cx="1827886" cy="1342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1800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6"/>
                                        </p:tgtEl>
                                      </p:cBhvr>
                                    </p:animEffect>
                                    <p:set>
                                      <p:cBhvr>
                                        <p:cTn id="7"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6" presetClass="emph" presetSubtype="0" fill="hold" nodeType="clickEffect">
                                  <p:stCondLst>
                                    <p:cond delay="0"/>
                                  </p:stCondLst>
                                  <p:childTnLst>
                                    <p:animScale>
                                      <p:cBhvr>
                                        <p:cTn id="12" dur="2000" fill="hold"/>
                                        <p:tgtEl>
                                          <p:spTgt spid="7"/>
                                        </p:tgtEl>
                                      </p:cBhvr>
                                      <p:by x="150000" y="150000"/>
                                    </p:animScale>
                                  </p:childTnLst>
                                </p:cTn>
                              </p:par>
                            </p:childTnLst>
                          </p:cTn>
                        </p:par>
                      </p:childTnLst>
                    </p:cTn>
                  </p:par>
                </p:childTnLst>
              </p:cTn>
              <p:nextCondLst>
                <p:cond evt="onClick" delay="0">
                  <p:tgtEl>
                    <p:spTgt spid="7"/>
                  </p:tgtEl>
                </p:cond>
              </p:nextCondLst>
            </p:seq>
            <p:seq concurrent="1" nextAc="seek">
              <p:cTn id="13" restart="whenNotActive" fill="hold" evtFilter="cancelBubble" nodeType="interactiveSeq">
                <p:stCondLst>
                  <p:cond evt="onClick" delay="0">
                    <p:tgtEl>
                      <p:spTgt spid="8"/>
                    </p:tgtEl>
                  </p:cond>
                </p:stCondLst>
                <p:endSync evt="end" delay="0">
                  <p:rtn val="all"/>
                </p:endSync>
                <p:childTnLst>
                  <p:par>
                    <p:cTn id="14" fill="hold">
                      <p:stCondLst>
                        <p:cond delay="0"/>
                      </p:stCondLst>
                      <p:childTnLst>
                        <p:par>
                          <p:cTn id="15" fill="hold">
                            <p:stCondLst>
                              <p:cond delay="0"/>
                            </p:stCondLst>
                            <p:childTnLst>
                              <p:par>
                                <p:cTn id="16" presetID="6" presetClass="exit" presetSubtype="32" fill="hold" nodeType="clickEffect">
                                  <p:stCondLst>
                                    <p:cond delay="0"/>
                                  </p:stCondLst>
                                  <p:childTnLst>
                                    <p:animEffect transition="out" filter="circle(out)">
                                      <p:cBhvr>
                                        <p:cTn id="17" dur="2000"/>
                                        <p:tgtEl>
                                          <p:spTgt spid="8"/>
                                        </p:tgtEl>
                                      </p:cBhvr>
                                    </p:animEffect>
                                    <p:set>
                                      <p:cBhvr>
                                        <p:cTn id="18"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98140" y="1052736"/>
            <a:ext cx="7543800" cy="3886200"/>
          </a:xfrm>
        </p:spPr>
        <p:txBody>
          <a:bodyPr>
            <a:normAutofit/>
          </a:bodyPr>
          <a:lstStyle/>
          <a:p>
            <a:pPr algn="ctr"/>
            <a:r>
              <a:rPr lang="cs-CZ" sz="4800" dirty="0" smtClean="0"/>
              <a:t>John has just </a:t>
            </a:r>
            <a:r>
              <a:rPr lang="cs-CZ" sz="4800" dirty="0" err="1" smtClean="0"/>
              <a:t>fallen</a:t>
            </a:r>
            <a:r>
              <a:rPr lang="cs-CZ" sz="4800" dirty="0" smtClean="0"/>
              <a:t> </a:t>
            </a:r>
            <a:r>
              <a:rPr lang="cs-CZ" sz="4800" dirty="0" err="1" smtClean="0"/>
              <a:t>off</a:t>
            </a:r>
            <a:r>
              <a:rPr lang="cs-CZ" sz="4800" dirty="0" smtClean="0"/>
              <a:t> his bike and </a:t>
            </a:r>
            <a:r>
              <a:rPr lang="cs-CZ" sz="4800" dirty="0" err="1" smtClean="0"/>
              <a:t>broke</a:t>
            </a:r>
            <a:r>
              <a:rPr lang="cs-CZ" sz="4800" dirty="0" smtClean="0"/>
              <a:t> his arm.</a:t>
            </a:r>
            <a:endParaRPr lang="cs-CZ" sz="4800" dirty="0"/>
          </a:p>
        </p:txBody>
      </p:sp>
      <p:pic>
        <p:nvPicPr>
          <p:cNvPr id="8194" name="Picture 2" descr="C:\Users\pc\AppData\Local\Microsoft\Windows\Temporary Internet Files\Content.IE5\BKLZNTX7\MP90039944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78932" y="332656"/>
            <a:ext cx="1382216" cy="1728192"/>
          </a:xfrm>
          <a:prstGeom prst="rect">
            <a:avLst/>
          </a:prstGeom>
          <a:noFill/>
          <a:extLst>
            <a:ext uri="{909E8E84-426E-40DD-AFC4-6F175D3DCCD1}">
              <a14:hiddenFill xmlns:a14="http://schemas.microsoft.com/office/drawing/2010/main">
                <a:solidFill>
                  <a:srgbClr val="FFFFFF"/>
                </a:solidFill>
              </a14:hiddenFill>
            </a:ext>
          </a:extLst>
        </p:spPr>
      </p:pic>
      <p:sp>
        <p:nvSpPr>
          <p:cNvPr id="5" name="Dvaatřiceticípá hvězda 4"/>
          <p:cNvSpPr/>
          <p:nvPr/>
        </p:nvSpPr>
        <p:spPr>
          <a:xfrm rot="932194">
            <a:off x="6014278" y="138505"/>
            <a:ext cx="2922679" cy="2116494"/>
          </a:xfrm>
          <a:prstGeom prst="star32">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3200" dirty="0" err="1" smtClean="0">
                <a:ln w="18415" cmpd="sng">
                  <a:solidFill>
                    <a:srgbClr val="FFFFFF"/>
                  </a:solidFill>
                  <a:prstDash val="solid"/>
                </a:ln>
                <a:solidFill>
                  <a:srgbClr val="FFC000"/>
                </a:solidFill>
                <a:effectLst>
                  <a:outerShdw blurRad="63500" dir="3600000" algn="tl" rotWithShape="0">
                    <a:srgbClr val="000000">
                      <a:alpha val="70000"/>
                    </a:srgbClr>
                  </a:outerShdw>
                </a:effectLst>
              </a:rPr>
              <a:t>Heeelp</a:t>
            </a:r>
            <a:r>
              <a:rPr lang="cs-CZ" sz="3200" dirty="0" smtClean="0">
                <a:ln w="18415" cmpd="sng">
                  <a:solidFill>
                    <a:srgbClr val="FFFFFF"/>
                  </a:solidFill>
                  <a:prstDash val="solid"/>
                </a:ln>
                <a:solidFill>
                  <a:srgbClr val="FFC000"/>
                </a:solidFill>
                <a:effectLst>
                  <a:outerShdw blurRad="63500" dir="3600000" algn="tl" rotWithShape="0">
                    <a:srgbClr val="000000">
                      <a:alpha val="70000"/>
                    </a:srgbClr>
                  </a:outerShdw>
                </a:effectLst>
              </a:rPr>
              <a:t>!</a:t>
            </a:r>
            <a:endParaRPr lang="cs-CZ" sz="3200" dirty="0">
              <a:ln w="18415" cmpd="sng">
                <a:solidFill>
                  <a:srgbClr val="FFFFFF"/>
                </a:solidFill>
                <a:prstDash val="solid"/>
              </a:ln>
              <a:solidFill>
                <a:srgbClr val="FFC000"/>
              </a:solidFill>
              <a:effectLst>
                <a:outerShdw blurRad="63500" dir="3600000" algn="tl" rotWithShape="0">
                  <a:srgbClr val="000000">
                    <a:alpha val="70000"/>
                  </a:srgbClr>
                </a:outerShdw>
              </a:effectLst>
            </a:endParaRPr>
          </a:p>
        </p:txBody>
      </p:sp>
      <p:pic>
        <p:nvPicPr>
          <p:cNvPr id="6" name="Picture 3" descr="C:\Users\pc\AppData\Local\Microsoft\Windows\Temporary Internet Files\Content.IE5\KZVXAOCH\MC90041601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1190" y="4653135"/>
            <a:ext cx="1838325" cy="10382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C:\Users\pc\AppData\Local\Microsoft\Windows\Temporary Internet Files\Content.IE5\RLTPXE7U\MC900433638[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8077" y="4853771"/>
            <a:ext cx="1827886" cy="83759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C:\Users\pc\AppData\Local\Microsoft\Windows\Temporary Internet Files\Content.IE5\UUDV90CU\MC900426354[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28184" y="4349022"/>
            <a:ext cx="1827886" cy="1342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82262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6"/>
                                        </p:tgtEl>
                                      </p:cBhvr>
                                      <p:by x="150000" y="150000"/>
                                    </p:animScale>
                                  </p:childTnLst>
                                </p:cTn>
                              </p:par>
                            </p:childTnLst>
                          </p:cTn>
                        </p:par>
                      </p:childTnLst>
                    </p:cTn>
                  </p:par>
                </p:childTnLst>
              </p:cTn>
              <p:nextCondLst>
                <p:cond evt="onClick" delay="0">
                  <p:tgtEl>
                    <p:spTgt spid="6"/>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6" presetClass="exit" presetSubtype="32" fill="hold" nodeType="clickEffect">
                                  <p:stCondLst>
                                    <p:cond delay="0"/>
                                  </p:stCondLst>
                                  <p:childTnLst>
                                    <p:animEffect transition="out" filter="circle(out)">
                                      <p:cBhvr>
                                        <p:cTn id="11" dur="2000"/>
                                        <p:tgtEl>
                                          <p:spTgt spid="7"/>
                                        </p:tgtEl>
                                      </p:cBhvr>
                                    </p:animEffect>
                                    <p:set>
                                      <p:cBhvr>
                                        <p:cTn id="12" dur="1" fill="hold">
                                          <p:stCondLst>
                                            <p:cond delay="1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3" restart="whenNotActive" fill="hold" evtFilter="cancelBubble" nodeType="interactiveSeq">
                <p:stCondLst>
                  <p:cond evt="onClick" delay="0">
                    <p:tgtEl>
                      <p:spTgt spid="8"/>
                    </p:tgtEl>
                  </p:cond>
                </p:stCondLst>
                <p:endSync evt="end" delay="0">
                  <p:rtn val="all"/>
                </p:endSync>
                <p:childTnLst>
                  <p:par>
                    <p:cTn id="14" fill="hold">
                      <p:stCondLst>
                        <p:cond delay="0"/>
                      </p:stCondLst>
                      <p:childTnLst>
                        <p:par>
                          <p:cTn id="15" fill="hold">
                            <p:stCondLst>
                              <p:cond delay="0"/>
                            </p:stCondLst>
                            <p:childTnLst>
                              <p:par>
                                <p:cTn id="16" presetID="6" presetClass="exit" presetSubtype="32" fill="hold" nodeType="clickEffect">
                                  <p:stCondLst>
                                    <p:cond delay="0"/>
                                  </p:stCondLst>
                                  <p:childTnLst>
                                    <p:animEffect transition="out" filter="circle(out)">
                                      <p:cBhvr>
                                        <p:cTn id="17" dur="2000"/>
                                        <p:tgtEl>
                                          <p:spTgt spid="8"/>
                                        </p:tgtEl>
                                      </p:cBhvr>
                                    </p:animEffect>
                                    <p:set>
                                      <p:cBhvr>
                                        <p:cTn id="18"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err="1" smtClean="0"/>
              <a:t>Write</a:t>
            </a:r>
            <a:r>
              <a:rPr lang="cs-CZ" dirty="0" smtClean="0"/>
              <a:t> a report</a:t>
            </a:r>
            <a:endParaRPr lang="cs-CZ" dirty="0"/>
          </a:p>
        </p:txBody>
      </p:sp>
      <p:sp>
        <p:nvSpPr>
          <p:cNvPr id="3" name="Zástupný symbol pro obsah 2"/>
          <p:cNvSpPr>
            <a:spLocks noGrp="1"/>
          </p:cNvSpPr>
          <p:nvPr>
            <p:ph idx="1"/>
          </p:nvPr>
        </p:nvSpPr>
        <p:spPr/>
        <p:style>
          <a:lnRef idx="1">
            <a:schemeClr val="accent1"/>
          </a:lnRef>
          <a:fillRef idx="2">
            <a:schemeClr val="accent1"/>
          </a:fillRef>
          <a:effectRef idx="1">
            <a:schemeClr val="accent1"/>
          </a:effectRef>
          <a:fontRef idx="minor">
            <a:schemeClr val="dk1"/>
          </a:fontRef>
        </p:style>
        <p:txBody>
          <a:bodyPr>
            <a:noAutofit/>
          </a:bodyPr>
          <a:lstStyle/>
          <a:p>
            <a:r>
              <a:rPr lang="cs-CZ" sz="3200" b="1" dirty="0" err="1" smtClean="0"/>
              <a:t>When</a:t>
            </a:r>
            <a:r>
              <a:rPr lang="cs-CZ" sz="3200" dirty="0" smtClean="0"/>
              <a:t>: 6am</a:t>
            </a:r>
          </a:p>
          <a:p>
            <a:r>
              <a:rPr lang="cs-CZ" sz="3200" b="1" dirty="0" err="1" smtClean="0"/>
              <a:t>Where</a:t>
            </a:r>
            <a:r>
              <a:rPr lang="cs-CZ" sz="3200" b="1" dirty="0" smtClean="0"/>
              <a:t>:</a:t>
            </a:r>
            <a:r>
              <a:rPr lang="cs-CZ" sz="3200" dirty="0" smtClean="0"/>
              <a:t> 195 </a:t>
            </a:r>
            <a:r>
              <a:rPr lang="cs-CZ" sz="3200" dirty="0" err="1" smtClean="0"/>
              <a:t>Queen</a:t>
            </a:r>
            <a:r>
              <a:rPr lang="cs-CZ" sz="3200" dirty="0" smtClean="0"/>
              <a:t> Street, Liverpool</a:t>
            </a:r>
          </a:p>
          <a:p>
            <a:r>
              <a:rPr lang="cs-CZ" sz="3200" b="1" dirty="0" err="1" smtClean="0"/>
              <a:t>What</a:t>
            </a:r>
            <a:r>
              <a:rPr lang="cs-CZ" sz="3200" b="1" dirty="0" smtClean="0"/>
              <a:t> </a:t>
            </a:r>
            <a:r>
              <a:rPr lang="cs-CZ" sz="3200" b="1" dirty="0" err="1" smtClean="0"/>
              <a:t>happened</a:t>
            </a:r>
            <a:r>
              <a:rPr lang="cs-CZ" sz="3200" b="1" dirty="0" smtClean="0"/>
              <a:t>:</a:t>
            </a:r>
            <a:r>
              <a:rPr lang="cs-CZ" sz="3200" dirty="0" smtClean="0"/>
              <a:t> </a:t>
            </a:r>
            <a:r>
              <a:rPr lang="cs-CZ" sz="3200" dirty="0" err="1" smtClean="0"/>
              <a:t>The</a:t>
            </a:r>
            <a:r>
              <a:rPr lang="cs-CZ" sz="3200" dirty="0" smtClean="0"/>
              <a:t> </a:t>
            </a:r>
            <a:r>
              <a:rPr lang="cs-CZ" sz="3200" dirty="0" err="1" smtClean="0"/>
              <a:t>gas</a:t>
            </a:r>
            <a:r>
              <a:rPr lang="cs-CZ" sz="3200" dirty="0" smtClean="0"/>
              <a:t> </a:t>
            </a:r>
            <a:r>
              <a:rPr lang="cs-CZ" sz="3200" dirty="0" err="1" smtClean="0"/>
              <a:t>exploded</a:t>
            </a:r>
            <a:r>
              <a:rPr lang="cs-CZ" sz="3200" dirty="0" smtClean="0"/>
              <a:t> in </a:t>
            </a:r>
            <a:r>
              <a:rPr lang="cs-CZ" sz="3200" dirty="0" err="1" smtClean="0"/>
              <a:t>the</a:t>
            </a:r>
            <a:r>
              <a:rPr lang="cs-CZ" sz="3200" dirty="0" smtClean="0"/>
              <a:t> house, </a:t>
            </a:r>
            <a:r>
              <a:rPr lang="cs-CZ" sz="3200" dirty="0" err="1" smtClean="0"/>
              <a:t>the</a:t>
            </a:r>
            <a:r>
              <a:rPr lang="cs-CZ" sz="3200" dirty="0" smtClean="0"/>
              <a:t> house </a:t>
            </a:r>
            <a:r>
              <a:rPr lang="cs-CZ" sz="3200" dirty="0" err="1" smtClean="0"/>
              <a:t>caugth</a:t>
            </a:r>
            <a:r>
              <a:rPr lang="cs-CZ" sz="3200" dirty="0" smtClean="0"/>
              <a:t> on </a:t>
            </a:r>
            <a:r>
              <a:rPr lang="cs-CZ" sz="3200" dirty="0" err="1" smtClean="0"/>
              <a:t>fire</a:t>
            </a:r>
            <a:r>
              <a:rPr lang="cs-CZ" sz="3200" dirty="0" smtClean="0"/>
              <a:t>.</a:t>
            </a:r>
          </a:p>
          <a:p>
            <a:r>
              <a:rPr lang="cs-CZ" sz="3200" b="1" dirty="0" err="1" smtClean="0"/>
              <a:t>Injuries</a:t>
            </a:r>
            <a:r>
              <a:rPr lang="cs-CZ" sz="3200" b="1" dirty="0" smtClean="0"/>
              <a:t>:</a:t>
            </a:r>
            <a:r>
              <a:rPr lang="cs-CZ" sz="3200" dirty="0" smtClean="0"/>
              <a:t> </a:t>
            </a:r>
            <a:r>
              <a:rPr lang="cs-CZ" sz="3200" dirty="0" err="1" smtClean="0"/>
              <a:t>two</a:t>
            </a:r>
            <a:r>
              <a:rPr lang="cs-CZ" sz="3200" dirty="0" smtClean="0"/>
              <a:t> </a:t>
            </a:r>
            <a:r>
              <a:rPr lang="cs-CZ" sz="3200" dirty="0" err="1" smtClean="0"/>
              <a:t>people</a:t>
            </a:r>
            <a:r>
              <a:rPr lang="cs-CZ" sz="3200" dirty="0" smtClean="0"/>
              <a:t> </a:t>
            </a:r>
            <a:r>
              <a:rPr lang="cs-CZ" sz="3200" dirty="0" err="1" smtClean="0"/>
              <a:t>were</a:t>
            </a:r>
            <a:r>
              <a:rPr lang="cs-CZ" sz="3200" dirty="0" smtClean="0"/>
              <a:t> </a:t>
            </a:r>
            <a:r>
              <a:rPr lang="cs-CZ" sz="3200" dirty="0" err="1" smtClean="0"/>
              <a:t>burnt</a:t>
            </a:r>
            <a:r>
              <a:rPr lang="cs-CZ" sz="3200" dirty="0" smtClean="0"/>
              <a:t>, </a:t>
            </a:r>
            <a:r>
              <a:rPr lang="cs-CZ" sz="3200" dirty="0" err="1" smtClean="0"/>
              <a:t>they</a:t>
            </a:r>
            <a:r>
              <a:rPr lang="cs-CZ" sz="3200" dirty="0" smtClean="0"/>
              <a:t> had to </a:t>
            </a:r>
            <a:r>
              <a:rPr lang="cs-CZ" sz="3200" dirty="0" err="1" smtClean="0"/>
              <a:t>be</a:t>
            </a:r>
            <a:r>
              <a:rPr lang="cs-CZ" sz="3200" dirty="0" smtClean="0"/>
              <a:t> </a:t>
            </a:r>
            <a:r>
              <a:rPr lang="cs-CZ" sz="3200" dirty="0" err="1" smtClean="0"/>
              <a:t>taken</a:t>
            </a:r>
            <a:r>
              <a:rPr lang="cs-CZ" sz="3200" dirty="0" smtClean="0"/>
              <a:t> to </a:t>
            </a:r>
            <a:r>
              <a:rPr lang="cs-CZ" sz="3200" dirty="0" err="1" smtClean="0"/>
              <a:t>hospital</a:t>
            </a:r>
            <a:endParaRPr lang="cs-CZ" sz="3200" dirty="0" smtClean="0"/>
          </a:p>
          <a:p>
            <a:r>
              <a:rPr lang="cs-CZ" sz="3200" dirty="0" err="1" smtClean="0"/>
              <a:t>Small</a:t>
            </a:r>
            <a:r>
              <a:rPr lang="cs-CZ" sz="3200" dirty="0" smtClean="0"/>
              <a:t> boy </a:t>
            </a:r>
            <a:r>
              <a:rPr lang="cs-CZ" sz="3200" dirty="0" err="1" smtClean="0"/>
              <a:t>called</a:t>
            </a:r>
            <a:r>
              <a:rPr lang="cs-CZ" sz="3200" dirty="0" smtClean="0"/>
              <a:t> </a:t>
            </a:r>
            <a:r>
              <a:rPr lang="cs-CZ" sz="3200" dirty="0" err="1" smtClean="0"/>
              <a:t>emergency</a:t>
            </a:r>
            <a:r>
              <a:rPr lang="cs-CZ" sz="3200" dirty="0" smtClean="0"/>
              <a:t> </a:t>
            </a:r>
            <a:r>
              <a:rPr lang="cs-CZ" sz="3200" dirty="0" err="1" smtClean="0"/>
              <a:t>services</a:t>
            </a:r>
            <a:endParaRPr lang="cs-CZ" sz="3200" dirty="0"/>
          </a:p>
        </p:txBody>
      </p:sp>
    </p:spTree>
    <p:extLst>
      <p:ext uri="{BB962C8B-B14F-4D97-AF65-F5344CB8AC3E}">
        <p14:creationId xmlns:p14="http://schemas.microsoft.com/office/powerpoint/2010/main" val="26867870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dirty="0"/>
              <a:t>V prezentaci byly použity kliparty z </a:t>
            </a:r>
            <a:r>
              <a:rPr lang="cs-CZ" u="sng" dirty="0">
                <a:hlinkClick r:id="rId2"/>
              </a:rPr>
              <a:t>http://office.microsoft.com/cs-cz/images</a:t>
            </a:r>
            <a:endParaRPr lang="cs-CZ" dirty="0"/>
          </a:p>
          <a:p>
            <a:pPr marL="137160" indent="0">
              <a:buNone/>
            </a:pPr>
            <a:endParaRPr lang="cs-CZ" dirty="0"/>
          </a:p>
          <a:p>
            <a:endParaRPr lang="cs-CZ" dirty="0"/>
          </a:p>
        </p:txBody>
      </p:sp>
    </p:spTree>
    <p:extLst>
      <p:ext uri="{BB962C8B-B14F-4D97-AF65-F5344CB8AC3E}">
        <p14:creationId xmlns:p14="http://schemas.microsoft.com/office/powerpoint/2010/main" val="416359471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emplate>
  <TotalTime>52</TotalTime>
  <Words>247</Words>
  <Application>Microsoft Office PowerPoint</Application>
  <PresentationFormat>Předvádění na obrazovce (4:3)</PresentationFormat>
  <Paragraphs>35</Paragraphs>
  <Slides>13</Slides>
  <Notes>0</Notes>
  <HiddenSlides>3</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NewsPrint</vt:lpstr>
      <vt:lpstr>Prezentace aplikace PowerPoint</vt:lpstr>
      <vt:lpstr>Prezentace aplikace PowerPoint</vt:lpstr>
      <vt:lpstr>Emergency services</vt:lpstr>
      <vt:lpstr>Ambulance</vt:lpstr>
      <vt:lpstr>police</vt:lpstr>
      <vt:lpstr>Fire brigade</vt:lpstr>
      <vt:lpstr>Prezentace aplikace PowerPoint</vt:lpstr>
      <vt:lpstr>Prezentace aplikace PowerPoint</vt:lpstr>
      <vt:lpstr>Prezentace aplikace PowerPoint</vt:lpstr>
      <vt:lpstr>Prezentace aplikace PowerPoint</vt:lpstr>
      <vt:lpstr>Prezentace aplikace PowerPoint</vt:lpstr>
      <vt:lpstr>Write a report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Emergency services</dc:title>
  <dc:creator>pc</dc:creator>
  <cp:lastModifiedBy>pc</cp:lastModifiedBy>
  <cp:revision>6</cp:revision>
  <dcterms:created xsi:type="dcterms:W3CDTF">2013-01-27T08:15:10Z</dcterms:created>
  <dcterms:modified xsi:type="dcterms:W3CDTF">2013-01-28T07:36:56Z</dcterms:modified>
</cp:coreProperties>
</file>