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6" r:id="rId4"/>
    <p:sldId id="257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1AB84BD7-B373-4C9C-A932-322CE19E682B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631A62AC-B4BB-41FD-8132-67E1E69700C0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4"/>
            <a:ext cx="6912768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8474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cs-CZ" sz="2400" dirty="0" smtClean="0"/>
              <a:t>Základní škola  a mateřská škola, Svoboda nad Úpou, okres Trutnov</a:t>
            </a:r>
          </a:p>
          <a:p>
            <a:pPr algn="l"/>
            <a:r>
              <a:rPr lang="cs-CZ" sz="2400" dirty="0" smtClean="0"/>
              <a:t>Bc. Lucie Ševčíková</a:t>
            </a:r>
          </a:p>
          <a:p>
            <a:pPr algn="l"/>
            <a:r>
              <a:rPr lang="cs-CZ" sz="2400" dirty="0"/>
              <a:t>VY_22_INOVACE_2.2.2 </a:t>
            </a:r>
            <a:r>
              <a:rPr lang="cs-CZ" sz="2400" dirty="0" smtClean="0"/>
              <a:t>AJ8,9g_3 </a:t>
            </a:r>
            <a:endParaRPr lang="cs-CZ" sz="2400" dirty="0" smtClean="0"/>
          </a:p>
          <a:p>
            <a:pPr algn="l"/>
            <a:r>
              <a:rPr lang="cs-CZ" sz="2400" dirty="0" smtClean="0"/>
              <a:t>Téma: </a:t>
            </a:r>
            <a:r>
              <a:rPr lang="cs-CZ" sz="2400" dirty="0" err="1" smtClean="0"/>
              <a:t>One</a:t>
            </a:r>
            <a:r>
              <a:rPr lang="cs-CZ" sz="2400" dirty="0" smtClean="0"/>
              <a:t>/ </a:t>
            </a:r>
            <a:r>
              <a:rPr lang="cs-CZ" sz="2400" dirty="0" err="1" smtClean="0"/>
              <a:t>ones</a:t>
            </a:r>
            <a:endParaRPr lang="cs-CZ" sz="2400" dirty="0" smtClean="0"/>
          </a:p>
          <a:p>
            <a:pPr algn="l"/>
            <a:r>
              <a:rPr lang="cs-CZ" sz="2400" dirty="0" smtClean="0"/>
              <a:t>5. 10. 2012</a:t>
            </a:r>
            <a:endParaRPr lang="cs-CZ" sz="2400" dirty="0" smtClean="0"/>
          </a:p>
          <a:p>
            <a:pPr algn="l"/>
            <a:r>
              <a:rPr lang="cs-CZ" sz="2400" dirty="0" smtClean="0"/>
              <a:t>8. a 9. ročník</a:t>
            </a:r>
          </a:p>
          <a:p>
            <a:pPr algn="l"/>
            <a:r>
              <a:rPr lang="cs-CZ" sz="2400" b="1" dirty="0"/>
              <a:t>Číslo projektu : </a:t>
            </a:r>
            <a:r>
              <a:rPr lang="cs-CZ" sz="2400" dirty="0"/>
              <a:t>CZ.1.07/1.4.00/21.3068 </a:t>
            </a:r>
          </a:p>
          <a:p>
            <a:pPr algn="l"/>
            <a:endParaRPr lang="cs-CZ" sz="2400" dirty="0" smtClean="0"/>
          </a:p>
          <a:p>
            <a:pPr algn="l"/>
            <a:endParaRPr lang="cs-CZ" sz="2400" dirty="0"/>
          </a:p>
          <a:p>
            <a:pPr algn="l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51266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400" dirty="0" smtClean="0"/>
              <a:t>Tento materiál slouží k praktickému procvičení zástupného slova </a:t>
            </a:r>
            <a:r>
              <a:rPr lang="cs-CZ" sz="2400" dirty="0" err="1" smtClean="0"/>
              <a:t>one</a:t>
            </a:r>
            <a:r>
              <a:rPr lang="cs-CZ" sz="2400" dirty="0" smtClean="0"/>
              <a:t> and </a:t>
            </a:r>
            <a:r>
              <a:rPr lang="cs-CZ" sz="2400" dirty="0" err="1" smtClean="0"/>
              <a:t>ones</a:t>
            </a:r>
            <a:r>
              <a:rPr lang="cs-CZ" sz="2400" dirty="0" smtClean="0"/>
              <a:t>. Žáci podle svého názoru vybírají a ukazují na obrázky za pomocí slov </a:t>
            </a:r>
            <a:r>
              <a:rPr lang="cs-CZ" sz="2400" dirty="0" err="1" smtClean="0"/>
              <a:t>one</a:t>
            </a:r>
            <a:r>
              <a:rPr lang="cs-CZ" sz="2400" dirty="0" smtClean="0"/>
              <a:t>/</a:t>
            </a:r>
            <a:r>
              <a:rPr lang="cs-CZ" sz="2400" dirty="0" err="1" smtClean="0"/>
              <a:t>ones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3305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2708920"/>
            <a:ext cx="4013200" cy="599440"/>
          </a:xfrm>
        </p:spPr>
        <p:txBody>
          <a:bodyPr>
            <a:noAutofit/>
          </a:bodyPr>
          <a:lstStyle/>
          <a:p>
            <a:r>
              <a:rPr lang="cs-CZ" sz="4800" dirty="0" err="1" smtClean="0">
                <a:latin typeface="Monotype Corsiva" pitchFamily="66" charset="0"/>
              </a:rPr>
              <a:t>One</a:t>
            </a:r>
            <a:r>
              <a:rPr lang="cs-CZ" sz="4800" dirty="0" smtClean="0">
                <a:latin typeface="Monotype Corsiva" pitchFamily="66" charset="0"/>
              </a:rPr>
              <a:t> /</a:t>
            </a:r>
            <a:r>
              <a:rPr lang="cs-CZ" sz="4800" dirty="0" err="1" smtClean="0">
                <a:latin typeface="Monotype Corsiva" pitchFamily="66" charset="0"/>
              </a:rPr>
              <a:t>ones</a:t>
            </a:r>
            <a:endParaRPr lang="cs-CZ" sz="4800" dirty="0">
              <a:latin typeface="Monotype Corsiva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3861048"/>
            <a:ext cx="68407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err="1" smtClean="0">
                <a:latin typeface="Monotype Corsiva" pitchFamily="66" charset="0"/>
              </a:rPr>
              <a:t>Give</a:t>
            </a:r>
            <a:r>
              <a:rPr lang="cs-CZ" sz="6600" dirty="0" smtClean="0">
                <a:latin typeface="Monotype Corsiva" pitchFamily="66" charset="0"/>
              </a:rPr>
              <a:t> </a:t>
            </a:r>
            <a:r>
              <a:rPr lang="cs-CZ" sz="6600" dirty="0" err="1" smtClean="0">
                <a:latin typeface="Monotype Corsiva" pitchFamily="66" charset="0"/>
              </a:rPr>
              <a:t>your</a:t>
            </a:r>
            <a:r>
              <a:rPr lang="cs-CZ" sz="6600" dirty="0" smtClean="0">
                <a:latin typeface="Monotype Corsiva" pitchFamily="66" charset="0"/>
              </a:rPr>
              <a:t> </a:t>
            </a:r>
            <a:r>
              <a:rPr lang="cs-CZ" sz="6600" dirty="0" err="1" smtClean="0">
                <a:latin typeface="Monotype Corsiva" pitchFamily="66" charset="0"/>
              </a:rPr>
              <a:t>opinion</a:t>
            </a:r>
            <a:r>
              <a:rPr lang="cs-CZ" sz="6600" dirty="0" smtClean="0">
                <a:latin typeface="Monotype Corsiva" pitchFamily="66" charset="0"/>
              </a:rPr>
              <a:t>.</a:t>
            </a:r>
            <a:endParaRPr lang="cs-CZ" sz="6600" dirty="0"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2884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4800" dirty="0" smtClean="0"/>
              <a:t>Zástupné </a:t>
            </a:r>
            <a:r>
              <a:rPr lang="cs-CZ" sz="4800" b="1" dirty="0" err="1" smtClean="0">
                <a:solidFill>
                  <a:srgbClr val="FFFF00"/>
                </a:solidFill>
              </a:rPr>
              <a:t>one</a:t>
            </a:r>
            <a:r>
              <a:rPr lang="cs-CZ" sz="4800" dirty="0" smtClean="0"/>
              <a:t> </a:t>
            </a:r>
            <a:r>
              <a:rPr lang="cs-CZ" sz="4800" u="sng" dirty="0" smtClean="0"/>
              <a:t>(pro jednotné číslo)</a:t>
            </a:r>
            <a:r>
              <a:rPr lang="cs-CZ" sz="4800" dirty="0" smtClean="0"/>
              <a:t> a </a:t>
            </a:r>
            <a:r>
              <a:rPr lang="cs-CZ" sz="4800" b="1" dirty="0" err="1" smtClean="0">
                <a:solidFill>
                  <a:srgbClr val="FFFF00"/>
                </a:solidFill>
              </a:rPr>
              <a:t>ones</a:t>
            </a:r>
            <a:r>
              <a:rPr lang="cs-CZ" sz="4800" dirty="0" smtClean="0"/>
              <a:t> (</a:t>
            </a:r>
            <a:r>
              <a:rPr lang="cs-CZ" sz="4800" u="sng" dirty="0" smtClean="0"/>
              <a:t>pro množné číslo)</a:t>
            </a:r>
            <a:r>
              <a:rPr lang="cs-CZ" sz="4800" dirty="0" smtClean="0"/>
              <a:t> používáme tehdy, když se chceme vyhnout opakování podstatného jména. 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latin typeface="Aharoni" pitchFamily="2" charset="-79"/>
                <a:cs typeface="Aharoni" pitchFamily="2" charset="-79"/>
              </a:rPr>
              <a:t>When</a:t>
            </a:r>
            <a:r>
              <a:rPr lang="cs-CZ" sz="2800" dirty="0" smtClean="0">
                <a:latin typeface="Aharoni" pitchFamily="2" charset="-79"/>
                <a:cs typeface="Aharoni" pitchFamily="2" charset="-79"/>
              </a:rPr>
              <a:t> do </a:t>
            </a:r>
            <a:r>
              <a:rPr lang="cs-CZ" sz="2800" dirty="0" err="1" smtClean="0">
                <a:latin typeface="Aharoni" pitchFamily="2" charset="-79"/>
                <a:cs typeface="Aharoni" pitchFamily="2" charset="-79"/>
              </a:rPr>
              <a:t>we</a:t>
            </a:r>
            <a:r>
              <a:rPr lang="cs-CZ" sz="2800" dirty="0" smtClean="0">
                <a:latin typeface="Aharoni" pitchFamily="2" charset="-79"/>
                <a:cs typeface="Aharoni" pitchFamily="2" charset="-79"/>
              </a:rPr>
              <a:t> use </a:t>
            </a:r>
            <a:r>
              <a:rPr lang="cs-CZ" sz="2800" dirty="0" err="1" smtClean="0">
                <a:latin typeface="Aharoni" pitchFamily="2" charset="-79"/>
                <a:cs typeface="Aharoni" pitchFamily="2" charset="-79"/>
              </a:rPr>
              <a:t>it</a:t>
            </a:r>
            <a:r>
              <a:rPr lang="cs-CZ" sz="2800" dirty="0" smtClean="0">
                <a:latin typeface="Aharoni" pitchFamily="2" charset="-79"/>
                <a:cs typeface="Aharoni" pitchFamily="2" charset="-79"/>
              </a:rPr>
              <a:t>?</a:t>
            </a:r>
            <a:endParaRPr lang="cs-CZ" sz="2800" dirty="0"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1083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 txBox="1">
            <a:spLocks/>
          </p:cNvSpPr>
          <p:nvPr/>
        </p:nvSpPr>
        <p:spPr>
          <a:xfrm>
            <a:off x="457200" y="476672"/>
            <a:ext cx="8229600" cy="40751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Tx/>
              <a:buNone/>
              <a:defRPr sz="20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Look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at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these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two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girls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.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Jenny </a:t>
            </a:r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is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one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on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left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, and Mary </a:t>
            </a:r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is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one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on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the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right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.</a:t>
            </a:r>
            <a:endParaRPr lang="cs-CZ" sz="4400" dirty="0">
              <a:solidFill>
                <a:srgbClr val="00B0F0"/>
              </a:solidFill>
              <a:latin typeface="Monotype Corsiva" pitchFamily="66" charset="0"/>
            </a:endParaRPr>
          </a:p>
        </p:txBody>
      </p:sp>
      <p:pic>
        <p:nvPicPr>
          <p:cNvPr id="3" name="Picture 2" descr="C:\Users\pc\AppData\Local\Microsoft\Windows\Temporary Internet Files\Content.IE5\A17QB1P7\MP90044224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14260"/>
            <a:ext cx="5543354" cy="369556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33473" y="2888069"/>
            <a:ext cx="2674640" cy="1584176"/>
            <a:chOff x="457200" y="2888069"/>
            <a:chExt cx="2674640" cy="1584176"/>
          </a:xfrm>
        </p:grpSpPr>
        <p:sp>
          <p:nvSpPr>
            <p:cNvPr id="4" name="Šipka doprava 3"/>
            <p:cNvSpPr/>
            <p:nvPr/>
          </p:nvSpPr>
          <p:spPr>
            <a:xfrm>
              <a:off x="457200" y="2888069"/>
              <a:ext cx="2674640" cy="1584176"/>
            </a:xfrm>
            <a:prstGeom prst="rightArrow">
              <a:avLst/>
            </a:prstGeom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11560" y="3356992"/>
              <a:ext cx="194421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  <a:latin typeface="Monotype Corsiva" pitchFamily="66" charset="0"/>
                </a:rPr>
                <a:t>Jenny</a:t>
              </a:r>
              <a:endPara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Monotype Corsiva" pitchFamily="66" charset="0"/>
              </a:endParaRPr>
            </a:p>
          </p:txBody>
        </p:sp>
      </p:grpSp>
      <p:sp>
        <p:nvSpPr>
          <p:cNvPr id="7" name="Šipka doleva 6"/>
          <p:cNvSpPr/>
          <p:nvPr/>
        </p:nvSpPr>
        <p:spPr>
          <a:xfrm>
            <a:off x="6300192" y="2967672"/>
            <a:ext cx="2242592" cy="1584176"/>
          </a:xfrm>
          <a:prstGeom prst="lef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Monotype Corsiva" pitchFamily="66" charset="0"/>
              </a:rPr>
              <a:t>Mary</a:t>
            </a:r>
            <a:endParaRPr lang="cs-CZ" sz="3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Monotype Corsiva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078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 txBox="1">
            <a:spLocks/>
          </p:cNvSpPr>
          <p:nvPr/>
        </p:nvSpPr>
        <p:spPr>
          <a:xfrm>
            <a:off x="457200" y="476672"/>
            <a:ext cx="8229600" cy="407517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Tx/>
              <a:buNone/>
              <a:defRPr sz="20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My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shoes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are </a:t>
            </a:r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too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big. I </a:t>
            </a:r>
            <a:r>
              <a:rPr lang="cs-CZ" sz="4400" dirty="0" err="1" smtClean="0">
                <a:solidFill>
                  <a:srgbClr val="00B0F0"/>
                </a:solidFill>
                <a:latin typeface="Monotype Corsiva" pitchFamily="66" charset="0"/>
              </a:rPr>
              <a:t>need</a:t>
            </a:r>
            <a:r>
              <a:rPr lang="cs-CZ" sz="4400" dirty="0" smtClean="0">
                <a:solidFill>
                  <a:srgbClr val="00B0F0"/>
                </a:solidFill>
                <a:latin typeface="Monotype Corsiva" pitchFamily="66" charset="0"/>
              </a:rPr>
              <a:t> 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smaller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  <a:latin typeface="Monotype Corsiva" pitchFamily="66" charset="0"/>
              </a:rPr>
              <a:t>ones</a:t>
            </a:r>
            <a:r>
              <a:rPr lang="cs-CZ" sz="4400" dirty="0" smtClean="0">
                <a:solidFill>
                  <a:srgbClr val="FFFF00"/>
                </a:solidFill>
                <a:latin typeface="Monotype Corsiva" pitchFamily="66" charset="0"/>
              </a:rPr>
              <a:t>.</a:t>
            </a:r>
            <a:endParaRPr lang="cs-CZ" sz="4400" dirty="0">
              <a:solidFill>
                <a:srgbClr val="FFFF00"/>
              </a:solidFill>
              <a:latin typeface="Monotype Corsiva" pitchFamily="66" charset="0"/>
            </a:endParaRPr>
          </a:p>
        </p:txBody>
      </p:sp>
      <p:pic>
        <p:nvPicPr>
          <p:cNvPr id="3075" name="Picture 3" descr="C:\Users\pc\AppData\Local\Microsoft\Windows\Temporary Internet Files\Content.IE5\A3BZKTVY\MP9004317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960440" cy="39604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37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7200800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girl has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got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curly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hair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pc\AppData\Local\Microsoft\Windows\Temporary Internet Files\Content.IE5\SZ19BU89\MP9004485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0587"/>
            <a:ext cx="2000324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UIFOX6ZY\MP9004117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447" y="2176858"/>
            <a:ext cx="2590682" cy="259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9BRCWZHR\MP9004036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70588"/>
            <a:ext cx="2396976" cy="2996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pc\AppData\Local\Microsoft\Windows\Temporary Internet Files\Content.IE5\ZBXJ9RA9\MP9004072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869" y="2516234"/>
            <a:ext cx="2814131" cy="225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0683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776864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food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is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better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124" name="Picture 4" descr="C:\Users\pc\AppData\Local\Microsoft\Windows\Temporary Internet Files\Content.IE5\ZBXJ9RA9\MP9004309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8357" y="1844824"/>
            <a:ext cx="2824254" cy="2638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pc\AppData\Local\Microsoft\Windows\Temporary Internet Files\Content.IE5\ZBXJ9RA9\MP9004386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63983"/>
            <a:ext cx="2127504" cy="32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AppData\Local\Microsoft\Windows\Temporary Internet Files\Content.IE5\CGMXKBU5\MP9004341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489733"/>
            <a:ext cx="3158477" cy="363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pc\AppData\Local\Microsoft\Windows\Temporary Internet Files\Content.IE5\GJ8014QZ\MP9004304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201" y="4221088"/>
            <a:ext cx="2412820" cy="2412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PJ90FPQN\MP9004341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33965"/>
            <a:ext cx="1853399" cy="278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561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424936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job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is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more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dangerous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pc\AppData\Local\Microsoft\Windows\Temporary Internet Files\Content.IE5\XA6GH4X5\MP9004009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302551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pc\AppData\Local\Microsoft\Windows\Temporary Internet Files\Content.IE5\PJ90FPQN\MP90040039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16832"/>
            <a:ext cx="2304256" cy="345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pc\AppData\Local\Microsoft\Windows\Temporary Internet Files\Content.IE5\A17QB1P7\MP90022782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6832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86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20688"/>
            <a:ext cx="7200800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ones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are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dark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7171" name="Picture 3" descr="C:\Users\pc\AppData\Local\Microsoft\Windows\Temporary Internet Files\Content.IE5\CGMXKBU5\MP900403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pc\AppData\Local\Microsoft\Windows\Temporary Internet Files\Content.IE5\ZRPV3T5V\MP900402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702668"/>
            <a:ext cx="2968005" cy="2374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C:\Users\pc\AppData\Local\Microsoft\Windows\Temporary Internet Files\Content.IE5\SZ19BU89\MP90044252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077072"/>
            <a:ext cx="3815916" cy="254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pc\AppData\Local\Microsoft\Windows\Temporary Internet Files\Content.IE5\A3BZKTVY\MP900262886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5164" y="1918692"/>
            <a:ext cx="2920836" cy="1942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pc\AppData\Local\Microsoft\Windows\Temporary Internet Files\Content.IE5\PJ90FPQN\MP90039977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145" y="4749539"/>
            <a:ext cx="2808312" cy="1871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149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pc\AppData\Local\Microsoft\Windows\Temporary Internet Files\Content.IE5\PJ90FPQN\MP9004424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204864"/>
            <a:ext cx="1613925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c\AppData\Local\Microsoft\Windows\Temporary Internet Files\Content.IE5\ZBXJ9RA9\MP90043126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634596"/>
            <a:ext cx="2852936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C:\Users\pc\AppData\Local\Microsoft\Windows\Temporary Internet Files\Content.IE5\ZRPV3T5V\MP90031375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50" y="1772816"/>
            <a:ext cx="2160240" cy="327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20688"/>
            <a:ext cx="7992888" cy="83099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Which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ones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aren´t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 sport </a:t>
            </a:r>
            <a:r>
              <a:rPr lang="cs-CZ" sz="4800" dirty="0" err="1" smtClean="0">
                <a:solidFill>
                  <a:schemeClr val="accent4">
                    <a:lumMod val="50000"/>
                  </a:schemeClr>
                </a:solidFill>
              </a:rPr>
              <a:t>shoes</a:t>
            </a:r>
            <a:r>
              <a:rPr lang="cs-CZ" sz="4800" dirty="0" smtClean="0">
                <a:solidFill>
                  <a:schemeClr val="accent4">
                    <a:lumMod val="50000"/>
                  </a:schemeClr>
                </a:solidFill>
              </a:rPr>
              <a:t>?</a:t>
            </a:r>
            <a:endParaRPr lang="cs-CZ" sz="48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8201" name="Picture 9" descr="C:\Users\pc\AppData\Local\Microsoft\Windows\Temporary Internet Files\Content.IE5\9BRCWZHR\MP90043051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8899" y="3688773"/>
            <a:ext cx="1945202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2" name="Picture 10" descr="C:\Users\pc\AppData\Local\Microsoft\Windows\Temporary Internet Files\Content.IE5\GJ8014QZ\MP9004117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053" y="4052051"/>
            <a:ext cx="178536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pc\AppData\Local\Microsoft\Windows\Temporary Internet Files\Content.IE5\CGMXKBU5\MP90043045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554813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591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142998" y="731519"/>
            <a:ext cx="6885385" cy="1737360"/>
          </a:xfrm>
          <a:prstGeom prst="rect">
            <a:avLst/>
          </a:prstGeom>
        </p:spPr>
        <p:txBody>
          <a:bodyPr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Tx/>
              <a:buNone/>
              <a:defRPr sz="20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8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2pPr>
            <a:lvl3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4pPr>
            <a:lvl5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Clr>
                <a:schemeClr val="accent1"/>
              </a:buClr>
              <a:buFontTx/>
              <a:buNone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0" indent="0" algn="ctr" defTabSz="914400" rtl="0" eaLnBrk="1" latinLnBrk="0" hangingPunct="1">
              <a:lnSpc>
                <a:spcPct val="100000"/>
              </a:lnSpc>
              <a:spcBef>
                <a:spcPts val="1200"/>
              </a:spcBef>
              <a:buFont typeface="Arial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smtClean="0"/>
              <a:t>Obrázky: http://office.microsoft.com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2488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51</TotalTime>
  <Words>173</Words>
  <Application>Microsoft Office PowerPoint</Application>
  <PresentationFormat>Předvádění na obrazovce (4:3)</PresentationFormat>
  <Paragraphs>24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BlackTie</vt:lpstr>
      <vt:lpstr>Prezentace aplikace PowerPoint</vt:lpstr>
      <vt:lpstr>Anotace</vt:lpstr>
      <vt:lpstr>One /ones</vt:lpstr>
      <vt:lpstr>When do we use it?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One /ones</dc:title>
  <dc:creator>pc</dc:creator>
  <cp:lastModifiedBy>pc</cp:lastModifiedBy>
  <cp:revision>11</cp:revision>
  <dcterms:created xsi:type="dcterms:W3CDTF">2012-10-17T15:39:56Z</dcterms:created>
  <dcterms:modified xsi:type="dcterms:W3CDTF">2012-10-19T08:52:08Z</dcterms:modified>
</cp:coreProperties>
</file>