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EFEA25-7861-461A-AEF5-6BB6AB61E2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2E13D14-0DF6-4500-8B1A-6FA4789F87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564904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17. 10. 2012</a:t>
            </a:r>
          </a:p>
          <a:p>
            <a:r>
              <a:rPr lang="cs-CZ" b="1" dirty="0" smtClean="0"/>
              <a:t>Název </a:t>
            </a:r>
            <a:r>
              <a:rPr lang="cs-CZ" b="1"/>
              <a:t>: VY_22_INOVACE_2.2.2 AJ8,9g_4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Podmínkové souvětí I.    </a:t>
            </a:r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3422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Tato prezentace slouží k porozumění a upevnění učiva podmínkových souvětí prvního typu. Poté co jsou seznámeni s gramatickým pravidlem, žáci doplňují správné tvary sloves do vět.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69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dirty="0" smtClean="0">
                <a:latin typeface="Arial Black" pitchFamily="34" charset="0"/>
              </a:rPr>
              <a:t>Podmínkové souvětí I.</a:t>
            </a:r>
            <a:endParaRPr lang="cs-CZ" sz="5400" dirty="0"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odoni MT Black" pitchFamily="18" charset="0"/>
              </a:rPr>
              <a:t>1st </a:t>
            </a:r>
            <a:r>
              <a:rPr lang="cs-CZ" sz="6000" dirty="0" err="1" smtClean="0">
                <a:latin typeface="Bodoni MT Black" pitchFamily="18" charset="0"/>
              </a:rPr>
              <a:t>Conditional</a:t>
            </a:r>
            <a:r>
              <a:rPr lang="cs-CZ" sz="6000" dirty="0" smtClean="0">
                <a:latin typeface="Bodoni MT Black" pitchFamily="18" charset="0"/>
              </a:rPr>
              <a:t> </a:t>
            </a:r>
            <a:endParaRPr lang="cs-CZ" sz="6000" dirty="0">
              <a:latin typeface="Bodoni MT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22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03907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Hlavní věta – čas budoucí (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will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/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won´t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</a:p>
          <a:p>
            <a:pPr algn="ctr"/>
            <a:r>
              <a:rPr lang="cs-CZ" sz="4000" dirty="0" smtClean="0">
                <a:latin typeface="Segoe Script" pitchFamily="34" charset="0"/>
              </a:rPr>
              <a:t>I </a:t>
            </a:r>
            <a:r>
              <a:rPr lang="cs-CZ" sz="4000" dirty="0" err="1" smtClean="0">
                <a:latin typeface="Segoe Script" pitchFamily="34" charset="0"/>
              </a:rPr>
              <a:t>won´t</a:t>
            </a:r>
            <a:r>
              <a:rPr lang="cs-CZ" sz="4000" dirty="0" smtClean="0">
                <a:latin typeface="Segoe Script" pitchFamily="34" charset="0"/>
              </a:rPr>
              <a:t> </a:t>
            </a:r>
            <a:r>
              <a:rPr lang="cs-CZ" sz="4000" dirty="0" err="1" smtClean="0">
                <a:latin typeface="Segoe Script" pitchFamily="34" charset="0"/>
              </a:rPr>
              <a:t>pass</a:t>
            </a:r>
            <a:r>
              <a:rPr lang="cs-CZ" sz="4000" dirty="0" smtClean="0">
                <a:latin typeface="Segoe Script" pitchFamily="34" charset="0"/>
              </a:rPr>
              <a:t> </a:t>
            </a:r>
            <a:r>
              <a:rPr lang="cs-CZ" sz="4000" dirty="0" err="1" smtClean="0">
                <a:latin typeface="Segoe Script" pitchFamily="34" charset="0"/>
              </a:rPr>
              <a:t>the</a:t>
            </a:r>
            <a:r>
              <a:rPr lang="cs-CZ" sz="4000" dirty="0" smtClean="0">
                <a:latin typeface="Segoe Script" pitchFamily="34" charset="0"/>
              </a:rPr>
              <a:t> test, </a:t>
            </a:r>
          </a:p>
          <a:p>
            <a:pPr algn="ctr"/>
            <a:endParaRPr lang="cs-CZ" sz="32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Vedlejší věta – IF + čas přítomný</a:t>
            </a:r>
          </a:p>
          <a:p>
            <a:pPr algn="ctr"/>
            <a:r>
              <a:rPr lang="cs-CZ" sz="4000" dirty="0" err="1" smtClean="0">
                <a:latin typeface="Segoe Script" pitchFamily="34" charset="0"/>
              </a:rPr>
              <a:t>If</a:t>
            </a:r>
            <a:r>
              <a:rPr lang="cs-CZ" sz="4000" dirty="0" smtClean="0">
                <a:latin typeface="Segoe Script" pitchFamily="34" charset="0"/>
              </a:rPr>
              <a:t> I </a:t>
            </a:r>
            <a:r>
              <a:rPr lang="cs-CZ" sz="4000" dirty="0" err="1" smtClean="0">
                <a:latin typeface="Segoe Script" pitchFamily="34" charset="0"/>
              </a:rPr>
              <a:t>don´t</a:t>
            </a:r>
            <a:r>
              <a:rPr lang="cs-CZ" sz="4000" dirty="0" smtClean="0">
                <a:latin typeface="Segoe Script" pitchFamily="34" charset="0"/>
              </a:rPr>
              <a:t> </a:t>
            </a:r>
            <a:r>
              <a:rPr lang="cs-CZ" sz="4000" dirty="0" err="1" smtClean="0">
                <a:latin typeface="Segoe Script" pitchFamily="34" charset="0"/>
              </a:rPr>
              <a:t>understand</a:t>
            </a:r>
            <a:r>
              <a:rPr lang="cs-CZ" sz="4000" dirty="0" smtClean="0">
                <a:latin typeface="Segoe Script" pitchFamily="34" charset="0"/>
              </a:rPr>
              <a:t> 1st </a:t>
            </a:r>
            <a:r>
              <a:rPr lang="cs-CZ" sz="4000" dirty="0" err="1" smtClean="0">
                <a:latin typeface="Segoe Script" pitchFamily="34" charset="0"/>
              </a:rPr>
              <a:t>Conditional</a:t>
            </a:r>
            <a:r>
              <a:rPr lang="cs-CZ" sz="4000" dirty="0" smtClean="0">
                <a:latin typeface="Segoe Script" pitchFamily="34" charset="0"/>
              </a:rPr>
              <a:t>.</a:t>
            </a:r>
            <a:endParaRPr lang="cs-CZ" sz="4000" dirty="0">
              <a:latin typeface="Segoe Script" pitchFamily="34" charset="0"/>
            </a:endParaRPr>
          </a:p>
        </p:txBody>
      </p:sp>
      <p:pic>
        <p:nvPicPr>
          <p:cNvPr id="9218" name="Picture 2" descr="C:\Users\pc\AppData\Local\Microsoft\Windows\Temporary Internet Files\Content.IE5\GJ8014QZ\MP9004393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8600"/>
            <a:ext cx="1271317" cy="1904256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pc\AppData\Local\Microsoft\Windows\Temporary Internet Files\Content.IE5\A17QB1P7\MP9004394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98035"/>
            <a:ext cx="2224108" cy="1476384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734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3573016"/>
            <a:ext cx="7772400" cy="2446784"/>
          </a:xfrm>
        </p:spPr>
        <p:txBody>
          <a:bodyPr>
            <a:normAutofit/>
          </a:bodyPr>
          <a:lstStyle/>
          <a:p>
            <a:r>
              <a:rPr lang="en-GB" sz="4400" dirty="0" smtClean="0">
                <a:latin typeface="Segoe Script" pitchFamily="34" charset="0"/>
              </a:rPr>
              <a:t>If we ________ (hurry)</a:t>
            </a:r>
            <a:r>
              <a:rPr lang="cs-CZ" sz="4400" dirty="0" smtClean="0">
                <a:latin typeface="Segoe Script" pitchFamily="34" charset="0"/>
              </a:rPr>
              <a:t>,</a:t>
            </a:r>
            <a:r>
              <a:rPr lang="en-GB" sz="4400" dirty="0" smtClean="0">
                <a:latin typeface="Segoe Script" pitchFamily="34" charset="0"/>
              </a:rPr>
              <a:t> we </a:t>
            </a:r>
            <a:r>
              <a:rPr lang="cs-CZ" sz="4400" dirty="0" smtClean="0">
                <a:latin typeface="Segoe Script" pitchFamily="34" charset="0"/>
              </a:rPr>
              <a:t>____</a:t>
            </a:r>
            <a:r>
              <a:rPr lang="en-GB" sz="4400" dirty="0" smtClean="0">
                <a:latin typeface="Segoe Script" pitchFamily="34" charset="0"/>
              </a:rPr>
              <a:t>________ (catch) the bus.</a:t>
            </a:r>
            <a:endParaRPr lang="en-GB" sz="4400" dirty="0">
              <a:latin typeface="Segoe Script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7948" y="3573016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hurry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189219"/>
            <a:ext cx="38818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will</a:t>
            </a:r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catch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pic>
        <p:nvPicPr>
          <p:cNvPr id="1027" name="Picture 3" descr="C:\Users\pc\AppData\Local\Microsoft\Windows\Temporary Internet Files\Content.IE5\G0AZW57F\MP9004394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506" y="404664"/>
            <a:ext cx="4352528" cy="2905831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008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3933056"/>
            <a:ext cx="7772400" cy="2662808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latin typeface="Segoe Script" pitchFamily="34" charset="0"/>
              </a:rPr>
              <a:t>We</a:t>
            </a:r>
            <a:r>
              <a:rPr lang="cs-CZ" sz="4400" dirty="0" smtClean="0">
                <a:latin typeface="Segoe Script" pitchFamily="34" charset="0"/>
              </a:rPr>
              <a:t> _______________ (</a:t>
            </a:r>
            <a:r>
              <a:rPr lang="cs-CZ" sz="4400" dirty="0" err="1" smtClean="0">
                <a:latin typeface="Segoe Script" pitchFamily="34" charset="0"/>
              </a:rPr>
              <a:t>cancel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the</a:t>
            </a:r>
            <a:r>
              <a:rPr lang="cs-CZ" sz="4400" dirty="0" smtClean="0">
                <a:latin typeface="Segoe Script" pitchFamily="34" charset="0"/>
              </a:rPr>
              <a:t> </a:t>
            </a:r>
            <a:r>
              <a:rPr lang="cs-CZ" sz="4400" dirty="0" err="1" smtClean="0">
                <a:latin typeface="Segoe Script" pitchFamily="34" charset="0"/>
              </a:rPr>
              <a:t>picnic</a:t>
            </a:r>
            <a:r>
              <a:rPr lang="cs-CZ" sz="4400" dirty="0" smtClean="0">
                <a:latin typeface="Segoe Script" pitchFamily="34" charset="0"/>
              </a:rPr>
              <a:t>, </a:t>
            </a:r>
            <a:r>
              <a:rPr lang="cs-CZ" sz="4400" dirty="0" err="1" smtClean="0">
                <a:latin typeface="Segoe Script" pitchFamily="34" charset="0"/>
              </a:rPr>
              <a:t>if</a:t>
            </a:r>
            <a:r>
              <a:rPr lang="cs-CZ" sz="4400" dirty="0" smtClean="0">
                <a:latin typeface="Segoe Script" pitchFamily="34" charset="0"/>
              </a:rPr>
              <a:t> </a:t>
            </a:r>
            <a:r>
              <a:rPr lang="cs-CZ" sz="4400" dirty="0" err="1" smtClean="0">
                <a:latin typeface="Segoe Script" pitchFamily="34" charset="0"/>
              </a:rPr>
              <a:t>it</a:t>
            </a:r>
            <a:r>
              <a:rPr lang="cs-CZ" sz="4400" dirty="0" smtClean="0">
                <a:latin typeface="Segoe Script" pitchFamily="34" charset="0"/>
              </a:rPr>
              <a:t> ____________ (</a:t>
            </a:r>
            <a:r>
              <a:rPr lang="cs-CZ" sz="4400" dirty="0" err="1" smtClean="0">
                <a:latin typeface="Segoe Script" pitchFamily="34" charset="0"/>
              </a:rPr>
              <a:t>rain</a:t>
            </a:r>
            <a:r>
              <a:rPr lang="cs-CZ" sz="4400" dirty="0" smtClean="0">
                <a:latin typeface="Segoe Script" pitchFamily="34" charset="0"/>
              </a:rPr>
              <a:t>).</a:t>
            </a:r>
            <a:endParaRPr lang="cs-CZ" sz="4400" dirty="0">
              <a:latin typeface="Segoe Script" pitchFamily="34" charset="0"/>
            </a:endParaRPr>
          </a:p>
        </p:txBody>
      </p:sp>
      <p:pic>
        <p:nvPicPr>
          <p:cNvPr id="2050" name="Picture 2" descr="C:\Users\pc\AppData\Local\Microsoft\Windows\Temporary Internet Files\Content.IE5\PJ90FPQN\MP900422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8680"/>
            <a:ext cx="3033789" cy="303378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58810" y="3933056"/>
            <a:ext cx="36742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>
                <a:solidFill>
                  <a:srgbClr val="FF0000"/>
                </a:solidFill>
                <a:latin typeface="Segoe Script" pitchFamily="34" charset="0"/>
              </a:rPr>
              <a:t>w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ill</a:t>
            </a:r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cancel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5229200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rains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14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3429000"/>
            <a:ext cx="7772400" cy="2915816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latin typeface="Segoe Script" pitchFamily="34" charset="0"/>
              </a:rPr>
              <a:t>If</a:t>
            </a:r>
            <a:r>
              <a:rPr lang="cs-CZ" sz="4400" dirty="0" smtClean="0">
                <a:latin typeface="Segoe Script" pitchFamily="34" charset="0"/>
              </a:rPr>
              <a:t> my </a:t>
            </a:r>
            <a:r>
              <a:rPr lang="cs-CZ" sz="4400" dirty="0" err="1" smtClean="0">
                <a:latin typeface="Segoe Script" pitchFamily="34" charset="0"/>
              </a:rPr>
              <a:t>parents</a:t>
            </a:r>
            <a:r>
              <a:rPr lang="cs-CZ" sz="4400" dirty="0" smtClean="0">
                <a:latin typeface="Segoe Script" pitchFamily="34" charset="0"/>
              </a:rPr>
              <a:t> _____________ (</a:t>
            </a:r>
            <a:r>
              <a:rPr lang="cs-CZ" sz="4400" dirty="0" err="1" smtClean="0">
                <a:latin typeface="Segoe Script" pitchFamily="34" charset="0"/>
              </a:rPr>
              <a:t>arrive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late</a:t>
            </a:r>
            <a:r>
              <a:rPr lang="cs-CZ" sz="4400" dirty="0" smtClean="0">
                <a:latin typeface="Segoe Script" pitchFamily="34" charset="0"/>
              </a:rPr>
              <a:t>, I ____________ (</a:t>
            </a:r>
            <a:r>
              <a:rPr lang="cs-CZ" sz="4400" dirty="0" err="1" smtClean="0">
                <a:latin typeface="Segoe Script" pitchFamily="34" charset="0"/>
              </a:rPr>
              <a:t>take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them</a:t>
            </a:r>
            <a:r>
              <a:rPr lang="cs-CZ" sz="4400" dirty="0" smtClean="0">
                <a:latin typeface="Segoe Script" pitchFamily="34" charset="0"/>
              </a:rPr>
              <a:t> to </a:t>
            </a:r>
            <a:r>
              <a:rPr lang="cs-CZ" sz="4400" dirty="0" err="1" smtClean="0">
                <a:latin typeface="Segoe Script" pitchFamily="34" charset="0"/>
              </a:rPr>
              <a:t>the</a:t>
            </a:r>
            <a:r>
              <a:rPr lang="cs-CZ" sz="4400" dirty="0" smtClean="0">
                <a:latin typeface="Segoe Script" pitchFamily="34" charset="0"/>
              </a:rPr>
              <a:t> restaurant.</a:t>
            </a:r>
            <a:endParaRPr lang="cs-CZ" sz="4400" dirty="0">
              <a:latin typeface="Segoe Script" pitchFamily="34" charset="0"/>
            </a:endParaRPr>
          </a:p>
        </p:txBody>
      </p:sp>
      <p:pic>
        <p:nvPicPr>
          <p:cNvPr id="3075" name="Picture 3" descr="C:\Users\pc\AppData\Local\Microsoft\Windows\Temporary Internet Files\Content.IE5\ZBXJ9RA9\MP9003862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32656"/>
            <a:ext cx="4000159" cy="265343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52120" y="3356992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arrive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4126433"/>
            <a:ext cx="38541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>
                <a:solidFill>
                  <a:srgbClr val="FF0000"/>
                </a:solidFill>
                <a:latin typeface="Segoe Script" pitchFamily="34" charset="0"/>
              </a:rPr>
              <a:t>w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ill</a:t>
            </a:r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take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39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3645024"/>
            <a:ext cx="7772400" cy="2878832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latin typeface="Segoe Script" pitchFamily="34" charset="0"/>
              </a:rPr>
              <a:t>If</a:t>
            </a:r>
            <a:r>
              <a:rPr lang="cs-CZ" sz="4400" dirty="0" smtClean="0">
                <a:latin typeface="Segoe Script" pitchFamily="34" charset="0"/>
              </a:rPr>
              <a:t> </a:t>
            </a:r>
            <a:r>
              <a:rPr lang="cs-CZ" sz="4400" dirty="0" err="1" smtClean="0">
                <a:latin typeface="Segoe Script" pitchFamily="34" charset="0"/>
              </a:rPr>
              <a:t>you</a:t>
            </a:r>
            <a:r>
              <a:rPr lang="cs-CZ" sz="4400" dirty="0" smtClean="0">
                <a:latin typeface="Segoe Script" pitchFamily="34" charset="0"/>
              </a:rPr>
              <a:t> ________ (go) </a:t>
            </a:r>
            <a:r>
              <a:rPr lang="cs-CZ" sz="4400" dirty="0" err="1" smtClean="0">
                <a:latin typeface="Segoe Script" pitchFamily="34" charset="0"/>
              </a:rPr>
              <a:t>out</a:t>
            </a:r>
            <a:r>
              <a:rPr lang="cs-CZ" sz="4400" dirty="0" smtClean="0">
                <a:latin typeface="Segoe Script" pitchFamily="34" charset="0"/>
              </a:rPr>
              <a:t> in </a:t>
            </a:r>
            <a:r>
              <a:rPr lang="cs-CZ" sz="4400" dirty="0" err="1" smtClean="0">
                <a:latin typeface="Segoe Script" pitchFamily="34" charset="0"/>
              </a:rPr>
              <a:t>the</a:t>
            </a:r>
            <a:r>
              <a:rPr lang="cs-CZ" sz="4400" dirty="0" smtClean="0">
                <a:latin typeface="Segoe Script" pitchFamily="34" charset="0"/>
              </a:rPr>
              <a:t> </a:t>
            </a:r>
            <a:r>
              <a:rPr lang="cs-CZ" sz="4400" dirty="0" err="1" smtClean="0">
                <a:latin typeface="Segoe Script" pitchFamily="34" charset="0"/>
              </a:rPr>
              <a:t>rain</a:t>
            </a:r>
            <a:r>
              <a:rPr lang="cs-CZ" sz="4400" dirty="0" smtClean="0">
                <a:latin typeface="Segoe Script" pitchFamily="34" charset="0"/>
              </a:rPr>
              <a:t>, </a:t>
            </a:r>
            <a:r>
              <a:rPr lang="cs-CZ" sz="4400" dirty="0" err="1">
                <a:latin typeface="Segoe Script" pitchFamily="34" charset="0"/>
              </a:rPr>
              <a:t>y</a:t>
            </a:r>
            <a:r>
              <a:rPr lang="cs-CZ" sz="4400" dirty="0" err="1" smtClean="0">
                <a:latin typeface="Segoe Script" pitchFamily="34" charset="0"/>
              </a:rPr>
              <a:t>ou</a:t>
            </a:r>
            <a:r>
              <a:rPr lang="cs-CZ" sz="4400" dirty="0" smtClean="0">
                <a:latin typeface="Segoe Script" pitchFamily="34" charset="0"/>
              </a:rPr>
              <a:t> ___________ (</a:t>
            </a:r>
            <a:r>
              <a:rPr lang="cs-CZ" sz="4400" dirty="0" err="1" smtClean="0">
                <a:latin typeface="Segoe Script" pitchFamily="34" charset="0"/>
              </a:rPr>
              <a:t>get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wet</a:t>
            </a:r>
            <a:r>
              <a:rPr lang="cs-CZ" sz="4400" dirty="0">
                <a:latin typeface="Segoe Script" pitchFamily="34" charset="0"/>
              </a:rPr>
              <a:t>.</a:t>
            </a:r>
          </a:p>
        </p:txBody>
      </p:sp>
      <p:pic>
        <p:nvPicPr>
          <p:cNvPr id="4098" name="Picture 2" descr="C:\Users\pc\AppData\Local\Microsoft\Windows\Temporary Internet Files\Content.IE5\ZRPV3T5V\MP9004117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4664"/>
            <a:ext cx="2454569" cy="306896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3645024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go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15388" y="4293096"/>
            <a:ext cx="31820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>
                <a:solidFill>
                  <a:srgbClr val="FF0000"/>
                </a:solidFill>
                <a:latin typeface="Segoe Script" pitchFamily="34" charset="0"/>
              </a:rPr>
              <a:t>w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ill</a:t>
            </a:r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get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50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4221087"/>
            <a:ext cx="7772400" cy="2528287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latin typeface="Segoe Script" pitchFamily="34" charset="0"/>
              </a:rPr>
              <a:t>If</a:t>
            </a:r>
            <a:r>
              <a:rPr lang="cs-CZ" sz="4400" dirty="0" smtClean="0">
                <a:latin typeface="Segoe Script" pitchFamily="34" charset="0"/>
              </a:rPr>
              <a:t> he _________ (</a:t>
            </a:r>
            <a:r>
              <a:rPr lang="cs-CZ" sz="4400" dirty="0" err="1" smtClean="0">
                <a:latin typeface="Segoe Script" pitchFamily="34" charset="0"/>
              </a:rPr>
              <a:t>feed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the</a:t>
            </a:r>
            <a:r>
              <a:rPr lang="cs-CZ" sz="4400" dirty="0" smtClean="0">
                <a:latin typeface="Segoe Script" pitchFamily="34" charset="0"/>
              </a:rPr>
              <a:t> dog, </a:t>
            </a:r>
            <a:r>
              <a:rPr lang="cs-CZ" sz="4400" dirty="0" err="1" smtClean="0">
                <a:latin typeface="Segoe Script" pitchFamily="34" charset="0"/>
              </a:rPr>
              <a:t>it</a:t>
            </a:r>
            <a:r>
              <a:rPr lang="cs-CZ" sz="4400" dirty="0" smtClean="0">
                <a:latin typeface="Segoe Script" pitchFamily="34" charset="0"/>
              </a:rPr>
              <a:t> _____________ (not bite) </a:t>
            </a:r>
            <a:r>
              <a:rPr lang="cs-CZ" sz="4400" dirty="0" err="1" smtClean="0">
                <a:latin typeface="Segoe Script" pitchFamily="34" charset="0"/>
              </a:rPr>
              <a:t>him</a:t>
            </a:r>
            <a:r>
              <a:rPr lang="cs-CZ" sz="4400" dirty="0" smtClean="0">
                <a:latin typeface="Segoe Script" pitchFamily="34" charset="0"/>
              </a:rPr>
              <a:t>.</a:t>
            </a:r>
            <a:endParaRPr lang="cs-CZ" sz="4400" dirty="0">
              <a:latin typeface="Segoe Script" pitchFamily="34" charset="0"/>
            </a:endParaRPr>
          </a:p>
        </p:txBody>
      </p:sp>
      <p:pic>
        <p:nvPicPr>
          <p:cNvPr id="5122" name="Picture 2" descr="C:\Users\pc\AppData\Local\Microsoft\Windows\Temporary Internet Files\Content.IE5\UIFOX6ZY\MP900422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48680"/>
            <a:ext cx="2257352" cy="3384376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422108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feeds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4869160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won´t</a:t>
            </a:r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 bite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71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3573016"/>
            <a:ext cx="7772400" cy="2662808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latin typeface="Segoe Script" pitchFamily="34" charset="0"/>
              </a:rPr>
              <a:t>If</a:t>
            </a:r>
            <a:r>
              <a:rPr lang="cs-CZ" sz="4400" dirty="0" smtClean="0">
                <a:latin typeface="Segoe Script" pitchFamily="34" charset="0"/>
              </a:rPr>
              <a:t> </a:t>
            </a:r>
            <a:r>
              <a:rPr lang="cs-CZ" sz="4400" dirty="0" err="1" smtClean="0">
                <a:latin typeface="Segoe Script" pitchFamily="34" charset="0"/>
              </a:rPr>
              <a:t>you</a:t>
            </a:r>
            <a:r>
              <a:rPr lang="cs-CZ" sz="4400" dirty="0" smtClean="0">
                <a:latin typeface="Segoe Script" pitchFamily="34" charset="0"/>
              </a:rPr>
              <a:t> _________ (not </a:t>
            </a:r>
            <a:r>
              <a:rPr lang="cs-CZ" sz="4400" dirty="0" err="1" smtClean="0">
                <a:latin typeface="Segoe Script" pitchFamily="34" charset="0"/>
              </a:rPr>
              <a:t>be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carefull</a:t>
            </a:r>
            <a:r>
              <a:rPr lang="cs-CZ" sz="4400" dirty="0" smtClean="0">
                <a:latin typeface="Segoe Script" pitchFamily="34" charset="0"/>
              </a:rPr>
              <a:t>, </a:t>
            </a:r>
            <a:r>
              <a:rPr lang="cs-CZ" sz="4400" dirty="0" err="1" smtClean="0">
                <a:latin typeface="Segoe Script" pitchFamily="34" charset="0"/>
              </a:rPr>
              <a:t>you</a:t>
            </a:r>
            <a:r>
              <a:rPr lang="cs-CZ" sz="4400" dirty="0" smtClean="0">
                <a:latin typeface="Segoe Script" pitchFamily="34" charset="0"/>
              </a:rPr>
              <a:t> __________ (make) many </a:t>
            </a:r>
            <a:r>
              <a:rPr lang="cs-CZ" sz="4400" dirty="0" err="1" smtClean="0">
                <a:latin typeface="Segoe Script" pitchFamily="34" charset="0"/>
              </a:rPr>
              <a:t>mistakes</a:t>
            </a:r>
            <a:r>
              <a:rPr lang="cs-CZ" sz="4400" dirty="0" smtClean="0">
                <a:latin typeface="Segoe Script" pitchFamily="34" charset="0"/>
              </a:rPr>
              <a:t>.</a:t>
            </a:r>
            <a:endParaRPr lang="cs-CZ" sz="4400" dirty="0">
              <a:latin typeface="Segoe Script" pitchFamily="34" charset="0"/>
            </a:endParaRPr>
          </a:p>
        </p:txBody>
      </p:sp>
      <p:pic>
        <p:nvPicPr>
          <p:cNvPr id="6146" name="Picture 2" descr="C:\Users\pc\AppData\Local\Microsoft\Windows\Temporary Internet Files\Content.IE5\A17QB1P7\MP9004000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548680"/>
            <a:ext cx="3914488" cy="260863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50100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>
                <a:solidFill>
                  <a:srgbClr val="FF0000"/>
                </a:solidFill>
                <a:latin typeface="Segoe Script" pitchFamily="34" charset="0"/>
              </a:rPr>
              <a:t>a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ren´t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4270448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>
                <a:solidFill>
                  <a:srgbClr val="FF0000"/>
                </a:solidFill>
                <a:latin typeface="Segoe Script" pitchFamily="34" charset="0"/>
              </a:rPr>
              <a:t>w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ill</a:t>
            </a:r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 make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629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31453" y="3861048"/>
            <a:ext cx="7772400" cy="4572000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latin typeface="Segoe Script" pitchFamily="34" charset="0"/>
              </a:rPr>
              <a:t>Our</a:t>
            </a:r>
            <a:r>
              <a:rPr lang="cs-CZ" sz="4400" dirty="0" smtClean="0">
                <a:latin typeface="Segoe Script" pitchFamily="34" charset="0"/>
              </a:rPr>
              <a:t> boss _________ (</a:t>
            </a:r>
            <a:r>
              <a:rPr lang="cs-CZ" sz="4400" dirty="0" err="1" smtClean="0">
                <a:latin typeface="Segoe Script" pitchFamily="34" charset="0"/>
              </a:rPr>
              <a:t>be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angry</a:t>
            </a:r>
            <a:r>
              <a:rPr lang="cs-CZ" sz="4400" dirty="0" smtClean="0">
                <a:latin typeface="Segoe Script" pitchFamily="34" charset="0"/>
              </a:rPr>
              <a:t>, </a:t>
            </a:r>
            <a:r>
              <a:rPr lang="cs-CZ" sz="4400" dirty="0" err="1" smtClean="0">
                <a:latin typeface="Segoe Script" pitchFamily="34" charset="0"/>
              </a:rPr>
              <a:t>if</a:t>
            </a:r>
            <a:r>
              <a:rPr lang="cs-CZ" sz="4400" dirty="0" smtClean="0">
                <a:latin typeface="Segoe Script" pitchFamily="34" charset="0"/>
              </a:rPr>
              <a:t> </a:t>
            </a:r>
            <a:r>
              <a:rPr lang="cs-CZ" sz="4400" dirty="0" err="1" smtClean="0">
                <a:latin typeface="Segoe Script" pitchFamily="34" charset="0"/>
              </a:rPr>
              <a:t>we</a:t>
            </a:r>
            <a:r>
              <a:rPr lang="cs-CZ" sz="4400" dirty="0" smtClean="0">
                <a:latin typeface="Segoe Script" pitchFamily="34" charset="0"/>
              </a:rPr>
              <a:t> ________ (</a:t>
            </a:r>
            <a:r>
              <a:rPr lang="cs-CZ" sz="4400" dirty="0" err="1" smtClean="0">
                <a:latin typeface="Segoe Script" pitchFamily="34" charset="0"/>
              </a:rPr>
              <a:t>be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late</a:t>
            </a:r>
            <a:r>
              <a:rPr lang="cs-CZ" sz="4400" dirty="0" smtClean="0">
                <a:latin typeface="Segoe Script" pitchFamily="34" charset="0"/>
              </a:rPr>
              <a:t>.</a:t>
            </a:r>
            <a:endParaRPr lang="cs-CZ" sz="4400" dirty="0">
              <a:latin typeface="Segoe Script" pitchFamily="34" charset="0"/>
            </a:endParaRPr>
          </a:p>
        </p:txBody>
      </p:sp>
      <p:pic>
        <p:nvPicPr>
          <p:cNvPr id="7170" name="Picture 2" descr="C:\Users\pc\AppData\Local\Microsoft\Windows\Temporary Internet Files\Content.IE5\A3BZKTVY\MP900430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580" y="378617"/>
            <a:ext cx="4356147" cy="2906367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17358" y="3789040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>
                <a:solidFill>
                  <a:srgbClr val="FF0000"/>
                </a:solidFill>
                <a:latin typeface="Segoe Script" pitchFamily="34" charset="0"/>
              </a:rPr>
              <a:t>w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ill</a:t>
            </a:r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  <a:latin typeface="Segoe Script" pitchFamily="34" charset="0"/>
              </a:rPr>
              <a:t>be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4542813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are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90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3933056"/>
            <a:ext cx="7772400" cy="2712342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Segoe Script" pitchFamily="34" charset="0"/>
              </a:rPr>
              <a:t>He ___________ (</a:t>
            </a:r>
            <a:r>
              <a:rPr lang="cs-CZ" sz="4400" dirty="0" err="1" smtClean="0">
                <a:latin typeface="Segoe Script" pitchFamily="34" charset="0"/>
              </a:rPr>
              <a:t>buy</a:t>
            </a:r>
            <a:r>
              <a:rPr lang="cs-CZ" sz="4400" dirty="0" smtClean="0">
                <a:latin typeface="Segoe Script" pitchFamily="34" charset="0"/>
              </a:rPr>
              <a:t>) a </a:t>
            </a:r>
            <a:r>
              <a:rPr lang="cs-CZ" sz="4400" dirty="0" err="1" smtClean="0">
                <a:latin typeface="Segoe Script" pitchFamily="34" charset="0"/>
              </a:rPr>
              <a:t>new</a:t>
            </a:r>
            <a:r>
              <a:rPr lang="cs-CZ" sz="4400" dirty="0" smtClean="0">
                <a:latin typeface="Segoe Script" pitchFamily="34" charset="0"/>
              </a:rPr>
              <a:t> car, </a:t>
            </a:r>
            <a:r>
              <a:rPr lang="cs-CZ" sz="4400" dirty="0" err="1" smtClean="0">
                <a:latin typeface="Segoe Script" pitchFamily="34" charset="0"/>
              </a:rPr>
              <a:t>if</a:t>
            </a:r>
            <a:r>
              <a:rPr lang="cs-CZ" sz="4400" dirty="0" smtClean="0">
                <a:latin typeface="Segoe Script" pitchFamily="34" charset="0"/>
              </a:rPr>
              <a:t> he __________ (</a:t>
            </a:r>
            <a:r>
              <a:rPr lang="cs-CZ" sz="4400" dirty="0" err="1" smtClean="0">
                <a:latin typeface="Segoe Script" pitchFamily="34" charset="0"/>
              </a:rPr>
              <a:t>have</a:t>
            </a:r>
            <a:r>
              <a:rPr lang="cs-CZ" sz="4400" dirty="0" smtClean="0">
                <a:latin typeface="Segoe Script" pitchFamily="34" charset="0"/>
              </a:rPr>
              <a:t>) </a:t>
            </a:r>
            <a:r>
              <a:rPr lang="cs-CZ" sz="4400" dirty="0" err="1" smtClean="0">
                <a:latin typeface="Segoe Script" pitchFamily="34" charset="0"/>
              </a:rPr>
              <a:t>enough</a:t>
            </a:r>
            <a:r>
              <a:rPr lang="cs-CZ" sz="4400" dirty="0" smtClean="0">
                <a:latin typeface="Segoe Script" pitchFamily="34" charset="0"/>
              </a:rPr>
              <a:t> </a:t>
            </a:r>
            <a:r>
              <a:rPr lang="cs-CZ" sz="4400" dirty="0" err="1" smtClean="0">
                <a:latin typeface="Segoe Script" pitchFamily="34" charset="0"/>
              </a:rPr>
              <a:t>money</a:t>
            </a:r>
            <a:r>
              <a:rPr lang="cs-CZ" sz="4400" dirty="0" smtClean="0">
                <a:latin typeface="Segoe Script" pitchFamily="34" charset="0"/>
              </a:rPr>
              <a:t>.</a:t>
            </a:r>
            <a:endParaRPr lang="cs-CZ" sz="4400" dirty="0">
              <a:latin typeface="Segoe Script" pitchFamily="34" charset="0"/>
            </a:endParaRPr>
          </a:p>
        </p:txBody>
      </p:sp>
      <p:pic>
        <p:nvPicPr>
          <p:cNvPr id="8195" name="Picture 3" descr="C:\Users\pc\AppData\Local\Microsoft\Windows\Temporary Internet Files\Content.IE5\ZBXJ9RA9\MP900406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6672"/>
            <a:ext cx="4754385" cy="3168352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56599" y="386104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rgbClr val="FF0000"/>
                </a:solidFill>
                <a:latin typeface="Segoe Script" pitchFamily="34" charset="0"/>
              </a:rPr>
              <a:t>´ll buy</a:t>
            </a:r>
            <a:endParaRPr lang="en-GB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453680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Segoe Script" pitchFamily="34" charset="0"/>
              </a:rPr>
              <a:t>has</a:t>
            </a:r>
            <a:endParaRPr lang="cs-CZ" sz="4400" b="1" dirty="0">
              <a:solidFill>
                <a:srgbClr val="FF0000"/>
              </a:solidFill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21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Obrázky: http://office.microsoft.com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841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</TotalTime>
  <Words>279</Words>
  <Application>Microsoft Office PowerPoint</Application>
  <PresentationFormat>Předvádění na obrazovce (4:3)</PresentationFormat>
  <Paragraphs>42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Anotace</vt:lpstr>
      <vt:lpstr>1st Conditional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1st Conditional</dc:title>
  <dc:creator>pc</dc:creator>
  <cp:lastModifiedBy>pc</cp:lastModifiedBy>
  <cp:revision>12</cp:revision>
  <dcterms:created xsi:type="dcterms:W3CDTF">2012-10-17T14:40:09Z</dcterms:created>
  <dcterms:modified xsi:type="dcterms:W3CDTF">2013-07-29T10:45:21Z</dcterms:modified>
</cp:coreProperties>
</file>