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667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64B498A6-D918-4EB5-B99B-2B6F665AAB60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7C024FF5-3026-4FCF-8173-D65F9D00974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Základní </a:t>
            </a:r>
            <a:r>
              <a:rPr lang="cs-CZ" dirty="0"/>
              <a:t>škola  a mateřská škola, Svoboda nad Úpou, okres Trutnov</a:t>
            </a:r>
          </a:p>
          <a:p>
            <a:r>
              <a:rPr lang="cs-CZ" dirty="0"/>
              <a:t>Bc. Lucie Ševčíková</a:t>
            </a:r>
          </a:p>
          <a:p>
            <a:r>
              <a:rPr lang="cs-CZ" dirty="0"/>
              <a:t>VY_22_INOVACE_2.2.2 </a:t>
            </a:r>
            <a:r>
              <a:rPr lang="cs-CZ" dirty="0" smtClean="0"/>
              <a:t>AJ8,9g_8</a:t>
            </a:r>
            <a:endParaRPr lang="cs-CZ" dirty="0"/>
          </a:p>
          <a:p>
            <a:r>
              <a:rPr lang="cs-CZ" dirty="0"/>
              <a:t>Téma:  </a:t>
            </a:r>
            <a:r>
              <a:rPr lang="cs-CZ" dirty="0" smtClean="0"/>
              <a:t>zvratná zájmena</a:t>
            </a:r>
            <a:endParaRPr lang="cs-CZ" dirty="0"/>
          </a:p>
          <a:p>
            <a:r>
              <a:rPr lang="cs-CZ" dirty="0" smtClean="0"/>
              <a:t>18.11.2012</a:t>
            </a:r>
            <a:endParaRPr lang="cs-CZ" dirty="0"/>
          </a:p>
          <a:p>
            <a:r>
              <a:rPr lang="cs-CZ" dirty="0"/>
              <a:t>8. a 9. ročník</a:t>
            </a:r>
          </a:p>
          <a:p>
            <a:r>
              <a:rPr lang="cs-CZ" b="1" dirty="0"/>
              <a:t>Číslo </a:t>
            </a:r>
            <a:r>
              <a:rPr lang="cs-CZ" b="1" dirty="0" smtClean="0"/>
              <a:t>projektu: </a:t>
            </a:r>
            <a:r>
              <a:rPr lang="cs-CZ" dirty="0"/>
              <a:t>CZ.1.07/1.4.00/21.3068 </a:t>
            </a:r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429" y="404664"/>
            <a:ext cx="5407025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68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dirty="0" smtClean="0"/>
              <a:t>Tento interaktivní materiál určený pro žáky 8. a 9. ročníku je zaměřen na pochopení používání zvratných zájmen v angličtině. Prezentace obsahuje interaktivní vzorové věty na procvičení daného jevu.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120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Zvratná zájmena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Reflexive</a:t>
            </a:r>
            <a:r>
              <a:rPr lang="cs-CZ" dirty="0" smtClean="0"/>
              <a:t> </a:t>
            </a:r>
            <a:r>
              <a:rPr lang="cs-CZ" dirty="0" err="1" smtClean="0"/>
              <a:t>pronouns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902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>
                <a:solidFill>
                  <a:srgbClr val="FFFF00"/>
                </a:solidFill>
              </a:rPr>
              <a:t>Zvratná zájmena se nejčastěji objevují jako předmět slovesa nebo za </a:t>
            </a:r>
            <a:r>
              <a:rPr lang="cs-CZ" sz="3200" dirty="0" smtClean="0">
                <a:solidFill>
                  <a:srgbClr val="FFFF00"/>
                </a:solidFill>
              </a:rPr>
              <a:t>předložkou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srgbClr val="FFFF00"/>
                </a:solidFill>
              </a:rPr>
              <a:t>vyjadřují</a:t>
            </a:r>
            <a:r>
              <a:rPr lang="cs-CZ" sz="3200" dirty="0">
                <a:solidFill>
                  <a:srgbClr val="FFFF00"/>
                </a:solidFill>
              </a:rPr>
              <a:t>, že se jedná o tutéž osobu, která je v podmětu věty, tedy např. </a:t>
            </a:r>
            <a:r>
              <a:rPr lang="cs-CZ" sz="3200" i="1" dirty="0">
                <a:solidFill>
                  <a:srgbClr val="FFFF00"/>
                </a:solidFill>
              </a:rPr>
              <a:t>on vidí sebe, on mluví o sobě, má rád jen sám sebe</a:t>
            </a:r>
            <a:r>
              <a:rPr lang="cs-CZ" sz="3200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cs-CZ" sz="3200" b="1" i="1" u="sng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She</a:t>
            </a:r>
            <a:r>
              <a:rPr lang="cs-CZ" sz="3200" i="1" dirty="0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3200" i="1" dirty="0" err="1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talked</a:t>
            </a:r>
            <a:r>
              <a:rPr lang="cs-CZ" sz="3200" i="1" dirty="0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3200" i="1" dirty="0" err="1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about</a:t>
            </a:r>
            <a:r>
              <a:rPr lang="cs-CZ" sz="3200" i="1" dirty="0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3200" b="1" i="1" u="sng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herself</a:t>
            </a:r>
            <a:r>
              <a:rPr lang="cs-CZ" sz="3200" b="1" i="1" u="sng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cs-CZ" sz="3200" i="1" dirty="0" err="1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all</a:t>
            </a:r>
            <a:r>
              <a:rPr lang="cs-CZ" sz="3200" i="1" dirty="0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3200" i="1" dirty="0" err="1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the</a:t>
            </a:r>
            <a:r>
              <a:rPr lang="cs-CZ" sz="3200" i="1" dirty="0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3200" i="1" dirty="0" err="1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time</a:t>
            </a:r>
            <a:r>
              <a:rPr lang="cs-CZ" sz="3200" i="1" dirty="0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</a:p>
          <a:p>
            <a:pPr algn="ctr"/>
            <a:r>
              <a:rPr lang="cs-CZ" sz="3200" i="1" dirty="0" smtClean="0">
                <a:solidFill>
                  <a:srgbClr val="92D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Stále mluvila o sobě.</a:t>
            </a:r>
            <a:endParaRPr lang="cs-CZ" sz="3200" i="1" dirty="0">
              <a:solidFill>
                <a:srgbClr val="92D05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/>
              <a:t>Použití: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356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2779414" cy="4990296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I</a:t>
            </a:r>
          </a:p>
          <a:p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YOU</a:t>
            </a:r>
          </a:p>
          <a:p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HE</a:t>
            </a:r>
          </a:p>
          <a:p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SHE</a:t>
            </a:r>
          </a:p>
          <a:p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IT</a:t>
            </a:r>
          </a:p>
          <a:p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WE</a:t>
            </a:r>
          </a:p>
          <a:p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YOU</a:t>
            </a:r>
          </a:p>
          <a:p>
            <a:r>
              <a:rPr lang="cs-CZ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THEY</a:t>
            </a:r>
            <a:endParaRPr lang="cs-CZ" sz="32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Tvary zvratných zájmen</a:t>
            </a:r>
            <a:endParaRPr lang="cs-CZ" dirty="0"/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3851920" y="1556792"/>
            <a:ext cx="2808312" cy="499029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b="1" dirty="0" smtClean="0">
                <a:solidFill>
                  <a:srgbClr val="FFFF00"/>
                </a:solidFill>
              </a:rPr>
              <a:t>MY</a:t>
            </a:r>
            <a:r>
              <a:rPr lang="cs-CZ" sz="3200" b="1" dirty="0" smtClean="0">
                <a:solidFill>
                  <a:srgbClr val="FFC000"/>
                </a:solidFill>
              </a:rPr>
              <a:t>SELF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YOUR</a:t>
            </a:r>
            <a:r>
              <a:rPr lang="cs-CZ" sz="3200" b="1" dirty="0" smtClean="0">
                <a:solidFill>
                  <a:srgbClr val="FFC000"/>
                </a:solidFill>
              </a:rPr>
              <a:t>SELF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HIM</a:t>
            </a:r>
            <a:r>
              <a:rPr lang="cs-CZ" sz="3200" b="1" dirty="0" smtClean="0">
                <a:solidFill>
                  <a:srgbClr val="FFC000"/>
                </a:solidFill>
              </a:rPr>
              <a:t>SELF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HER</a:t>
            </a:r>
            <a:r>
              <a:rPr lang="cs-CZ" sz="3200" b="1" dirty="0" smtClean="0">
                <a:solidFill>
                  <a:srgbClr val="FFC000"/>
                </a:solidFill>
              </a:rPr>
              <a:t>SELF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IT</a:t>
            </a:r>
            <a:r>
              <a:rPr lang="cs-CZ" sz="3200" b="1" dirty="0" smtClean="0">
                <a:solidFill>
                  <a:srgbClr val="FFC000"/>
                </a:solidFill>
              </a:rPr>
              <a:t>SELF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OUR</a:t>
            </a:r>
            <a:r>
              <a:rPr lang="cs-CZ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SELVES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YOUR</a:t>
            </a:r>
            <a:r>
              <a:rPr lang="cs-CZ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SELVES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THEM</a:t>
            </a:r>
            <a:r>
              <a:rPr lang="cs-CZ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SELVES</a:t>
            </a:r>
            <a:endParaRPr lang="cs-CZ" sz="32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65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en-US" sz="4400" dirty="0">
                <a:solidFill>
                  <a:srgbClr val="FFFF00"/>
                </a:solidFill>
              </a:rPr>
              <a:t>He</a:t>
            </a:r>
            <a:r>
              <a:rPr lang="en-US" sz="4400" dirty="0"/>
              <a:t> saw </a:t>
            </a:r>
            <a:r>
              <a:rPr lang="en-US" sz="4400" b="1" dirty="0">
                <a:solidFill>
                  <a:srgbClr val="FFFF00"/>
                </a:solidFill>
              </a:rPr>
              <a:t>him</a:t>
            </a:r>
            <a:r>
              <a:rPr lang="en-US" sz="4400" dirty="0"/>
              <a:t> in the mirror. </a:t>
            </a:r>
            <a:endParaRPr lang="cs-CZ" sz="44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4400" dirty="0" smtClean="0"/>
              <a:t>Viděl </a:t>
            </a:r>
            <a:r>
              <a:rPr lang="cs-CZ" sz="4400" dirty="0" smtClean="0">
                <a:solidFill>
                  <a:srgbClr val="FFC000"/>
                </a:solidFill>
              </a:rPr>
              <a:t>ho</a:t>
            </a:r>
            <a:r>
              <a:rPr lang="cs-CZ" sz="4400" dirty="0" smtClean="0"/>
              <a:t> v zrcadle.</a:t>
            </a:r>
          </a:p>
          <a:p>
            <a:pPr algn="ctr"/>
            <a:r>
              <a:rPr lang="cs-CZ" sz="4400" dirty="0">
                <a:solidFill>
                  <a:srgbClr val="FF0000"/>
                </a:solidFill>
              </a:rPr>
              <a:t>a</a:t>
            </a:r>
            <a:r>
              <a:rPr lang="cs-CZ" sz="4400" dirty="0" smtClean="0">
                <a:solidFill>
                  <a:srgbClr val="FF0000"/>
                </a:solidFill>
              </a:rPr>
              <a:t>le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dirty="0" smtClean="0">
                <a:solidFill>
                  <a:srgbClr val="FFFF00"/>
                </a:solidFill>
              </a:rPr>
              <a:t>He</a:t>
            </a:r>
            <a:r>
              <a:rPr lang="en-US" sz="4400" dirty="0" smtClean="0"/>
              <a:t> saw</a:t>
            </a:r>
            <a:r>
              <a:rPr lang="en-US" sz="4400" dirty="0"/>
              <a:t> </a:t>
            </a:r>
            <a:r>
              <a:rPr lang="en-US" sz="4400" b="1" dirty="0">
                <a:solidFill>
                  <a:srgbClr val="FFFF00"/>
                </a:solidFill>
              </a:rPr>
              <a:t>himself</a:t>
            </a:r>
            <a:r>
              <a:rPr lang="en-US" sz="4400" dirty="0"/>
              <a:t> in the mirror</a:t>
            </a:r>
            <a:r>
              <a:rPr lang="en-US" sz="4400" dirty="0" smtClean="0"/>
              <a:t>.</a:t>
            </a:r>
            <a:endParaRPr lang="cs-CZ" sz="44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4400" dirty="0" smtClean="0"/>
              <a:t>Viděl  </a:t>
            </a:r>
            <a:r>
              <a:rPr lang="cs-CZ" sz="4400" dirty="0" smtClean="0">
                <a:solidFill>
                  <a:srgbClr val="FFC000"/>
                </a:solidFill>
              </a:rPr>
              <a:t>se</a:t>
            </a:r>
            <a:r>
              <a:rPr lang="cs-CZ" sz="4400" dirty="0" smtClean="0"/>
              <a:t> v zrcadle. (sám sebe)</a:t>
            </a:r>
            <a:endParaRPr lang="cs-CZ" sz="4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Porovnej.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35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vyjadřuje</a:t>
            </a:r>
            <a:r>
              <a:rPr lang="en-US" sz="3600" dirty="0"/>
              <a:t>, </a:t>
            </a:r>
            <a:r>
              <a:rPr lang="en-US" sz="3600" dirty="0" err="1"/>
              <a:t>že</a:t>
            </a:r>
            <a:r>
              <a:rPr lang="en-US" sz="3600" dirty="0"/>
              <a:t> </a:t>
            </a:r>
            <a:r>
              <a:rPr lang="en-US" sz="3600" dirty="0" err="1"/>
              <a:t>někdo</a:t>
            </a:r>
            <a:r>
              <a:rPr lang="en-US" sz="3600" dirty="0"/>
              <a:t> </a:t>
            </a:r>
            <a:r>
              <a:rPr lang="en-US" sz="3600" dirty="0" err="1"/>
              <a:t>něco</a:t>
            </a:r>
            <a:r>
              <a:rPr lang="en-US" sz="3600" dirty="0"/>
              <a:t> </a:t>
            </a:r>
            <a:r>
              <a:rPr lang="en-US" sz="3600" dirty="0" err="1"/>
              <a:t>udělal</a:t>
            </a:r>
            <a:r>
              <a:rPr lang="en-US" sz="3600" dirty="0"/>
              <a:t> </a:t>
            </a:r>
            <a:r>
              <a:rPr lang="en-US" sz="3600" dirty="0" err="1"/>
              <a:t>bez</a:t>
            </a:r>
            <a:r>
              <a:rPr lang="en-US" sz="3600" dirty="0"/>
              <a:t> </a:t>
            </a:r>
            <a:r>
              <a:rPr lang="en-US" sz="3600" dirty="0" err="1"/>
              <a:t>druhých</a:t>
            </a:r>
            <a:r>
              <a:rPr lang="en-US" sz="3600" dirty="0"/>
              <a:t>, </a:t>
            </a:r>
            <a:r>
              <a:rPr lang="en-US" sz="3600" dirty="0" err="1"/>
              <a:t>že</a:t>
            </a:r>
            <a:r>
              <a:rPr lang="en-US" sz="3600" dirty="0"/>
              <a:t> </a:t>
            </a:r>
            <a:r>
              <a:rPr lang="en-US" sz="3600" dirty="0" err="1"/>
              <a:t>něco</a:t>
            </a:r>
            <a:r>
              <a:rPr lang="en-US" sz="3600" dirty="0"/>
              <a:t> </a:t>
            </a:r>
            <a:r>
              <a:rPr lang="en-US" sz="3600" dirty="0" err="1"/>
              <a:t>udělal</a:t>
            </a:r>
            <a:r>
              <a:rPr lang="en-US" sz="3600" dirty="0"/>
              <a:t> o </a:t>
            </a:r>
            <a:r>
              <a:rPr lang="en-US" sz="3600" dirty="0" err="1" smtClean="0"/>
              <a:t>samotě</a:t>
            </a:r>
            <a:r>
              <a:rPr lang="en-US" sz="3600" dirty="0" smtClean="0"/>
              <a:t>.</a:t>
            </a:r>
            <a:endParaRPr lang="cs-CZ" sz="3600" dirty="0" smtClean="0"/>
          </a:p>
          <a:p>
            <a:r>
              <a:rPr lang="en-US" sz="3600" i="1" dirty="0" smtClean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Everybody </a:t>
            </a:r>
            <a:r>
              <a:rPr lang="en-US" sz="3600" i="1" dirty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had already seen the film, so I watched it </a:t>
            </a:r>
            <a:r>
              <a:rPr lang="en-US" sz="36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by myself</a:t>
            </a:r>
            <a:r>
              <a:rPr lang="en-U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 </a:t>
            </a:r>
            <a:endParaRPr lang="cs-CZ" sz="3600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n-US" sz="3600" i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n-US" sz="3600" i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US" sz="3600" i="1" dirty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Nobody wanted to help us so we did it all </a:t>
            </a:r>
            <a:r>
              <a:rPr lang="en-US" sz="36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by ourselves</a:t>
            </a:r>
            <a:r>
              <a:rPr lang="en-U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  <a:r>
              <a:rPr lang="en-US" sz="3600" i="1" dirty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 </a:t>
            </a:r>
          </a:p>
          <a:p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/>
              <a:t>BY MYSELF, BY HIMSELF </a:t>
            </a:r>
            <a:r>
              <a:rPr lang="cs-CZ" dirty="0" smtClean="0"/>
              <a:t> (sám, sami)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3669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14619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400" dirty="0" smtClean="0"/>
              <a:t>Jim </a:t>
            </a:r>
            <a:r>
              <a:rPr lang="cs-CZ" sz="4400" dirty="0" err="1" smtClean="0"/>
              <a:t>wants</a:t>
            </a:r>
            <a:r>
              <a:rPr lang="cs-CZ" sz="4400" dirty="0" smtClean="0"/>
              <a:t> to </a:t>
            </a:r>
            <a:r>
              <a:rPr lang="cs-CZ" sz="4400" dirty="0" err="1" smtClean="0"/>
              <a:t>eat</a:t>
            </a:r>
            <a:r>
              <a:rPr lang="cs-CZ" sz="4400" dirty="0" smtClean="0"/>
              <a:t> </a:t>
            </a:r>
            <a:r>
              <a:rPr lang="cs-CZ" sz="4400" dirty="0" err="1" smtClean="0"/>
              <a:t>all</a:t>
            </a:r>
            <a:r>
              <a:rPr lang="cs-CZ" sz="4400" dirty="0" smtClean="0"/>
              <a:t> </a:t>
            </a:r>
            <a:r>
              <a:rPr lang="cs-CZ" sz="4400" dirty="0" err="1" smtClean="0"/>
              <a:t>the</a:t>
            </a:r>
            <a:r>
              <a:rPr lang="cs-CZ" sz="4400" dirty="0" smtClean="0"/>
              <a:t> </a:t>
            </a:r>
            <a:r>
              <a:rPr lang="cs-CZ" sz="4400" dirty="0" err="1" smtClean="0"/>
              <a:t>chicken</a:t>
            </a:r>
            <a:r>
              <a:rPr lang="cs-CZ" sz="4400" dirty="0" smtClean="0"/>
              <a:t> by ______________.</a:t>
            </a:r>
          </a:p>
          <a:p>
            <a:pPr algn="ctr"/>
            <a:endParaRPr lang="cs-CZ" sz="4400" dirty="0" smtClean="0"/>
          </a:p>
          <a:p>
            <a:pPr algn="ctr"/>
            <a:endParaRPr lang="cs-CZ" sz="4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Let´s</a:t>
            </a:r>
            <a:r>
              <a:rPr lang="cs-CZ" dirty="0" smtClean="0"/>
              <a:t> </a:t>
            </a:r>
            <a:r>
              <a:rPr lang="cs-CZ" dirty="0" err="1" smtClean="0"/>
              <a:t>practise</a:t>
            </a:r>
            <a:r>
              <a:rPr lang="cs-CZ" dirty="0" smtClean="0"/>
              <a:t>!</a:t>
            </a:r>
            <a:endParaRPr lang="cs-CZ" dirty="0"/>
          </a:p>
        </p:txBody>
      </p:sp>
      <p:pic>
        <p:nvPicPr>
          <p:cNvPr id="1028" name="Picture 4" descr="C:\Users\pc\AppData\Local\Microsoft\Windows\Temporary Internet Files\Content.IE5\0FTKUZBM\MC9002804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40968"/>
            <a:ext cx="409597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87824" y="2104403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i="1" dirty="0" err="1" smtClean="0">
                <a:solidFill>
                  <a:schemeClr val="accent4">
                    <a:lumMod val="75000"/>
                  </a:schemeClr>
                </a:solidFill>
              </a:rPr>
              <a:t>himself</a:t>
            </a:r>
            <a:endParaRPr lang="cs-CZ" sz="48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865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pc\AppData\Local\Microsoft\Windows\Temporary Internet Files\Content.IE5\0FTKUZBM\MP9004223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92896"/>
            <a:ext cx="2376264" cy="356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1"/>
          <p:cNvSpPr txBox="1">
            <a:spLocks/>
          </p:cNvSpPr>
          <p:nvPr/>
        </p:nvSpPr>
        <p:spPr>
          <a:xfrm>
            <a:off x="373692" y="854848"/>
            <a:ext cx="7680960" cy="14619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400" dirty="0" smtClean="0"/>
              <a:t>Carol </a:t>
            </a:r>
            <a:r>
              <a:rPr lang="cs-CZ" sz="4400" dirty="0" err="1" smtClean="0"/>
              <a:t>learnt</a:t>
            </a:r>
            <a:r>
              <a:rPr lang="cs-CZ" sz="4400" dirty="0" smtClean="0"/>
              <a:t> to play </a:t>
            </a:r>
            <a:r>
              <a:rPr lang="cs-CZ" sz="4400" dirty="0" err="1" smtClean="0"/>
              <a:t>the</a:t>
            </a:r>
            <a:r>
              <a:rPr lang="cs-CZ" sz="4400" dirty="0" smtClean="0"/>
              <a:t> </a:t>
            </a:r>
            <a:r>
              <a:rPr lang="cs-CZ" sz="4400" dirty="0" err="1" smtClean="0"/>
              <a:t>guitar</a:t>
            </a:r>
            <a:r>
              <a:rPr lang="cs-CZ" sz="4400" dirty="0" smtClean="0"/>
              <a:t> by ______________.</a:t>
            </a:r>
          </a:p>
          <a:p>
            <a:pPr algn="ctr"/>
            <a:endParaRPr lang="cs-CZ" sz="4400" dirty="0" smtClean="0"/>
          </a:p>
          <a:p>
            <a:pPr algn="ctr"/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75856" y="147230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i="1" dirty="0" err="1" smtClean="0">
                <a:solidFill>
                  <a:schemeClr val="accent4">
                    <a:lumMod val="75000"/>
                  </a:schemeClr>
                </a:solidFill>
              </a:rPr>
              <a:t>herself</a:t>
            </a:r>
            <a:endParaRPr lang="cs-CZ" sz="48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84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pc\AppData\Local\Microsoft\Windows\Temporary Internet Files\Content.IE5\JKTU8JTX\MM90004092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335" y="2564904"/>
            <a:ext cx="1673127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373692" y="854848"/>
            <a:ext cx="7680960" cy="14619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400" dirty="0" err="1" smtClean="0"/>
              <a:t>The</a:t>
            </a:r>
            <a:r>
              <a:rPr lang="cs-CZ" sz="4400" dirty="0" smtClean="0"/>
              <a:t> </a:t>
            </a:r>
            <a:r>
              <a:rPr lang="cs-CZ" sz="4400" dirty="0" err="1" smtClean="0"/>
              <a:t>monkey</a:t>
            </a:r>
            <a:r>
              <a:rPr lang="cs-CZ" sz="4400" dirty="0" smtClean="0"/>
              <a:t> </a:t>
            </a:r>
            <a:r>
              <a:rPr lang="cs-CZ" sz="4400" dirty="0" err="1" smtClean="0"/>
              <a:t>is</a:t>
            </a:r>
            <a:r>
              <a:rPr lang="cs-CZ" sz="4400" dirty="0" smtClean="0"/>
              <a:t> </a:t>
            </a:r>
            <a:r>
              <a:rPr lang="cs-CZ" sz="4400" dirty="0" err="1" smtClean="0"/>
              <a:t>scratching</a:t>
            </a:r>
            <a:r>
              <a:rPr lang="cs-CZ" sz="4400" dirty="0" smtClean="0"/>
              <a:t> ______________.</a:t>
            </a:r>
          </a:p>
          <a:p>
            <a:pPr algn="ctr"/>
            <a:endParaRPr lang="cs-CZ" sz="4400" dirty="0" smtClean="0"/>
          </a:p>
          <a:p>
            <a:pPr algn="ctr"/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75856" y="147230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i="1" dirty="0" err="1" smtClean="0">
                <a:solidFill>
                  <a:schemeClr val="accent4">
                    <a:lumMod val="75000"/>
                  </a:schemeClr>
                </a:solidFill>
              </a:rPr>
              <a:t>itself</a:t>
            </a:r>
            <a:endParaRPr lang="cs-CZ" sz="48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4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pc\AppData\Local\Microsoft\Windows\Temporary Internet Files\Content.IE5\0B6HPIUY\MP9004307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56992"/>
            <a:ext cx="2844316" cy="252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1"/>
          <p:cNvSpPr txBox="1">
            <a:spLocks/>
          </p:cNvSpPr>
          <p:nvPr/>
        </p:nvSpPr>
        <p:spPr>
          <a:xfrm>
            <a:off x="373692" y="854848"/>
            <a:ext cx="7680960" cy="14619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400" dirty="0" smtClean="0"/>
              <a:t>I </a:t>
            </a:r>
            <a:r>
              <a:rPr lang="cs-CZ" sz="4400" dirty="0" err="1" smtClean="0"/>
              <a:t>cut</a:t>
            </a:r>
            <a:r>
              <a:rPr lang="cs-CZ" sz="4400" dirty="0" smtClean="0"/>
              <a:t> </a:t>
            </a:r>
            <a:r>
              <a:rPr lang="cs-CZ" sz="4400" dirty="0" err="1" smtClean="0"/>
              <a:t>the</a:t>
            </a:r>
            <a:r>
              <a:rPr lang="cs-CZ" sz="4400" dirty="0" smtClean="0"/>
              <a:t> </a:t>
            </a:r>
            <a:r>
              <a:rPr lang="cs-CZ" sz="4400" dirty="0" err="1" smtClean="0"/>
              <a:t>vegetable</a:t>
            </a:r>
            <a:r>
              <a:rPr lang="cs-CZ" sz="4400" dirty="0" smtClean="0"/>
              <a:t> </a:t>
            </a:r>
            <a:r>
              <a:rPr lang="cs-CZ" sz="4400" dirty="0" err="1" smtClean="0"/>
              <a:t>for</a:t>
            </a:r>
            <a:r>
              <a:rPr lang="cs-CZ" sz="4400" dirty="0" smtClean="0"/>
              <a:t> </a:t>
            </a:r>
            <a:r>
              <a:rPr lang="cs-CZ" sz="4400" dirty="0" err="1" smtClean="0"/>
              <a:t>salad</a:t>
            </a:r>
            <a:r>
              <a:rPr lang="cs-CZ" sz="4400" dirty="0" smtClean="0"/>
              <a:t> by __________ .</a:t>
            </a:r>
          </a:p>
          <a:p>
            <a:pPr algn="ctr"/>
            <a:endParaRPr lang="cs-CZ" sz="4400" dirty="0" smtClean="0"/>
          </a:p>
          <a:p>
            <a:pPr algn="ctr"/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75856" y="147230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i="1" dirty="0" err="1" smtClean="0">
                <a:solidFill>
                  <a:schemeClr val="accent4">
                    <a:lumMod val="75000"/>
                  </a:schemeClr>
                </a:solidFill>
              </a:rPr>
              <a:t>myself</a:t>
            </a:r>
            <a:endParaRPr lang="cs-CZ" sz="48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24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pc\AppData\Local\Microsoft\Windows\Temporary Internet Files\Content.IE5\4WMDDOOG\MP9004304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52936"/>
            <a:ext cx="2924944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1"/>
          <p:cNvSpPr txBox="1">
            <a:spLocks/>
          </p:cNvSpPr>
          <p:nvPr/>
        </p:nvSpPr>
        <p:spPr>
          <a:xfrm>
            <a:off x="373692" y="854848"/>
            <a:ext cx="7680960" cy="14619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400" dirty="0" err="1" smtClean="0"/>
              <a:t>We</a:t>
            </a:r>
            <a:r>
              <a:rPr lang="cs-CZ" sz="4400" dirty="0" smtClean="0"/>
              <a:t> </a:t>
            </a:r>
            <a:r>
              <a:rPr lang="cs-CZ" sz="4400" dirty="0" err="1" smtClean="0"/>
              <a:t>enjoyed</a:t>
            </a:r>
            <a:r>
              <a:rPr lang="cs-CZ" sz="4400" dirty="0" smtClean="0"/>
              <a:t>  __________</a:t>
            </a:r>
          </a:p>
          <a:p>
            <a:pPr algn="ctr"/>
            <a:r>
              <a:rPr lang="cs-CZ" sz="4400" dirty="0" smtClean="0"/>
              <a:t>  </a:t>
            </a:r>
            <a:r>
              <a:rPr lang="cs-CZ" sz="4400" dirty="0" err="1" smtClean="0"/>
              <a:t>at</a:t>
            </a:r>
            <a:r>
              <a:rPr lang="cs-CZ" sz="4400" dirty="0" smtClean="0"/>
              <a:t> </a:t>
            </a:r>
            <a:r>
              <a:rPr lang="cs-CZ" sz="4400" dirty="0" err="1" smtClean="0"/>
              <a:t>the</a:t>
            </a:r>
            <a:r>
              <a:rPr lang="cs-CZ" sz="4400" dirty="0" smtClean="0"/>
              <a:t> party.</a:t>
            </a:r>
          </a:p>
          <a:p>
            <a:pPr algn="ctr"/>
            <a:endParaRPr lang="cs-CZ" sz="4400" dirty="0" smtClean="0"/>
          </a:p>
          <a:p>
            <a:pPr algn="ctr"/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14172" y="754803"/>
            <a:ext cx="2734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i="1" dirty="0" err="1" smtClean="0">
                <a:solidFill>
                  <a:schemeClr val="accent4">
                    <a:lumMod val="75000"/>
                  </a:schemeClr>
                </a:solidFill>
              </a:rPr>
              <a:t>ourselves</a:t>
            </a:r>
            <a:endParaRPr lang="cs-CZ" sz="48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219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Obrázky: </a:t>
            </a:r>
          </a:p>
          <a:p>
            <a:r>
              <a:rPr lang="cs-CZ" dirty="0"/>
              <a:t>Kliparty Galerie </a:t>
            </a:r>
            <a:r>
              <a:rPr lang="cs-CZ" smtClean="0"/>
              <a:t>Microsoft – www.office.microsoft.com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355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Mylar</Template>
  <TotalTime>55</TotalTime>
  <Words>215</Words>
  <Application>Microsoft Office PowerPoint</Application>
  <PresentationFormat>Předvádění na obrazovce (4:3)</PresentationFormat>
  <Paragraphs>58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Mylar</vt:lpstr>
      <vt:lpstr>Prezentace aplikace PowerPoint</vt:lpstr>
      <vt:lpstr>Anotace:</vt:lpstr>
      <vt:lpstr>Reflexive pronouns</vt:lpstr>
      <vt:lpstr>Použití:</vt:lpstr>
      <vt:lpstr>Tvary zvratných zájmen</vt:lpstr>
      <vt:lpstr>Porovnej.</vt:lpstr>
      <vt:lpstr>BY MYSELF, BY HIMSELF  (sám, sami)</vt:lpstr>
      <vt:lpstr>Let´s practise!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Reflexive pronouns</dc:title>
  <dc:creator>pc</dc:creator>
  <cp:lastModifiedBy>jitka</cp:lastModifiedBy>
  <cp:revision>10</cp:revision>
  <dcterms:created xsi:type="dcterms:W3CDTF">2013-03-30T15:58:08Z</dcterms:created>
  <dcterms:modified xsi:type="dcterms:W3CDTF">2013-09-02T17:24:04Z</dcterms:modified>
</cp:coreProperties>
</file>