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2C7E462-30FF-4F41-94BA-5DC468CB5BE2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7173D76-A69D-4A56-9F5E-10F892137A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C7E462-30FF-4F41-94BA-5DC468CB5BE2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73D76-A69D-4A56-9F5E-10F892137A2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C7E462-30FF-4F41-94BA-5DC468CB5BE2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73D76-A69D-4A56-9F5E-10F892137A2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C7E462-30FF-4F41-94BA-5DC468CB5BE2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73D76-A69D-4A56-9F5E-10F892137A2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C7E462-30FF-4F41-94BA-5DC468CB5BE2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73D76-A69D-4A56-9F5E-10F892137A2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C7E462-30FF-4F41-94BA-5DC468CB5BE2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73D76-A69D-4A56-9F5E-10F892137A2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C7E462-30FF-4F41-94BA-5DC468CB5BE2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73D76-A69D-4A56-9F5E-10F892137A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2C7E462-30FF-4F41-94BA-5DC468CB5BE2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73D76-A69D-4A56-9F5E-10F892137A2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2C7E462-30FF-4F41-94BA-5DC468CB5BE2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7173D76-A69D-4A56-9F5E-10F892137A2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C7E462-30FF-4F41-94BA-5DC468CB5BE2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73D76-A69D-4A56-9F5E-10F892137A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C7E462-30FF-4F41-94BA-5DC468CB5BE2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73D76-A69D-4A56-9F5E-10F892137A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2C7E462-30FF-4F41-94BA-5DC468CB5BE2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7173D76-A69D-4A56-9F5E-10F892137A2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Základní škola  a mateřská škola, Svoboda nad Úpou, okres Trutnov</a:t>
            </a:r>
          </a:p>
          <a:p>
            <a:r>
              <a:rPr lang="cs-CZ" dirty="0"/>
              <a:t>Bc. Lucie Ševčíková</a:t>
            </a:r>
          </a:p>
          <a:p>
            <a:r>
              <a:rPr lang="cs-CZ" dirty="0"/>
              <a:t>VY_22_INOVACE_2.2.2 </a:t>
            </a:r>
            <a:r>
              <a:rPr lang="cs-CZ" dirty="0" smtClean="0"/>
              <a:t>AJ8,9g_10</a:t>
            </a:r>
            <a:endParaRPr lang="cs-CZ" dirty="0"/>
          </a:p>
          <a:p>
            <a:r>
              <a:rPr lang="cs-CZ" dirty="0"/>
              <a:t>Téma:  </a:t>
            </a:r>
            <a:r>
              <a:rPr lang="cs-CZ" dirty="0" smtClean="0"/>
              <a:t>vyjádření budoucnosti, výklad</a:t>
            </a:r>
            <a:endParaRPr lang="cs-CZ" dirty="0"/>
          </a:p>
          <a:p>
            <a:r>
              <a:rPr lang="cs-CZ" dirty="0" smtClean="0"/>
              <a:t>3.12.2012</a:t>
            </a:r>
            <a:endParaRPr lang="cs-CZ" dirty="0"/>
          </a:p>
          <a:p>
            <a:r>
              <a:rPr lang="cs-CZ" dirty="0"/>
              <a:t>8. a 9. ročník</a:t>
            </a:r>
          </a:p>
          <a:p>
            <a:r>
              <a:rPr lang="cs-CZ" b="1" dirty="0"/>
              <a:t>Číslo projektu : </a:t>
            </a:r>
            <a:r>
              <a:rPr lang="cs-CZ" dirty="0"/>
              <a:t>CZ.1.07/1.4.00/21.3068 </a:t>
            </a:r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0764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1410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Tato prezentace určená pro žáky 8. a 9. ročníku je určená k pochopení  a rozeznávání vyjádření budoucího času pomocí budoucího prostého času, vazby </a:t>
            </a:r>
            <a:r>
              <a:rPr lang="cs-CZ" sz="3200" dirty="0" err="1" smtClean="0"/>
              <a:t>going</a:t>
            </a:r>
            <a:r>
              <a:rPr lang="cs-CZ" sz="3200" dirty="0" smtClean="0"/>
              <a:t> to a přítomného času průběhového. Obsahuje i krátké cvičení se vzorovými větami.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922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FUTURE TENSES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Vyjádření budoucnosti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Will</a:t>
            </a:r>
            <a:r>
              <a:rPr lang="cs-CZ" dirty="0" smtClean="0"/>
              <a:t>, </a:t>
            </a:r>
            <a:r>
              <a:rPr lang="cs-CZ" dirty="0" err="1" smtClean="0"/>
              <a:t>going</a:t>
            </a:r>
            <a:r>
              <a:rPr lang="cs-CZ" dirty="0" smtClean="0"/>
              <a:t> to,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continues</a:t>
            </a:r>
            <a:r>
              <a:rPr lang="cs-CZ" dirty="0" smtClean="0"/>
              <a:t> - </a:t>
            </a:r>
            <a:r>
              <a:rPr lang="cs-CZ" dirty="0" err="1" smtClean="0"/>
              <a:t>explanation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163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Budoucí čas prostý</a:t>
            </a:r>
          </a:p>
          <a:p>
            <a:pPr marL="109728" indent="0" algn="ctr">
              <a:buNone/>
            </a:pPr>
            <a:r>
              <a:rPr lang="cs-CZ" dirty="0" smtClean="0"/>
              <a:t> WILL + SLOVESO VÝZNAMOVÉ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C00000"/>
                </a:solidFill>
              </a:rPr>
              <a:t>Vazba </a:t>
            </a:r>
            <a:r>
              <a:rPr lang="cs-CZ" b="1" dirty="0" err="1" smtClean="0">
                <a:solidFill>
                  <a:srgbClr val="C00000"/>
                </a:solidFill>
              </a:rPr>
              <a:t>going</a:t>
            </a:r>
            <a:r>
              <a:rPr lang="cs-CZ" b="1" dirty="0" smtClean="0">
                <a:solidFill>
                  <a:srgbClr val="C00000"/>
                </a:solidFill>
              </a:rPr>
              <a:t> to</a:t>
            </a:r>
          </a:p>
          <a:p>
            <a:pPr marL="109728" indent="0" algn="ctr">
              <a:buNone/>
            </a:pPr>
            <a:r>
              <a:rPr lang="cs-CZ" dirty="0" smtClean="0"/>
              <a:t>TO BE (</a:t>
            </a:r>
            <a:r>
              <a:rPr lang="cs-CZ" dirty="0" err="1" smtClean="0"/>
              <a:t>is</a:t>
            </a:r>
            <a:r>
              <a:rPr lang="cs-CZ" dirty="0" smtClean="0"/>
              <a:t>, </a:t>
            </a:r>
            <a:r>
              <a:rPr lang="cs-CZ" dirty="0" err="1" smtClean="0"/>
              <a:t>am</a:t>
            </a:r>
            <a:r>
              <a:rPr lang="cs-CZ" dirty="0" smtClean="0"/>
              <a:t>, are) +GOING TO +SLOVESO VÝZNAMOVÉ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C00000"/>
                </a:solidFill>
              </a:rPr>
              <a:t>Přítomný čas průběhový</a:t>
            </a:r>
          </a:p>
          <a:p>
            <a:pPr marL="109728" indent="0" algn="ctr">
              <a:buNone/>
            </a:pPr>
            <a:r>
              <a:rPr lang="cs-CZ" dirty="0" smtClean="0"/>
              <a:t>TO BE (</a:t>
            </a:r>
            <a:r>
              <a:rPr lang="cs-CZ" dirty="0" err="1" smtClean="0"/>
              <a:t>is</a:t>
            </a:r>
            <a:r>
              <a:rPr lang="cs-CZ" dirty="0" smtClean="0"/>
              <a:t>, </a:t>
            </a:r>
            <a:r>
              <a:rPr lang="cs-CZ" dirty="0" err="1" smtClean="0"/>
              <a:t>am</a:t>
            </a:r>
            <a:r>
              <a:rPr lang="cs-CZ" dirty="0" smtClean="0"/>
              <a:t>, are) + SLOVESO(ING)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Budoucnost můžeme vyjadřovat několika způsoby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2332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1. Situace se stanou bez našeho přičinění. Bez úmyslu.</a:t>
            </a:r>
          </a:p>
          <a:p>
            <a:pPr marL="109728" indent="0" algn="ctr">
              <a:buNone/>
            </a:pPr>
            <a:r>
              <a:rPr lang="cs-CZ" b="1" i="1" dirty="0" err="1" smtClean="0">
                <a:solidFill>
                  <a:srgbClr val="C00000"/>
                </a:solidFill>
              </a:rPr>
              <a:t>The</a:t>
            </a:r>
            <a:r>
              <a:rPr lang="cs-CZ" b="1" i="1" dirty="0" smtClean="0">
                <a:solidFill>
                  <a:srgbClr val="C00000"/>
                </a:solidFill>
              </a:rPr>
              <a:t> sun </a:t>
            </a:r>
            <a:r>
              <a:rPr lang="cs-CZ" b="1" i="1" u="sng" dirty="0" err="1" smtClean="0">
                <a:solidFill>
                  <a:srgbClr val="00B050"/>
                </a:solidFill>
              </a:rPr>
              <a:t>will</a:t>
            </a:r>
            <a:r>
              <a:rPr lang="cs-CZ" b="1" i="1" u="sng" dirty="0" smtClean="0">
                <a:solidFill>
                  <a:srgbClr val="00B050"/>
                </a:solidFill>
              </a:rPr>
              <a:t> </a:t>
            </a:r>
            <a:r>
              <a:rPr lang="cs-CZ" b="1" i="1" u="sng" dirty="0" err="1" smtClean="0">
                <a:solidFill>
                  <a:srgbClr val="00B050"/>
                </a:solidFill>
              </a:rPr>
              <a:t>shine</a:t>
            </a:r>
            <a:r>
              <a:rPr lang="cs-CZ" b="1" i="1" u="sng" dirty="0" smtClean="0">
                <a:solidFill>
                  <a:srgbClr val="00B05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tomorrow</a:t>
            </a:r>
            <a:r>
              <a:rPr lang="cs-CZ" b="1" i="1" dirty="0" smtClean="0">
                <a:solidFill>
                  <a:srgbClr val="C00000"/>
                </a:solidFill>
              </a:rPr>
              <a:t>.</a:t>
            </a:r>
          </a:p>
          <a:p>
            <a:pPr marL="109728" indent="0" algn="ctr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2. Předpovědi, předpoklady</a:t>
            </a:r>
          </a:p>
          <a:p>
            <a:pPr marL="109728" indent="0" algn="ctr">
              <a:buNone/>
            </a:pPr>
            <a:r>
              <a:rPr lang="cs-CZ" b="1" i="1" dirty="0" smtClean="0">
                <a:solidFill>
                  <a:srgbClr val="C00000"/>
                </a:solidFill>
              </a:rPr>
              <a:t>I </a:t>
            </a:r>
            <a:r>
              <a:rPr lang="cs-CZ" b="1" i="1" dirty="0" err="1" smtClean="0">
                <a:solidFill>
                  <a:srgbClr val="C00000"/>
                </a:solidFill>
              </a:rPr>
              <a:t>think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Sue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u="sng" dirty="0" err="1" smtClean="0">
                <a:solidFill>
                  <a:srgbClr val="00B050"/>
                </a:solidFill>
              </a:rPr>
              <a:t>will</a:t>
            </a:r>
            <a:r>
              <a:rPr lang="cs-CZ" b="1" i="1" u="sng" dirty="0" smtClean="0">
                <a:solidFill>
                  <a:srgbClr val="00B050"/>
                </a:solidFill>
              </a:rPr>
              <a:t> </a:t>
            </a:r>
            <a:r>
              <a:rPr lang="cs-CZ" b="1" i="1" u="sng" dirty="0" err="1" smtClean="0">
                <a:solidFill>
                  <a:srgbClr val="00B050"/>
                </a:solidFill>
              </a:rPr>
              <a:t>arrive</a:t>
            </a:r>
            <a:r>
              <a:rPr lang="cs-CZ" b="1" i="1" u="sng" dirty="0" smtClean="0">
                <a:solidFill>
                  <a:srgbClr val="00B05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at</a:t>
            </a:r>
            <a:r>
              <a:rPr lang="cs-CZ" b="1" i="1" dirty="0" smtClean="0">
                <a:solidFill>
                  <a:srgbClr val="C00000"/>
                </a:solidFill>
              </a:rPr>
              <a:t> 9pm.</a:t>
            </a:r>
          </a:p>
          <a:p>
            <a:pPr marL="109728" indent="0" algn="ctr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3. Náhlé rozhodnutí</a:t>
            </a:r>
          </a:p>
          <a:p>
            <a:pPr marL="109728" indent="0" algn="ctr">
              <a:buNone/>
            </a:pPr>
            <a:r>
              <a:rPr lang="cs-CZ" b="1" i="1" dirty="0" err="1" smtClean="0">
                <a:solidFill>
                  <a:srgbClr val="C00000"/>
                </a:solidFill>
              </a:rPr>
              <a:t>Hey</a:t>
            </a:r>
            <a:r>
              <a:rPr lang="cs-CZ" b="1" i="1" dirty="0" smtClean="0">
                <a:solidFill>
                  <a:srgbClr val="C00000"/>
                </a:solidFill>
              </a:rPr>
              <a:t>, I </a:t>
            </a:r>
            <a:r>
              <a:rPr lang="cs-CZ" b="1" i="1" dirty="0" err="1" smtClean="0">
                <a:solidFill>
                  <a:srgbClr val="00B050"/>
                </a:solidFill>
              </a:rPr>
              <a:t>will</a:t>
            </a:r>
            <a:r>
              <a:rPr lang="cs-CZ" b="1" i="1" dirty="0" smtClean="0">
                <a:solidFill>
                  <a:srgbClr val="00B050"/>
                </a:solidFill>
              </a:rPr>
              <a:t> </a:t>
            </a:r>
            <a:r>
              <a:rPr lang="cs-CZ" b="1" i="1" dirty="0" err="1" smtClean="0">
                <a:solidFill>
                  <a:srgbClr val="00B050"/>
                </a:solidFill>
              </a:rPr>
              <a:t>help</a:t>
            </a:r>
            <a:r>
              <a:rPr lang="cs-CZ" b="1" i="1" dirty="0" smtClean="0">
                <a:solidFill>
                  <a:srgbClr val="00B05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you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with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it</a:t>
            </a:r>
            <a:r>
              <a:rPr lang="cs-CZ" b="1" i="1" dirty="0" smtClean="0">
                <a:solidFill>
                  <a:srgbClr val="C00000"/>
                </a:solidFill>
              </a:rPr>
              <a:t>.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Budoucí čas prostý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3729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1. Naplánovaná akce v budoucnosti</a:t>
            </a:r>
          </a:p>
          <a:p>
            <a:pPr marL="109728" indent="0" algn="ctr">
              <a:buNone/>
            </a:pPr>
            <a:r>
              <a:rPr lang="cs-CZ" b="1" i="1" dirty="0" err="1" smtClean="0">
                <a:solidFill>
                  <a:srgbClr val="C00000"/>
                </a:solidFill>
              </a:rPr>
              <a:t>We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u="sng" dirty="0" smtClean="0">
                <a:solidFill>
                  <a:srgbClr val="00B050"/>
                </a:solidFill>
              </a:rPr>
              <a:t>are </a:t>
            </a:r>
            <a:r>
              <a:rPr lang="cs-CZ" b="1" i="1" u="sng" dirty="0" err="1" smtClean="0">
                <a:solidFill>
                  <a:srgbClr val="00B050"/>
                </a:solidFill>
              </a:rPr>
              <a:t>going</a:t>
            </a:r>
            <a:r>
              <a:rPr lang="cs-CZ" b="1" i="1" u="sng" dirty="0" smtClean="0">
                <a:solidFill>
                  <a:srgbClr val="00B050"/>
                </a:solidFill>
              </a:rPr>
              <a:t> to </a:t>
            </a:r>
            <a:r>
              <a:rPr lang="cs-CZ" b="1" i="1" u="sng" dirty="0" err="1" smtClean="0">
                <a:solidFill>
                  <a:srgbClr val="00B050"/>
                </a:solidFill>
              </a:rPr>
              <a:t>sing</a:t>
            </a:r>
            <a:r>
              <a:rPr lang="cs-CZ" b="1" i="1" u="sng" dirty="0" smtClean="0">
                <a:solidFill>
                  <a:srgbClr val="00B05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at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the</a:t>
            </a:r>
            <a:r>
              <a:rPr lang="cs-CZ" b="1" i="1" dirty="0" smtClean="0">
                <a:solidFill>
                  <a:srgbClr val="C00000"/>
                </a:solidFill>
              </a:rPr>
              <a:t> party.</a:t>
            </a:r>
          </a:p>
          <a:p>
            <a:endParaRPr lang="cs-CZ" dirty="0" smtClean="0"/>
          </a:p>
          <a:p>
            <a:endParaRPr lang="cs-CZ" dirty="0"/>
          </a:p>
          <a:p>
            <a:pPr marL="109728" indent="0">
              <a:buNone/>
            </a:pPr>
            <a:r>
              <a:rPr lang="cs-CZ" dirty="0" smtClean="0"/>
              <a:t>2. Je jisté, že se něco se stane</a:t>
            </a:r>
          </a:p>
          <a:p>
            <a:pPr marL="109728" indent="0" algn="ctr">
              <a:buNone/>
            </a:pPr>
            <a:r>
              <a:rPr lang="cs-CZ" b="1" i="1" dirty="0" err="1" smtClean="0">
                <a:solidFill>
                  <a:srgbClr val="C00000"/>
                </a:solidFill>
              </a:rPr>
              <a:t>Look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at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that</a:t>
            </a:r>
            <a:r>
              <a:rPr lang="cs-CZ" b="1" i="1" dirty="0" smtClean="0">
                <a:solidFill>
                  <a:srgbClr val="C00000"/>
                </a:solidFill>
              </a:rPr>
              <a:t> car! </a:t>
            </a:r>
            <a:r>
              <a:rPr lang="cs-CZ" b="1" i="1" dirty="0" err="1" smtClean="0">
                <a:solidFill>
                  <a:srgbClr val="C00000"/>
                </a:solidFill>
              </a:rPr>
              <a:t>It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u="sng" dirty="0" err="1" smtClean="0">
                <a:solidFill>
                  <a:srgbClr val="00B050"/>
                </a:solidFill>
              </a:rPr>
              <a:t>is</a:t>
            </a:r>
            <a:r>
              <a:rPr lang="cs-CZ" b="1" i="1" u="sng" dirty="0" smtClean="0">
                <a:solidFill>
                  <a:srgbClr val="00B050"/>
                </a:solidFill>
              </a:rPr>
              <a:t> </a:t>
            </a:r>
            <a:r>
              <a:rPr lang="cs-CZ" b="1" i="1" u="sng" dirty="0" err="1" smtClean="0">
                <a:solidFill>
                  <a:srgbClr val="00B050"/>
                </a:solidFill>
              </a:rPr>
              <a:t>going</a:t>
            </a:r>
            <a:r>
              <a:rPr lang="cs-CZ" b="1" i="1" u="sng" dirty="0" smtClean="0">
                <a:solidFill>
                  <a:srgbClr val="00B050"/>
                </a:solidFill>
              </a:rPr>
              <a:t> to </a:t>
            </a:r>
            <a:r>
              <a:rPr lang="cs-CZ" b="1" i="1" u="sng" dirty="0" err="1" smtClean="0">
                <a:solidFill>
                  <a:srgbClr val="00B050"/>
                </a:solidFill>
              </a:rPr>
              <a:t>crash</a:t>
            </a:r>
            <a:r>
              <a:rPr lang="cs-CZ" b="1" i="1" u="sng" dirty="0" smtClean="0">
                <a:solidFill>
                  <a:srgbClr val="00B05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into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the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yellow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one</a:t>
            </a:r>
            <a:r>
              <a:rPr lang="cs-CZ" b="1" i="1" dirty="0" smtClean="0">
                <a:solidFill>
                  <a:srgbClr val="C00000"/>
                </a:solidFill>
              </a:rPr>
              <a:t>.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/>
              <a:t>Going</a:t>
            </a:r>
            <a:r>
              <a:rPr lang="cs-CZ" dirty="0" smtClean="0"/>
              <a:t> 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4378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Naplánovaná činnost</a:t>
            </a:r>
          </a:p>
          <a:p>
            <a:endParaRPr lang="cs-CZ" dirty="0"/>
          </a:p>
          <a:p>
            <a:pPr marL="109728" indent="0" algn="ctr">
              <a:buNone/>
            </a:pPr>
            <a:r>
              <a:rPr lang="cs-CZ" b="1" i="1" dirty="0" err="1" smtClean="0">
                <a:solidFill>
                  <a:srgbClr val="C00000"/>
                </a:solidFill>
              </a:rPr>
              <a:t>She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u="sng" dirty="0" err="1" smtClean="0">
                <a:solidFill>
                  <a:srgbClr val="00B050"/>
                </a:solidFill>
              </a:rPr>
              <a:t>is</a:t>
            </a:r>
            <a:r>
              <a:rPr lang="cs-CZ" b="1" i="1" u="sng" dirty="0" smtClean="0">
                <a:solidFill>
                  <a:srgbClr val="00B050"/>
                </a:solidFill>
              </a:rPr>
              <a:t> </a:t>
            </a:r>
            <a:r>
              <a:rPr lang="cs-CZ" b="1" i="1" u="sng" dirty="0" err="1" smtClean="0">
                <a:solidFill>
                  <a:srgbClr val="00B050"/>
                </a:solidFill>
              </a:rPr>
              <a:t>travelling</a:t>
            </a:r>
            <a:r>
              <a:rPr lang="cs-CZ" b="1" i="1" u="sng" dirty="0" smtClean="0">
                <a:solidFill>
                  <a:srgbClr val="00B050"/>
                </a:solidFill>
              </a:rPr>
              <a:t> </a:t>
            </a:r>
            <a:r>
              <a:rPr lang="cs-CZ" b="1" i="1" dirty="0" smtClean="0">
                <a:solidFill>
                  <a:srgbClr val="C00000"/>
                </a:solidFill>
              </a:rPr>
              <a:t>to Paris on </a:t>
            </a:r>
            <a:r>
              <a:rPr lang="cs-CZ" b="1" i="1" dirty="0" err="1" smtClean="0">
                <a:solidFill>
                  <a:srgbClr val="C00000"/>
                </a:solidFill>
              </a:rPr>
              <a:t>Saturday</a:t>
            </a:r>
            <a:r>
              <a:rPr lang="cs-CZ" b="1" i="1" dirty="0" smtClean="0">
                <a:solidFill>
                  <a:srgbClr val="C00000"/>
                </a:solidFill>
              </a:rPr>
              <a:t>.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Přítomný čas průběhový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4128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On Sunday at 8 o'clock I </a:t>
            </a:r>
            <a:r>
              <a:rPr lang="cs-CZ" dirty="0" smtClean="0"/>
              <a:t>_____________</a:t>
            </a:r>
            <a:r>
              <a:rPr lang="en-US" dirty="0" smtClean="0"/>
              <a:t>my </a:t>
            </a:r>
            <a:r>
              <a:rPr lang="en-US" dirty="0"/>
              <a:t>friend. </a:t>
            </a:r>
            <a:r>
              <a:rPr lang="en-US" b="1" i="1" dirty="0"/>
              <a:t>(to meet</a:t>
            </a:r>
            <a:r>
              <a:rPr lang="en-US" b="1" i="1" dirty="0" smtClean="0"/>
              <a:t>)</a:t>
            </a:r>
            <a:endParaRPr lang="cs-CZ" b="1" i="1" dirty="0" smtClean="0"/>
          </a:p>
          <a:p>
            <a:r>
              <a:rPr lang="en-US" dirty="0"/>
              <a:t>Wait! I </a:t>
            </a:r>
            <a:r>
              <a:rPr lang="cs-CZ" dirty="0" smtClean="0"/>
              <a:t>____________</a:t>
            </a:r>
            <a:r>
              <a:rPr lang="en-US" dirty="0" smtClean="0"/>
              <a:t>you </a:t>
            </a:r>
            <a:r>
              <a:rPr lang="en-US" dirty="0"/>
              <a:t>to the station. </a:t>
            </a:r>
            <a:r>
              <a:rPr lang="en-US" b="1" i="1" dirty="0"/>
              <a:t>(to drive</a:t>
            </a:r>
            <a:r>
              <a:rPr lang="en-US" b="1" i="1" dirty="0" smtClean="0"/>
              <a:t>)</a:t>
            </a:r>
            <a:endParaRPr lang="cs-CZ" b="1" i="1" dirty="0" smtClean="0"/>
          </a:p>
          <a:p>
            <a:r>
              <a:rPr lang="en-US" dirty="0"/>
              <a:t>Look at the </a:t>
            </a:r>
            <a:r>
              <a:rPr lang="en-US" dirty="0" smtClean="0"/>
              <a:t>clouds</a:t>
            </a:r>
            <a:r>
              <a:rPr lang="cs-CZ" dirty="0" smtClean="0"/>
              <a:t>, </a:t>
            </a:r>
            <a:r>
              <a:rPr lang="en-US" dirty="0" smtClean="0"/>
              <a:t>it</a:t>
            </a:r>
            <a:r>
              <a:rPr lang="cs-CZ" dirty="0" smtClean="0"/>
              <a:t>______________</a:t>
            </a:r>
            <a:r>
              <a:rPr lang="en-US" dirty="0" smtClean="0"/>
              <a:t> </a:t>
            </a:r>
            <a:r>
              <a:rPr lang="en-US" dirty="0"/>
              <a:t>in a few minutes. </a:t>
            </a:r>
            <a:r>
              <a:rPr lang="en-US" b="1" i="1" dirty="0"/>
              <a:t>(to rain</a:t>
            </a:r>
            <a:r>
              <a:rPr lang="en-US" b="1" i="1" dirty="0" smtClean="0"/>
              <a:t>)</a:t>
            </a:r>
            <a:endParaRPr lang="cs-CZ" b="1" i="1" dirty="0" smtClean="0"/>
          </a:p>
          <a:p>
            <a:r>
              <a:rPr lang="en-US" dirty="0"/>
              <a:t>I hope I </a:t>
            </a:r>
            <a:r>
              <a:rPr lang="cs-CZ" dirty="0" smtClean="0"/>
              <a:t>____________</a:t>
            </a:r>
            <a:r>
              <a:rPr lang="en-US" dirty="0" smtClean="0"/>
              <a:t>the </a:t>
            </a:r>
            <a:r>
              <a:rPr lang="en-US" dirty="0"/>
              <a:t>train to Manchester. </a:t>
            </a:r>
            <a:r>
              <a:rPr lang="en-US" b="1" i="1" dirty="0"/>
              <a:t>(not/to miss</a:t>
            </a:r>
            <a:r>
              <a:rPr lang="en-US" b="1" i="1" dirty="0" smtClean="0"/>
              <a:t>)</a:t>
            </a:r>
            <a:endParaRPr lang="cs-CZ" b="1" i="1" dirty="0" smtClean="0"/>
          </a:p>
          <a:p>
            <a:r>
              <a:rPr lang="cs-CZ" dirty="0" smtClean="0"/>
              <a:t>__________________</a:t>
            </a:r>
            <a:r>
              <a:rPr lang="en-US" dirty="0" smtClean="0"/>
              <a:t>their </a:t>
            </a:r>
            <a:r>
              <a:rPr lang="en-US" dirty="0"/>
              <a:t>friends at the station? </a:t>
            </a:r>
            <a:r>
              <a:rPr lang="en-US" b="1" i="1" dirty="0"/>
              <a:t>(they/to meet)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practise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482747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>
                <a:solidFill>
                  <a:srgbClr val="FF0000"/>
                </a:solidFill>
                <a:latin typeface="Arial Black" pitchFamily="34" charset="0"/>
              </a:rPr>
              <a:t>a</a:t>
            </a:r>
            <a:r>
              <a:rPr lang="cs-CZ" b="1" dirty="0" err="1" smtClean="0">
                <a:solidFill>
                  <a:srgbClr val="FF0000"/>
                </a:solidFill>
                <a:latin typeface="Arial Black" pitchFamily="34" charset="0"/>
              </a:rPr>
              <a:t>m</a:t>
            </a:r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 meeting</a:t>
            </a:r>
            <a:endParaRPr lang="cs-CZ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234888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>
                <a:solidFill>
                  <a:srgbClr val="FF0000"/>
                </a:solidFill>
                <a:latin typeface="Arial Black" pitchFamily="34" charset="0"/>
              </a:rPr>
              <a:t>w</a:t>
            </a:r>
            <a:r>
              <a:rPr lang="cs-CZ" b="1" dirty="0" err="1" smtClean="0">
                <a:solidFill>
                  <a:srgbClr val="FF0000"/>
                </a:solidFill>
                <a:latin typeface="Arial Black" pitchFamily="34" charset="0"/>
              </a:rPr>
              <a:t>ill</a:t>
            </a:r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 drive</a:t>
            </a:r>
            <a:endParaRPr lang="cs-CZ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321297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Arial Black" pitchFamily="34" charset="0"/>
              </a:rPr>
              <a:t>going</a:t>
            </a:r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 to </a:t>
            </a:r>
            <a:r>
              <a:rPr lang="cs-CZ" b="1" dirty="0" err="1" smtClean="0">
                <a:solidFill>
                  <a:srgbClr val="FF0000"/>
                </a:solidFill>
                <a:latin typeface="Arial Black" pitchFamily="34" charset="0"/>
              </a:rPr>
              <a:t>rain</a:t>
            </a:r>
            <a:endParaRPr lang="cs-CZ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407707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>
                <a:solidFill>
                  <a:srgbClr val="FF0000"/>
                </a:solidFill>
                <a:latin typeface="Arial Black" pitchFamily="34" charset="0"/>
              </a:rPr>
              <a:t>w</a:t>
            </a:r>
            <a:r>
              <a:rPr lang="cs-CZ" b="1" dirty="0" err="1" smtClean="0">
                <a:solidFill>
                  <a:srgbClr val="FF0000"/>
                </a:solidFill>
                <a:latin typeface="Arial Black" pitchFamily="34" charset="0"/>
              </a:rPr>
              <a:t>on´t</a:t>
            </a:r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 miss</a:t>
            </a:r>
            <a:endParaRPr lang="cs-CZ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4953979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Are </a:t>
            </a:r>
            <a:r>
              <a:rPr lang="cs-CZ" b="1" dirty="0" err="1" smtClean="0">
                <a:solidFill>
                  <a:srgbClr val="FF0000"/>
                </a:solidFill>
                <a:latin typeface="Arial Black" pitchFamily="34" charset="0"/>
              </a:rPr>
              <a:t>they</a:t>
            </a:r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Arial Black" pitchFamily="34" charset="0"/>
              </a:rPr>
              <a:t>going</a:t>
            </a:r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 to </a:t>
            </a:r>
            <a:r>
              <a:rPr lang="cs-CZ" b="1" dirty="0" err="1" smtClean="0">
                <a:solidFill>
                  <a:srgbClr val="FF0000"/>
                </a:solidFill>
                <a:latin typeface="Arial Black" pitchFamily="34" charset="0"/>
              </a:rPr>
              <a:t>meet</a:t>
            </a:r>
            <a:endParaRPr lang="cs-CZ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1311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http://office.microsoft.com</a:t>
            </a:r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818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49</TotalTime>
  <Words>327</Words>
  <Application>Microsoft Office PowerPoint</Application>
  <PresentationFormat>Předvádění na obrazovce (4:3)</PresentationFormat>
  <Paragraphs>54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Prezentace aplikace PowerPoint</vt:lpstr>
      <vt:lpstr>Anotace:</vt:lpstr>
      <vt:lpstr>FUTURE TENSES Vyjádření budoucnosti</vt:lpstr>
      <vt:lpstr>Budoucnost můžeme vyjadřovat několika způsoby</vt:lpstr>
      <vt:lpstr>Budoucí čas prostý</vt:lpstr>
      <vt:lpstr>Going to</vt:lpstr>
      <vt:lpstr>Přítomný čas průběhový</vt:lpstr>
      <vt:lpstr>Let´s practise!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FUTURE TENSES Vyjádření budoucnosti</dc:title>
  <dc:creator>pc</dc:creator>
  <cp:lastModifiedBy>pc</cp:lastModifiedBy>
  <cp:revision>7</cp:revision>
  <dcterms:created xsi:type="dcterms:W3CDTF">2013-04-04T16:51:20Z</dcterms:created>
  <dcterms:modified xsi:type="dcterms:W3CDTF">2013-07-29T10:55:30Z</dcterms:modified>
</cp:coreProperties>
</file>