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437" r:id="rId2"/>
    <p:sldId id="336" r:id="rId3"/>
    <p:sldId id="337" r:id="rId4"/>
    <p:sldId id="476" r:id="rId5"/>
    <p:sldId id="339" r:id="rId6"/>
    <p:sldId id="340" r:id="rId7"/>
    <p:sldId id="479" r:id="rId8"/>
    <p:sldId id="477" r:id="rId9"/>
    <p:sldId id="456" r:id="rId10"/>
    <p:sldId id="33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0000FF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E0DB5C-BD50-47E1-9756-604C67AE9C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08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E0DB5C-BD50-47E1-9756-604C67AE9C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8939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22.2.2012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mojebrno.wz.cz/inka--brno-historie-knihakmetu.jpg" TargetMode="External"/><Relationship Id="rId13" Type="http://schemas.openxmlformats.org/officeDocument/2006/relationships/hyperlink" Target="http://t0.gstatic.com/images?q=tbn:ANd9GcQt6N2tSpy4u6vKZErgQm3BqRsFna2OBgf2oPeOdvxm6bBubqB41RtmiXw6" TargetMode="External"/><Relationship Id="rId3" Type="http://schemas.openxmlformats.org/officeDocument/2006/relationships/audio" Target="../media/audio1.wav"/><Relationship Id="rId7" Type="http://schemas.openxmlformats.org/officeDocument/2006/relationships/hyperlink" Target="http://rodina21.cz/images/stories/Pece_o_vnejsi_krasu/galician-didacus_gelmiri.jpg" TargetMode="External"/><Relationship Id="rId12" Type="http://schemas.openxmlformats.org/officeDocument/2006/relationships/hyperlink" Target="http://www.ceskestredohori.cz/foto/doksany-klaster08.jpg" TargetMode="Externa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QNy6XAG3oazslFxILv7OARTlUm7cf6Dlap0v7tGNucrhZu5aOICi9ciNGF" TargetMode="External"/><Relationship Id="rId11" Type="http://schemas.openxmlformats.org/officeDocument/2006/relationships/hyperlink" Target="http://rodina21.cz/pece-o-vnejsi-krasu/romanska-moda" TargetMode="External"/><Relationship Id="rId5" Type="http://schemas.openxmlformats.org/officeDocument/2006/relationships/hyperlink" Target="http://img.ihned.cz/attachment.php/730/27409730/ov358BE7GHIJKLNOjkl6Pdqz01TUARVn/rotunda.jpg" TargetMode="External"/><Relationship Id="rId15" Type="http://schemas.openxmlformats.org/officeDocument/2006/relationships/hyperlink" Target="http://upload.wikimedia.org/wikipedia/commons/thumb/a/af/%C5%98%C3%ADp,_rotunda_svat%C3%A9ho_Ji%C5%99%C3%AD.jpg/220px-%C5%98%C3%ADp,_rotunda_svat%C3%A9ho_Ji%C5%99%C3%25" TargetMode="External"/><Relationship Id="rId10" Type="http://schemas.openxmlformats.org/officeDocument/2006/relationships/hyperlink" Target="http://t1.gstatic.com/images?q=tbn:ANd9GcSoEJRWpy_N_Ue1nhWwOv2ichxRtE4gnp0sTsPqKn7qKXXFQ1aI" TargetMode="External"/><Relationship Id="rId4" Type="http://schemas.openxmlformats.org/officeDocument/2006/relationships/hyperlink" Target="http://www.ucebnice-dejepisu.ic.cz/0415-rany-stredovek-romanska-kultura.php" TargetMode="External"/><Relationship Id="rId9" Type="http://schemas.openxmlformats.org/officeDocument/2006/relationships/hyperlink" Target="http://t0.gstatic.com/images?q=tbn:ANd9GcSmAE1bMzyBQNmy3RaY8sYQinOQKgvK5xKeulhJgqFsQeKmy1aDaQ" TargetMode="External"/><Relationship Id="rId14" Type="http://schemas.openxmlformats.org/officeDocument/2006/relationships/hyperlink" Target="http://upload.wikimedia.org/wikipedia/commons/thumb/4/4b/PredniKopaninaRotunda.jpg/798px-PredniKopaninaRotund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5177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INOVACE </a:t>
            </a:r>
            <a:r>
              <a:rPr lang="cs-CZ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17_10_románská 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kultura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6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6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6">
                  <a:lumMod val="60000"/>
                  <a:lumOff val="40000"/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r>
              <a:rPr lang="cs-CZ" dirty="0" smtClean="0"/>
              <a:t>Románská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sz="3400" dirty="0" smtClean="0"/>
              <a:t> </a:t>
            </a:r>
            <a:r>
              <a:rPr lang="cs-CZ" sz="3400" dirty="0"/>
              <a:t>Jde o kulturu </a:t>
            </a:r>
            <a:r>
              <a:rPr lang="cs-CZ" sz="3400" b="1" dirty="0" smtClean="0">
                <a:solidFill>
                  <a:srgbClr val="FA7EC8"/>
                </a:solidFill>
              </a:rPr>
              <a:t>křesťanskou</a:t>
            </a:r>
            <a:r>
              <a:rPr lang="cs-CZ" sz="3400" dirty="0" smtClean="0">
                <a:solidFill>
                  <a:srgbClr val="FA7EC8"/>
                </a:solidFill>
              </a:rPr>
              <a:t> </a:t>
            </a:r>
            <a:r>
              <a:rPr lang="cs-CZ" sz="3400" dirty="0"/>
              <a:t>od 11. do 13. </a:t>
            </a:r>
            <a:r>
              <a:rPr lang="cs-CZ" sz="3400" dirty="0" smtClean="0"/>
              <a:t>století</a:t>
            </a:r>
            <a:endParaRPr lang="cs-CZ" sz="3400" dirty="0"/>
          </a:p>
          <a:p>
            <a:r>
              <a:rPr lang="cs-CZ" sz="3400" dirty="0" smtClean="0"/>
              <a:t>Vzdělanost </a:t>
            </a:r>
            <a:r>
              <a:rPr lang="cs-CZ" sz="3400" dirty="0"/>
              <a:t>byla podřízena </a:t>
            </a:r>
            <a:r>
              <a:rPr lang="cs-CZ" sz="3400" dirty="0" smtClean="0"/>
              <a:t>církvi</a:t>
            </a:r>
          </a:p>
          <a:p>
            <a:r>
              <a:rPr lang="cs-CZ" sz="3400" b="1" dirty="0" smtClean="0">
                <a:solidFill>
                  <a:srgbClr val="00B050"/>
                </a:solidFill>
              </a:rPr>
              <a:t>Školy</a:t>
            </a:r>
            <a:r>
              <a:rPr lang="cs-CZ" sz="3400" b="1" dirty="0" smtClean="0"/>
              <a:t> </a:t>
            </a:r>
            <a:r>
              <a:rPr lang="cs-CZ" sz="3400" dirty="0"/>
              <a:t>- ve městech, klášterech </a:t>
            </a:r>
            <a:endParaRPr lang="cs-CZ" sz="3400" dirty="0" smtClean="0"/>
          </a:p>
          <a:p>
            <a:r>
              <a:rPr lang="cs-CZ" sz="3400" dirty="0" smtClean="0"/>
              <a:t>Výuka </a:t>
            </a:r>
            <a:r>
              <a:rPr lang="cs-CZ" sz="3400" dirty="0"/>
              <a:t>trivia (= gramatika, rétorika, logika) a kvadrivia (= gramatika, aritmetika, astronomie a hudba). </a:t>
            </a:r>
            <a:endParaRPr lang="cs-CZ" sz="3400" dirty="0" smtClean="0"/>
          </a:p>
          <a:p>
            <a:r>
              <a:rPr lang="cs-CZ" sz="3400" dirty="0" smtClean="0"/>
              <a:t>Vrcholem </a:t>
            </a:r>
            <a:r>
              <a:rPr lang="cs-CZ" sz="3400" dirty="0"/>
              <a:t>byla </a:t>
            </a:r>
            <a:r>
              <a:rPr lang="cs-CZ" sz="3400" b="1" dirty="0" smtClean="0"/>
              <a:t>teologie - církevní školy</a:t>
            </a:r>
            <a:r>
              <a:rPr lang="cs-CZ" sz="3400" dirty="0" smtClean="0"/>
              <a:t>. </a:t>
            </a:r>
          </a:p>
          <a:p>
            <a:r>
              <a:rPr lang="cs-CZ" sz="3400" b="1" u="sng" dirty="0" smtClean="0">
                <a:solidFill>
                  <a:srgbClr val="00B0F0"/>
                </a:solidFill>
              </a:rPr>
              <a:t>Knih </a:t>
            </a:r>
            <a:r>
              <a:rPr lang="cs-CZ" sz="3400" b="1" u="sng" dirty="0">
                <a:solidFill>
                  <a:srgbClr val="00B0F0"/>
                </a:solidFill>
              </a:rPr>
              <a:t>bylo málo</a:t>
            </a:r>
            <a:r>
              <a:rPr lang="cs-CZ" sz="3400" dirty="0"/>
              <a:t>, nákladně se ručně opisovaly ve skriptoriích, drahé, soustředěny v klášterech</a:t>
            </a:r>
            <a:r>
              <a:rPr lang="cs-CZ" sz="3400" u="sng" dirty="0"/>
              <a:t>. </a:t>
            </a:r>
          </a:p>
          <a:p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202959533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611560" y="426567"/>
            <a:ext cx="8229600" cy="5975350"/>
          </a:xfrm>
        </p:spPr>
        <p:txBody>
          <a:bodyPr>
            <a:noAutofit/>
          </a:bodyPr>
          <a:lstStyle/>
          <a:p>
            <a:r>
              <a:rPr lang="cs-CZ" sz="2000" b="1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400" b="1" u="sng" dirty="0">
                <a:solidFill>
                  <a:schemeClr val="accent1">
                    <a:lumMod val="75000"/>
                  </a:schemeClr>
                </a:solidFill>
              </a:rPr>
              <a:t>Znaky románské architektury</a:t>
            </a:r>
            <a:r>
              <a:rPr lang="cs-CZ" sz="2400" dirty="0"/>
              <a:t>: stavby z kamene, masívní, </a:t>
            </a:r>
            <a:r>
              <a:rPr lang="cs-CZ" sz="2400" dirty="0" smtClean="0"/>
              <a:t>ploché stropy, </a:t>
            </a:r>
            <a:r>
              <a:rPr lang="cs-CZ" sz="2400" dirty="0"/>
              <a:t>silné zdi, půlkruhové portály i </a:t>
            </a:r>
            <a:r>
              <a:rPr lang="cs-CZ" sz="2400" dirty="0" smtClean="0"/>
              <a:t>okna. </a:t>
            </a:r>
          </a:p>
          <a:p>
            <a:r>
              <a:rPr lang="cs-CZ" sz="2400" dirty="0" smtClean="0"/>
              <a:t>Románské </a:t>
            </a:r>
            <a:r>
              <a:rPr lang="cs-CZ" sz="2400" dirty="0"/>
              <a:t>stavby 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ROTUNDY</a:t>
            </a:r>
            <a:r>
              <a:rPr lang="cs-CZ" sz="2400" dirty="0"/>
              <a:t> (válcovitá stavba kruhového půdorysu, často s půlkruhovitým přístavkem pro oltář - apsidou; </a:t>
            </a:r>
            <a:endParaRPr lang="cs-CZ" sz="2400" dirty="0" smtClean="0"/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BAZILIKY</a:t>
            </a:r>
            <a:r>
              <a:rPr lang="cs-CZ" sz="2400" dirty="0" smtClean="0"/>
              <a:t> </a:t>
            </a:r>
            <a:r>
              <a:rPr lang="cs-CZ" sz="2400" dirty="0"/>
              <a:t>(kostel obdélníkového půdorysu se 2 věžemi; </a:t>
            </a:r>
            <a:endParaRPr lang="cs-CZ" sz="2400" dirty="0" smtClean="0"/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KLÁŚTERY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; HRADY </a:t>
            </a:r>
            <a:r>
              <a:rPr lang="cs-CZ" sz="2400" dirty="0"/>
              <a:t>- </a:t>
            </a:r>
            <a:r>
              <a:rPr lang="cs-CZ" sz="2400" dirty="0" smtClean="0"/>
              <a:t>Kostel </a:t>
            </a:r>
            <a:r>
              <a:rPr lang="cs-CZ" sz="2400" dirty="0"/>
              <a:t>svaté Máří </a:t>
            </a:r>
            <a:r>
              <a:rPr lang="cs-CZ" sz="2400" dirty="0" smtClean="0"/>
              <a:t>Magdaleny, velmi </a:t>
            </a:r>
            <a:r>
              <a:rPr lang="cs-CZ" sz="2400" dirty="0"/>
              <a:t>jednoduché pevnosti, neútulné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05064"/>
            <a:ext cx="3600400" cy="2245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19672" y="6401917"/>
            <a:ext cx="37957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Kostel svaté Máří Magdaleny</a:t>
            </a:r>
          </a:p>
        </p:txBody>
      </p:sp>
    </p:spTree>
    <p:extLst>
      <p:ext uri="{BB962C8B-B14F-4D97-AF65-F5344CB8AC3E}">
        <p14:creationId xmlns:p14="http://schemas.microsoft.com/office/powerpoint/2010/main" xmlns="" val="274113036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České památky: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- část </a:t>
            </a:r>
            <a:r>
              <a:rPr lang="cs-CZ" dirty="0"/>
              <a:t>Pražského hradu, rotunda sv. Víta v Praze, rotunda ve Znojmě, v Levém Hradci. Bazilika sv. Jiří na Pražském hradě, Břevnově a v Předklášteří u Tišnova. Literatura - Kosmova kronika, Vyšehradský kodex; písně Hospodine, pomiluj </a:t>
            </a:r>
            <a:r>
              <a:rPr lang="cs-CZ" dirty="0" err="1"/>
              <a:t>ny</a:t>
            </a:r>
            <a:r>
              <a:rPr lang="cs-CZ" dirty="0"/>
              <a:t> a Svatý Václave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legendy: </a:t>
            </a:r>
            <a:r>
              <a:rPr lang="cs-CZ" dirty="0"/>
              <a:t>(Václav, Ludmila, Prokop, Vojtěch).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114830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61048"/>
            <a:ext cx="2105025" cy="217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7737" y="620688"/>
            <a:ext cx="4005263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44567" y="3705002"/>
            <a:ext cx="3888433" cy="2253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6032748"/>
            <a:ext cx="1378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Rotunda-Říp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60354" y="5937686"/>
            <a:ext cx="1740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Šikmá věž - Pisa 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5004048" y="274678"/>
            <a:ext cx="31414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</a:rPr>
              <a:t>Klášter - Doksany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312" y="929903"/>
            <a:ext cx="2736305" cy="2466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8711" y="248092"/>
            <a:ext cx="3491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Románské okno</a:t>
            </a:r>
          </a:p>
          <a:p>
            <a:pPr algn="ctr"/>
            <a:r>
              <a:rPr lang="cs-CZ" b="1" dirty="0" smtClean="0"/>
              <a:t>- Přemyslovský palác Olomouc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1321836"/>
      </p:ext>
    </p:extLst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5881" y="603721"/>
            <a:ext cx="3094856" cy="3346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2385" y="4135806"/>
            <a:ext cx="316835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769" y="1374550"/>
            <a:ext cx="3410159" cy="3912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5" y="490219"/>
            <a:ext cx="23228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Dobové oděvy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09437" y="3717032"/>
            <a:ext cx="20399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Literatur</a:t>
            </a:r>
            <a:r>
              <a:rPr lang="cs-CZ" b="1" dirty="0" smtClean="0"/>
              <a:t>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3028149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476672"/>
            <a:ext cx="8496944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Základní typ oděvu tvořila </a:t>
            </a:r>
            <a:r>
              <a:rPr lang="cs-CZ" sz="2400" b="1" u="sng" dirty="0"/>
              <a:t>jednoduchá přepásaná tunika </a:t>
            </a:r>
            <a:r>
              <a:rPr lang="cs-CZ" sz="2400" dirty="0" err="1"/>
              <a:t>košilovitého</a:t>
            </a:r>
            <a:r>
              <a:rPr lang="cs-CZ" sz="2400" dirty="0"/>
              <a:t> střihu, která se oblékala přes hlavu a sloužila jako </a:t>
            </a:r>
            <a:r>
              <a:rPr lang="cs-CZ" sz="2400" b="1" u="sng" dirty="0"/>
              <a:t>univerzální mužský i ženský oděv. </a:t>
            </a:r>
          </a:p>
          <a:p>
            <a:endParaRPr lang="cs-CZ" sz="2400" dirty="0" smtClean="0"/>
          </a:p>
          <a:p>
            <a:r>
              <a:rPr lang="cs-CZ" sz="3200" dirty="0" smtClean="0">
                <a:solidFill>
                  <a:srgbClr val="00B0F0"/>
                </a:solidFill>
              </a:rPr>
              <a:t>Barvy</a:t>
            </a:r>
            <a:endParaRPr lang="cs-CZ" sz="3200" dirty="0">
              <a:solidFill>
                <a:srgbClr val="00B0F0"/>
              </a:solidFill>
            </a:endParaRPr>
          </a:p>
          <a:p>
            <a:r>
              <a:rPr lang="cs-CZ" sz="2400" b="1" dirty="0">
                <a:solidFill>
                  <a:srgbClr val="00B0F0"/>
                </a:solidFill>
              </a:rPr>
              <a:t>Hrály v románském stylu podstatnou roli. Dodnes je symbolika mnohých barev neměnná</a:t>
            </a:r>
            <a:r>
              <a:rPr lang="cs-CZ" sz="2400" dirty="0">
                <a:solidFill>
                  <a:srgbClr val="00B0F0"/>
                </a:solidFill>
              </a:rPr>
              <a:t>.</a:t>
            </a:r>
          </a:p>
          <a:p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Bílá</a:t>
            </a:r>
            <a:r>
              <a:rPr lang="cs-CZ" sz="2400" dirty="0" smtClean="0"/>
              <a:t> </a:t>
            </a:r>
            <a:r>
              <a:rPr lang="cs-CZ" sz="2400" dirty="0"/>
              <a:t>: radost, světlo, čistota a </a:t>
            </a:r>
            <a:r>
              <a:rPr lang="cs-CZ" sz="2400" dirty="0" smtClean="0"/>
              <a:t>nevinnost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Červená</a:t>
            </a:r>
            <a:r>
              <a:rPr lang="cs-CZ" sz="2400" dirty="0" smtClean="0"/>
              <a:t> </a:t>
            </a:r>
            <a:r>
              <a:rPr lang="cs-CZ" sz="2400" dirty="0"/>
              <a:t>: </a:t>
            </a:r>
            <a:r>
              <a:rPr lang="cs-CZ" sz="2400" dirty="0" smtClean="0"/>
              <a:t>oheň, krev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00B050"/>
                </a:solidFill>
              </a:rPr>
              <a:t>Zelená</a:t>
            </a:r>
            <a:r>
              <a:rPr lang="cs-CZ" sz="2400" dirty="0" smtClean="0"/>
              <a:t> : naděje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7030A0"/>
                </a:solidFill>
              </a:rPr>
              <a:t>Fialová</a:t>
            </a:r>
            <a:r>
              <a:rPr lang="cs-CZ" sz="2400" dirty="0" smtClean="0"/>
              <a:t> </a:t>
            </a:r>
            <a:r>
              <a:rPr lang="cs-CZ" sz="2400" dirty="0"/>
              <a:t>: </a:t>
            </a:r>
            <a:r>
              <a:rPr lang="cs-CZ" sz="2400" dirty="0" smtClean="0"/>
              <a:t>pokání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Černá : smutek, smrt</a:t>
            </a:r>
          </a:p>
          <a:p>
            <a:endParaRPr lang="cs-CZ" sz="2400" dirty="0" smtClean="0"/>
          </a:p>
          <a:p>
            <a:endParaRPr lang="cs-CZ" sz="28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77072"/>
            <a:ext cx="26670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386690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1520" y="447675"/>
            <a:ext cx="9361040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Najdi mezi obrázky románskou stavbu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FSMLUD21\MP9001490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88840"/>
            <a:ext cx="2880320" cy="1947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JE81A3T6\MC9003548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1827212" cy="101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ZE071748\MC9004342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8013" y="4071938"/>
            <a:ext cx="1387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55274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 descr="C:\Users\pc\AppData\Local\Microsoft\Windows\Temporary Internet Files\Content.IE5\S2QWVO04\MC9002809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863975"/>
            <a:ext cx="1873250" cy="204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4499992" y="2398770"/>
            <a:ext cx="978408" cy="484632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822791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o období Románské kultury. Na závěr malý úkol, správné řešení se objeví po kliknutí.</a:t>
            </a:r>
          </a:p>
        </p:txBody>
      </p:sp>
    </p:spTree>
    <p:extLst>
      <p:ext uri="{BB962C8B-B14F-4D97-AF65-F5344CB8AC3E}">
        <p14:creationId xmlns:p14="http://schemas.microsoft.com/office/powerpoint/2010/main" xmlns="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www.ucebnice-dejepisu.ic.cz/0415-rany-stredovek-romanska-kultura.php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img.ihned.cz/attachment.php/730/27409730/ov358BE7GHIJKLNOjkl6Pdqz01TUARVn/rotunda.jpg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t1.gstatic.com/images?q=tbn:ANd9GcQNy6XAG3oazslFxILv7OARTlUm7cf6Dlap0v7tGNucrhZu5aOICi9ciNGF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</a:t>
            </a:r>
            <a:r>
              <a:rPr lang="cs-CZ" sz="1200" dirty="0">
                <a:hlinkClick r:id="rId7"/>
              </a:rPr>
              <a:t>://</a:t>
            </a:r>
            <a:r>
              <a:rPr lang="cs-CZ" sz="1200" dirty="0" smtClean="0">
                <a:hlinkClick r:id="rId7"/>
              </a:rPr>
              <a:t>rodina21.cz/images/stories/Pece_o_vnejsi_krasu/galician-didacus_gelmiri.jpg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http://mojebrno.wz.cz/inka--</a:t>
            </a:r>
            <a:r>
              <a:rPr lang="cs-CZ" sz="1200" dirty="0" smtClean="0">
                <a:hlinkClick r:id="rId8"/>
              </a:rPr>
              <a:t>brno-historie-knihakmetu.jpg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t0.gstatic.com/images?q=tbn:ANd9GcSmAE1bMzyBQNmy3RaY8sYQinOQKgvK5xKeulhJgqFsQeKmy1aDaQ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</a:t>
            </a:r>
            <a:r>
              <a:rPr lang="cs-CZ" sz="1200" dirty="0">
                <a:hlinkClick r:id="rId10"/>
              </a:rPr>
              <a:t>://</a:t>
            </a:r>
            <a:r>
              <a:rPr lang="cs-CZ" sz="1200" dirty="0" smtClean="0">
                <a:hlinkClick r:id="rId10"/>
              </a:rPr>
              <a:t>t1.gstatic.com/images?q=tbn:ANd9GcSoEJRWpy_N_Ue1nhWwOv2ichxRtE4gnp0sTsPqKn7qKXXFQ1aI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</a:t>
            </a:r>
            <a:r>
              <a:rPr lang="cs-CZ" sz="1200" dirty="0">
                <a:hlinkClick r:id="rId11"/>
              </a:rPr>
              <a:t>://</a:t>
            </a:r>
            <a:r>
              <a:rPr lang="cs-CZ" sz="1200" dirty="0" smtClean="0">
                <a:hlinkClick r:id="rId11"/>
              </a:rPr>
              <a:t>rodina21.cz/pece-o-vnejsi-krasu/romanska-moda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</a:t>
            </a:r>
            <a:r>
              <a:rPr lang="cs-CZ" sz="1200" dirty="0" smtClean="0">
                <a:hlinkClick r:id="rId12"/>
              </a:rPr>
              <a:t>www.ceskestredohori.cz/foto/doksany-klaster08.jpg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t0.gstatic.com/images?q=tbn:ANd9GcQt6N2tSpy4u6vKZErgQm3BqRsFna2OBgf2oPeOdvxm6bBubqB41RtmiXw6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</a:t>
            </a:r>
            <a:r>
              <a:rPr lang="cs-CZ" sz="1200" dirty="0">
                <a:hlinkClick r:id="rId14"/>
              </a:rPr>
              <a:t>://</a:t>
            </a:r>
            <a:r>
              <a:rPr lang="cs-CZ" sz="1200" dirty="0" smtClean="0">
                <a:hlinkClick r:id="rId14"/>
              </a:rPr>
              <a:t>upload.wikimedia.org/wikipedia/commons/thumb/4/4b/PredniKopaninaRotunda.jpg/798px-PredniKopaninaRotunda.jpg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</a:t>
            </a:r>
            <a:r>
              <a:rPr lang="cs-CZ" sz="1200" dirty="0">
                <a:hlinkClick r:id="rId15"/>
              </a:rPr>
              <a:t>://upload.wikimedia.org/wikipedia/commons/thumb/a/af/%C5%98%C3%ADp%2C_rotunda_svat%C3%A9ho_Ji%C5%99%C3%AD.jpg/220px-%C5%98%C3%ADp%2C_rotunda_svat%C3%A9ho_Ji%C5%99%C3</a:t>
            </a:r>
            <a:r>
              <a:rPr lang="cs-CZ" sz="1200" dirty="0" smtClean="0">
                <a:hlinkClick r:id="rId15"/>
              </a:rPr>
              <a:t>%</a:t>
            </a:r>
            <a:endParaRPr lang="cs-CZ" sz="1200" dirty="0" smtClean="0"/>
          </a:p>
          <a:p>
            <a:endParaRPr lang="cs-CZ" sz="1200" dirty="0" smtClean="0"/>
          </a:p>
          <a:p>
            <a:pPr marL="0" indent="0">
              <a:buNone/>
            </a:pPr>
            <a:r>
              <a:rPr lang="cs-CZ" sz="1600" dirty="0" smtClean="0"/>
              <a:t>Autorem </a:t>
            </a:r>
            <a:r>
              <a:rPr lang="cs-CZ" sz="1600" dirty="0"/>
              <a:t>tohoto materiálu, pokud není  uvedeno jinak je Bc. Miroslav  Barda</a:t>
            </a:r>
          </a:p>
          <a:p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6386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9793" y="5327646"/>
            <a:ext cx="6213513" cy="1046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5571900"/>
      </p:ext>
    </p:extLst>
  </p:cSld>
  <p:clrMapOvr>
    <a:masterClrMapping/>
  </p:clrMapOvr>
  <p:transition spd="slow">
    <p:pull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3182</TotalTime>
  <Words>383</Words>
  <Application>Microsoft Office PowerPoint</Application>
  <PresentationFormat>Předvádění na obrazovce (4:3)</PresentationFormat>
  <Paragraphs>62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VY_ 32_ INOVACE _17_10_románská kultura</vt:lpstr>
      <vt:lpstr>Románská kultura</vt:lpstr>
      <vt:lpstr>Snímek 3</vt:lpstr>
      <vt:lpstr>České památky: </vt:lpstr>
      <vt:lpstr>Snímek 5</vt:lpstr>
      <vt:lpstr>Snímek 6</vt:lpstr>
      <vt:lpstr>Snímek 7</vt:lpstr>
      <vt:lpstr>Najdi mezi obrázky románskou stavbu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pajkrtova</cp:lastModifiedBy>
  <cp:revision>342</cp:revision>
  <dcterms:created xsi:type="dcterms:W3CDTF">2011-05-06T14:42:50Z</dcterms:created>
  <dcterms:modified xsi:type="dcterms:W3CDTF">2012-02-22T09:48:26Z</dcterms:modified>
</cp:coreProperties>
</file>