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3" r:id="rId3"/>
    <p:sldId id="256" r:id="rId4"/>
    <p:sldId id="258" r:id="rId5"/>
    <p:sldId id="261" r:id="rId6"/>
    <p:sldId id="257" r:id="rId7"/>
    <p:sldId id="259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499" y="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FDAC8-16FC-4479-BD35-3C8FEB6F17F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357DE-B893-4FBF-B995-55EE79EF75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FDAC8-16FC-4479-BD35-3C8FEB6F17F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357DE-B893-4FBF-B995-55EE79EF75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FDAC8-16FC-4479-BD35-3C8FEB6F17F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36357DE-B893-4FBF-B995-55EE79EF75C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FDAC8-16FC-4479-BD35-3C8FEB6F17F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357DE-B893-4FBF-B995-55EE79EF75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FDAC8-16FC-4479-BD35-3C8FEB6F17F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357DE-B893-4FBF-B995-55EE79EF75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FDAC8-16FC-4479-BD35-3C8FEB6F17F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357DE-B893-4FBF-B995-55EE79EF75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FDAC8-16FC-4479-BD35-3C8FEB6F17F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357DE-B893-4FBF-B995-55EE79EF75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FDAC8-16FC-4479-BD35-3C8FEB6F17F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357DE-B893-4FBF-B995-55EE79EF75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FDAC8-16FC-4479-BD35-3C8FEB6F17F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357DE-B893-4FBF-B995-55EE79EF75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FDAC8-16FC-4479-BD35-3C8FEB6F17F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357DE-B893-4FBF-B995-55EE79EF75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FDAC8-16FC-4479-BD35-3C8FEB6F17F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357DE-B893-4FBF-B995-55EE79EF75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81FDAC8-16FC-4479-BD35-3C8FEB6F17FA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36357DE-B893-4FBF-B995-55EE79EF75C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1772816"/>
            <a:ext cx="8062664" cy="4320480"/>
          </a:xfrm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Základní škola  a mateřská škola, Svoboda nad Úpou, okres Trutnov</a:t>
            </a:r>
          </a:p>
          <a:p>
            <a:r>
              <a:rPr lang="cs-CZ" dirty="0" smtClean="0"/>
              <a:t>Bc. Lucie Ševčíková</a:t>
            </a:r>
          </a:p>
          <a:p>
            <a:r>
              <a:rPr lang="cs-CZ" dirty="0" smtClean="0"/>
              <a:t>VY_22_INOVACE_2.2.2 AJ8,9g_13</a:t>
            </a:r>
          </a:p>
          <a:p>
            <a:r>
              <a:rPr lang="cs-CZ" dirty="0" smtClean="0"/>
              <a:t>Téma:  2. typ podmínkových vět - výuka</a:t>
            </a:r>
          </a:p>
          <a:p>
            <a:r>
              <a:rPr lang="cs-CZ" dirty="0" smtClean="0"/>
              <a:t>28.4.2013</a:t>
            </a:r>
          </a:p>
          <a:p>
            <a:r>
              <a:rPr lang="cs-CZ" dirty="0" smtClean="0"/>
              <a:t>8. a 9. ročník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CZ.1.07/1.4.00/21.3068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8436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pPr algn="just"/>
            <a:r>
              <a:rPr lang="cs-CZ" dirty="0" smtClean="0"/>
              <a:t>Tento materiál je určen k pochopení druhého typu podmínkových vět v porovnání s prvním typem. Prezentace obsahuje i jednoduché překladové cvičení. Materiál je určen pro žáky 8. a 9.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7396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Second </a:t>
            </a:r>
            <a:r>
              <a:rPr lang="cs-CZ" dirty="0" err="1" smtClean="0"/>
              <a:t>conditional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88939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2. typ podmínkové věty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6619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56624"/>
          </a:xfrm>
        </p:spPr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cs-CZ" sz="4800" dirty="0"/>
              <a:t>Pomocí druhého kondicionálu mluvíme </a:t>
            </a:r>
            <a:r>
              <a:rPr lang="cs-CZ" sz="4800" b="1" dirty="0"/>
              <a:t>o </a:t>
            </a:r>
            <a:r>
              <a:rPr lang="cs-CZ" sz="4800" b="1" dirty="0">
                <a:solidFill>
                  <a:srgbClr val="FFFF00"/>
                </a:solidFill>
              </a:rPr>
              <a:t>nereálných věcech</a:t>
            </a:r>
            <a:r>
              <a:rPr lang="cs-CZ" sz="4800" dirty="0"/>
              <a:t>, o </a:t>
            </a:r>
            <a:r>
              <a:rPr lang="cs-CZ" sz="4800" dirty="0" smtClean="0"/>
              <a:t>tom</a:t>
            </a:r>
            <a:r>
              <a:rPr lang="cs-CZ" sz="4800" dirty="0"/>
              <a:t>, </a:t>
            </a:r>
            <a:r>
              <a:rPr lang="cs-CZ" sz="4800" b="1" dirty="0">
                <a:solidFill>
                  <a:srgbClr val="FFFF00"/>
                </a:solidFill>
              </a:rPr>
              <a:t>co by bylo, kdyby</a:t>
            </a:r>
            <a:r>
              <a:rPr lang="cs-CZ" sz="4800" b="1" dirty="0" smtClean="0">
                <a:solidFill>
                  <a:srgbClr val="FFFF00"/>
                </a:solidFill>
              </a:rPr>
              <a:t>..</a:t>
            </a:r>
          </a:p>
          <a:p>
            <a:pPr algn="ctr"/>
            <a:endParaRPr lang="cs-CZ" sz="4800" b="1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7491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cs-CZ" sz="4400" b="1" i="1" dirty="0" err="1">
                <a:solidFill>
                  <a:srgbClr val="FFFF00"/>
                </a:solidFill>
              </a:rPr>
              <a:t>If</a:t>
            </a:r>
            <a:r>
              <a:rPr lang="cs-CZ" sz="4400" b="1" i="1" dirty="0">
                <a:solidFill>
                  <a:srgbClr val="FFFF00"/>
                </a:solidFill>
              </a:rPr>
              <a:t> I had a lot </a:t>
            </a:r>
            <a:r>
              <a:rPr lang="cs-CZ" sz="4400" b="1" i="1" dirty="0" err="1">
                <a:solidFill>
                  <a:srgbClr val="FFFF00"/>
                </a:solidFill>
              </a:rPr>
              <a:t>of</a:t>
            </a:r>
            <a:r>
              <a:rPr lang="cs-CZ" sz="4400" b="1" i="1" dirty="0">
                <a:solidFill>
                  <a:srgbClr val="FFFF00"/>
                </a:solidFill>
              </a:rPr>
              <a:t> </a:t>
            </a:r>
            <a:r>
              <a:rPr lang="cs-CZ" sz="4400" b="1" i="1" dirty="0" err="1">
                <a:solidFill>
                  <a:srgbClr val="FFFF00"/>
                </a:solidFill>
              </a:rPr>
              <a:t>money</a:t>
            </a:r>
            <a:r>
              <a:rPr lang="cs-CZ" sz="4400" b="1" i="1" dirty="0">
                <a:solidFill>
                  <a:srgbClr val="FFFF00"/>
                </a:solidFill>
              </a:rPr>
              <a:t>, I </a:t>
            </a:r>
            <a:r>
              <a:rPr lang="cs-CZ" sz="4400" b="1" i="1" dirty="0" err="1">
                <a:solidFill>
                  <a:srgbClr val="FFFF00"/>
                </a:solidFill>
              </a:rPr>
              <a:t>would</a:t>
            </a:r>
            <a:r>
              <a:rPr lang="cs-CZ" sz="4400" b="1" i="1" dirty="0">
                <a:solidFill>
                  <a:srgbClr val="FFFF00"/>
                </a:solidFill>
              </a:rPr>
              <a:t> </a:t>
            </a:r>
            <a:r>
              <a:rPr lang="cs-CZ" sz="4400" b="1" i="1" dirty="0" err="1">
                <a:solidFill>
                  <a:srgbClr val="FFFF00"/>
                </a:solidFill>
              </a:rPr>
              <a:t>buy</a:t>
            </a:r>
            <a:r>
              <a:rPr lang="cs-CZ" sz="4400" b="1" i="1" dirty="0">
                <a:solidFill>
                  <a:srgbClr val="FFFF00"/>
                </a:solidFill>
              </a:rPr>
              <a:t> a house.</a:t>
            </a:r>
            <a:r>
              <a:rPr lang="cs-CZ" sz="4400" i="1" dirty="0">
                <a:solidFill>
                  <a:srgbClr val="92D050"/>
                </a:solidFill>
              </a:rPr>
              <a:t> </a:t>
            </a:r>
            <a:endParaRPr lang="cs-CZ" sz="4400" dirty="0"/>
          </a:p>
          <a:p>
            <a:pPr marL="137160" indent="0" algn="ctr">
              <a:buNone/>
            </a:pPr>
            <a:r>
              <a:rPr lang="cs-CZ" sz="4400" dirty="0"/>
              <a:t> </a:t>
            </a:r>
            <a:r>
              <a:rPr lang="cs-CZ" sz="4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Kdybych měl hodně peněz, koupil bych si dům.</a:t>
            </a:r>
          </a:p>
          <a:p>
            <a:pPr marL="137160" indent="0" algn="ctr">
              <a:buNone/>
            </a:pPr>
            <a:r>
              <a:rPr lang="cs-CZ" sz="4400" dirty="0"/>
              <a:t> (Ale peníze nemám a tak si dům nekoupím.)</a:t>
            </a:r>
            <a:endParaRPr lang="cs-CZ" sz="4400" dirty="0">
              <a:solidFill>
                <a:srgbClr val="FFFF00"/>
              </a:solidFill>
            </a:endParaRPr>
          </a:p>
          <a:p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815945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err="1">
                <a:effectLst/>
              </a:rPr>
              <a:t>if</a:t>
            </a:r>
            <a:r>
              <a:rPr lang="cs-CZ" dirty="0">
                <a:effectLst/>
              </a:rPr>
              <a:t> = </a:t>
            </a:r>
            <a:r>
              <a:rPr lang="cs-CZ" dirty="0" smtClean="0">
                <a:effectLst/>
              </a:rPr>
              <a:t>kdyby + čas minulý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err="1" smtClean="0">
                <a:solidFill>
                  <a:srgbClr val="FFFF00"/>
                </a:solidFill>
              </a:rPr>
              <a:t>If</a:t>
            </a:r>
            <a:r>
              <a:rPr lang="cs-CZ" b="1" dirty="0" smtClean="0">
                <a:solidFill>
                  <a:srgbClr val="FFFF00"/>
                </a:solidFill>
              </a:rPr>
              <a:t>  I had more </a:t>
            </a:r>
            <a:r>
              <a:rPr lang="cs-CZ" b="1" dirty="0" err="1" smtClean="0">
                <a:solidFill>
                  <a:srgbClr val="FFFF00"/>
                </a:solidFill>
              </a:rPr>
              <a:t>time</a:t>
            </a:r>
            <a:r>
              <a:rPr lang="cs-CZ" b="1" dirty="0" smtClean="0">
                <a:solidFill>
                  <a:srgbClr val="FFFF00"/>
                </a:solidFill>
              </a:rPr>
              <a:t>, </a:t>
            </a:r>
            <a:r>
              <a:rPr lang="cs-CZ" b="1" dirty="0" smtClean="0">
                <a:solidFill>
                  <a:srgbClr val="92D050"/>
                </a:solidFill>
              </a:rPr>
              <a:t>I </a:t>
            </a:r>
            <a:r>
              <a:rPr lang="cs-CZ" b="1" dirty="0" err="1" smtClean="0">
                <a:solidFill>
                  <a:srgbClr val="92D050"/>
                </a:solidFill>
              </a:rPr>
              <a:t>would</a:t>
            </a:r>
            <a:r>
              <a:rPr lang="cs-CZ" b="1" dirty="0" smtClean="0">
                <a:solidFill>
                  <a:srgbClr val="92D050"/>
                </a:solidFill>
              </a:rPr>
              <a:t> study </a:t>
            </a:r>
            <a:r>
              <a:rPr lang="cs-CZ" b="1" dirty="0" err="1" smtClean="0">
                <a:solidFill>
                  <a:srgbClr val="92D050"/>
                </a:solidFill>
              </a:rPr>
              <a:t>English</a:t>
            </a:r>
            <a:r>
              <a:rPr lang="cs-CZ" b="1" dirty="0" smtClean="0">
                <a:solidFill>
                  <a:srgbClr val="92D050"/>
                </a:solidFill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</a:rPr>
              <a:t>every</a:t>
            </a:r>
            <a:r>
              <a:rPr lang="cs-CZ" b="1" dirty="0" smtClean="0">
                <a:solidFill>
                  <a:srgbClr val="92D050"/>
                </a:solidFill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</a:rPr>
              <a:t>day</a:t>
            </a:r>
            <a:r>
              <a:rPr lang="cs-CZ" b="1" dirty="0" smtClean="0">
                <a:solidFill>
                  <a:srgbClr val="92D050"/>
                </a:solidFill>
              </a:rPr>
              <a:t>.</a:t>
            </a:r>
          </a:p>
          <a:p>
            <a:pPr marL="137160" indent="0">
              <a:buNone/>
            </a:pPr>
            <a:r>
              <a:rPr lang="cs-CZ" b="1" dirty="0" smtClean="0"/>
              <a:t>Kdybych měl víc času, studoval bych angličtinu každý den.</a:t>
            </a:r>
            <a:endParaRPr lang="cs-CZ" b="1" dirty="0"/>
          </a:p>
          <a:p>
            <a:endParaRPr lang="cs-CZ" b="1" dirty="0" smtClean="0"/>
          </a:p>
          <a:p>
            <a:pPr marL="137160" indent="0">
              <a:buNone/>
            </a:pPr>
            <a:r>
              <a:rPr lang="cs-CZ" b="1" i="1" dirty="0" err="1">
                <a:solidFill>
                  <a:srgbClr val="FF0000"/>
                </a:solidFill>
              </a:rPr>
              <a:t>If</a:t>
            </a:r>
            <a:r>
              <a:rPr lang="cs-CZ" b="1" i="1" dirty="0">
                <a:solidFill>
                  <a:srgbClr val="FFFF00"/>
                </a:solidFill>
              </a:rPr>
              <a:t>  I had more </a:t>
            </a:r>
            <a:r>
              <a:rPr lang="cs-CZ" b="1" i="1" dirty="0" err="1" smtClean="0">
                <a:solidFill>
                  <a:srgbClr val="FFFF00"/>
                </a:solidFill>
              </a:rPr>
              <a:t>time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</a:p>
          <a:p>
            <a:pPr marL="137160" indent="0" algn="ctr">
              <a:buNone/>
            </a:pPr>
            <a:r>
              <a:rPr lang="cs-CZ" b="1" dirty="0" smtClean="0">
                <a:solidFill>
                  <a:srgbClr val="FFFF00"/>
                </a:solidFill>
              </a:rPr>
              <a:t> věta vedlejší – </a:t>
            </a:r>
            <a:r>
              <a:rPr lang="cs-CZ" sz="4800" b="1" dirty="0" smtClean="0">
                <a:solidFill>
                  <a:srgbClr val="FFFF00"/>
                </a:solidFill>
              </a:rPr>
              <a:t>čas minulý</a:t>
            </a:r>
          </a:p>
          <a:p>
            <a:pPr marL="137160" indent="0" algn="ctr">
              <a:buNone/>
            </a:pPr>
            <a:endParaRPr lang="cs-CZ" sz="4800" b="1" dirty="0" smtClean="0">
              <a:solidFill>
                <a:srgbClr val="FFFF00"/>
              </a:solidFill>
            </a:endParaRPr>
          </a:p>
          <a:p>
            <a:pPr marL="137160" indent="0">
              <a:buNone/>
            </a:pPr>
            <a:r>
              <a:rPr lang="cs-CZ" b="1" i="1" dirty="0" smtClean="0">
                <a:solidFill>
                  <a:srgbClr val="92D050"/>
                </a:solidFill>
              </a:rPr>
              <a:t>I </a:t>
            </a:r>
            <a:r>
              <a:rPr lang="cs-CZ" b="1" i="1" dirty="0" err="1" smtClean="0">
                <a:solidFill>
                  <a:srgbClr val="92D050"/>
                </a:solidFill>
              </a:rPr>
              <a:t>would</a:t>
            </a:r>
            <a:r>
              <a:rPr lang="cs-CZ" b="1" i="1" dirty="0" smtClean="0">
                <a:solidFill>
                  <a:srgbClr val="92D050"/>
                </a:solidFill>
              </a:rPr>
              <a:t> study </a:t>
            </a:r>
            <a:r>
              <a:rPr lang="cs-CZ" b="1" i="1" dirty="0" err="1" smtClean="0">
                <a:solidFill>
                  <a:srgbClr val="92D050"/>
                </a:solidFill>
              </a:rPr>
              <a:t>English</a:t>
            </a:r>
            <a:r>
              <a:rPr lang="cs-CZ" b="1" i="1" dirty="0" smtClean="0">
                <a:solidFill>
                  <a:srgbClr val="92D050"/>
                </a:solidFill>
              </a:rPr>
              <a:t> </a:t>
            </a:r>
            <a:r>
              <a:rPr lang="cs-CZ" b="1" i="1" dirty="0" err="1" smtClean="0">
                <a:solidFill>
                  <a:srgbClr val="92D050"/>
                </a:solidFill>
              </a:rPr>
              <a:t>every</a:t>
            </a:r>
            <a:r>
              <a:rPr lang="cs-CZ" b="1" i="1" dirty="0" smtClean="0">
                <a:solidFill>
                  <a:srgbClr val="92D050"/>
                </a:solidFill>
              </a:rPr>
              <a:t> </a:t>
            </a:r>
            <a:r>
              <a:rPr lang="cs-CZ" b="1" i="1" dirty="0" err="1" smtClean="0">
                <a:solidFill>
                  <a:srgbClr val="92D050"/>
                </a:solidFill>
              </a:rPr>
              <a:t>day</a:t>
            </a:r>
            <a:endParaRPr lang="cs-CZ" b="1" i="1" dirty="0" smtClean="0">
              <a:solidFill>
                <a:srgbClr val="92D050"/>
              </a:solidFill>
            </a:endParaRPr>
          </a:p>
          <a:p>
            <a:pPr marL="137160" indent="0" algn="ctr">
              <a:buNone/>
            </a:pPr>
            <a:r>
              <a:rPr lang="cs-CZ" b="1" dirty="0">
                <a:solidFill>
                  <a:srgbClr val="92D050"/>
                </a:solidFill>
              </a:rPr>
              <a:t>v</a:t>
            </a:r>
            <a:r>
              <a:rPr lang="cs-CZ" b="1" dirty="0" smtClean="0">
                <a:solidFill>
                  <a:srgbClr val="92D050"/>
                </a:solidFill>
              </a:rPr>
              <a:t>ěta hlavní – </a:t>
            </a:r>
            <a:r>
              <a:rPr lang="cs-CZ" sz="4400" b="1" dirty="0" smtClean="0">
                <a:solidFill>
                  <a:srgbClr val="92D050"/>
                </a:solidFill>
              </a:rPr>
              <a:t>podmiňovací způsob (</a:t>
            </a:r>
            <a:r>
              <a:rPr lang="cs-CZ" sz="4400" b="1" dirty="0" err="1" smtClean="0">
                <a:solidFill>
                  <a:srgbClr val="92D050"/>
                </a:solidFill>
              </a:rPr>
              <a:t>would</a:t>
            </a:r>
            <a:r>
              <a:rPr lang="cs-CZ" sz="4400" b="1" dirty="0" smtClean="0">
                <a:solidFill>
                  <a:srgbClr val="92D050"/>
                </a:solidFill>
              </a:rPr>
              <a:t>, </a:t>
            </a:r>
            <a:r>
              <a:rPr lang="cs-CZ" sz="4400" b="1" dirty="0" err="1" smtClean="0">
                <a:solidFill>
                  <a:srgbClr val="92D050"/>
                </a:solidFill>
              </a:rPr>
              <a:t>could</a:t>
            </a:r>
            <a:r>
              <a:rPr lang="cs-CZ" sz="4400" b="1" dirty="0" smtClean="0">
                <a:solidFill>
                  <a:srgbClr val="92D050"/>
                </a:solidFill>
              </a:rPr>
              <a:t>)</a:t>
            </a:r>
            <a:endParaRPr lang="cs-CZ" sz="44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540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First</a:t>
            </a:r>
            <a:r>
              <a:rPr lang="cs-CZ" dirty="0" smtClean="0"/>
              <a:t> and second </a:t>
            </a:r>
            <a:r>
              <a:rPr lang="cs-CZ" dirty="0" err="1" smtClean="0"/>
              <a:t>conditional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4113775"/>
              </p:ext>
            </p:extLst>
          </p:nvPr>
        </p:nvGraphicFramePr>
        <p:xfrm>
          <a:off x="467544" y="1844824"/>
          <a:ext cx="8352927" cy="3893820"/>
        </p:xfrm>
        <a:graphic>
          <a:graphicData uri="http://schemas.openxmlformats.org/drawingml/2006/table">
            <a:tbl>
              <a:tblPr>
                <a:tableStyleId>{306799F8-075E-4A3A-A7F6-7FBC6576F1A4}</a:tableStyleId>
              </a:tblPr>
              <a:tblGrid>
                <a:gridCol w="1728192"/>
                <a:gridCol w="3168352"/>
                <a:gridCol w="3456383"/>
              </a:tblGrid>
              <a:tr h="0">
                <a:tc>
                  <a:txBody>
                    <a:bodyPr/>
                    <a:lstStyle/>
                    <a:p>
                      <a:pPr algn="ctr" fontAlgn="t"/>
                      <a:r>
                        <a:rPr lang="cs-CZ" b="1" dirty="0">
                          <a:effectLst/>
                        </a:rPr>
                        <a:t>kondicionál</a:t>
                      </a:r>
                      <a:br>
                        <a:rPr lang="cs-CZ" b="1" dirty="0">
                          <a:effectLst/>
                        </a:rPr>
                      </a:br>
                      <a:endParaRPr lang="cs-CZ" b="1" dirty="0">
                        <a:solidFill>
                          <a:srgbClr val="FFCC99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b="1" dirty="0">
                          <a:effectLst/>
                        </a:rPr>
                        <a:t>vedlejší podmínková věta</a:t>
                      </a:r>
                      <a:br>
                        <a:rPr lang="cs-CZ" b="1" dirty="0">
                          <a:effectLst/>
                        </a:rPr>
                      </a:br>
                      <a:endParaRPr lang="cs-CZ" b="1" dirty="0">
                        <a:solidFill>
                          <a:srgbClr val="FFCC99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b="1" dirty="0">
                          <a:effectLst/>
                        </a:rPr>
                        <a:t>hlavní věta</a:t>
                      </a:r>
                      <a:br>
                        <a:rPr lang="cs-CZ" b="1" dirty="0">
                          <a:effectLst/>
                        </a:rPr>
                      </a:br>
                      <a:endParaRPr lang="cs-CZ" b="1" dirty="0">
                        <a:solidFill>
                          <a:srgbClr val="FFCC99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fontAlgn="t"/>
                      <a:r>
                        <a:rPr lang="cs-CZ" b="1" dirty="0">
                          <a:effectLst/>
                        </a:rPr>
                        <a:t>první</a:t>
                      </a:r>
                      <a:r>
                        <a:rPr lang="cs-CZ" dirty="0">
                          <a:effectLst/>
                        </a:rPr>
                        <a:t/>
                      </a:r>
                      <a:br>
                        <a:rPr lang="cs-CZ" dirty="0">
                          <a:effectLst/>
                        </a:rPr>
                      </a:br>
                      <a:endParaRPr lang="cs-CZ" b="1" dirty="0"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cs-CZ" b="1" dirty="0">
                          <a:effectLst/>
                        </a:rPr>
                        <a:t>přítomný </a:t>
                      </a:r>
                      <a:r>
                        <a:rPr lang="cs-CZ" b="1" dirty="0" smtClean="0">
                          <a:effectLst/>
                        </a:rPr>
                        <a:t>čas</a:t>
                      </a:r>
                    </a:p>
                    <a:p>
                      <a:pPr fontAlgn="t"/>
                      <a:r>
                        <a:rPr lang="cs-CZ" sz="3200" b="1" dirty="0" err="1" smtClean="0">
                          <a:solidFill>
                            <a:schemeClr val="bg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If</a:t>
                      </a:r>
                      <a:r>
                        <a:rPr lang="cs-CZ" sz="3200" b="1" baseline="0" dirty="0" smtClean="0">
                          <a:solidFill>
                            <a:schemeClr val="bg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lang="cs-CZ" sz="3200" b="1" baseline="0" dirty="0" err="1" smtClean="0">
                          <a:solidFill>
                            <a:schemeClr val="bg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you</a:t>
                      </a:r>
                      <a:r>
                        <a:rPr lang="cs-CZ" sz="3200" b="1" baseline="0" dirty="0" smtClean="0">
                          <a:solidFill>
                            <a:schemeClr val="bg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lang="cs-CZ" sz="3200" b="1" u="sng" baseline="0" dirty="0" err="1" smtClean="0">
                          <a:solidFill>
                            <a:schemeClr val="bg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pay</a:t>
                      </a:r>
                      <a:r>
                        <a:rPr lang="cs-CZ" sz="3200" b="1" baseline="0" dirty="0" smtClean="0">
                          <a:solidFill>
                            <a:schemeClr val="bg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lang="cs-CZ" sz="3200" b="1" baseline="0" dirty="0" err="1" smtClean="0">
                          <a:solidFill>
                            <a:schemeClr val="bg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me</a:t>
                      </a:r>
                      <a:r>
                        <a:rPr lang="cs-CZ" sz="3200" b="1" baseline="0" dirty="0" smtClean="0">
                          <a:solidFill>
                            <a:schemeClr val="bg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,</a:t>
                      </a:r>
                      <a:r>
                        <a:rPr lang="cs-CZ" sz="3200" b="1" dirty="0">
                          <a:solidFill>
                            <a:schemeClr val="bg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/>
                      </a:r>
                      <a:br>
                        <a:rPr lang="cs-CZ" sz="3200" b="1" dirty="0">
                          <a:solidFill>
                            <a:schemeClr val="bg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</a:br>
                      <a:r>
                        <a:rPr lang="cs-CZ" sz="2800" dirty="0" smtClean="0">
                          <a:solidFill>
                            <a:srgbClr val="FFFF00"/>
                          </a:solidFill>
                          <a:effectLst/>
                        </a:rPr>
                        <a:t>Jestli</a:t>
                      </a:r>
                      <a:r>
                        <a:rPr lang="cs-CZ" sz="2800" baseline="0" dirty="0" smtClean="0">
                          <a:solidFill>
                            <a:srgbClr val="FFFF00"/>
                          </a:solidFill>
                          <a:effectLst/>
                        </a:rPr>
                        <a:t> mi zaplatíš,</a:t>
                      </a:r>
                    </a:p>
                    <a:p>
                      <a:pPr fontAlgn="t"/>
                      <a:endParaRPr lang="cs-CZ" sz="2800" b="1" dirty="0">
                        <a:solidFill>
                          <a:srgbClr val="FFFF00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cs-CZ" b="1" dirty="0">
                          <a:effectLst/>
                        </a:rPr>
                        <a:t>WILL</a:t>
                      </a:r>
                      <a:r>
                        <a:rPr lang="cs-CZ" dirty="0">
                          <a:effectLst/>
                        </a:rPr>
                        <a:t/>
                      </a:r>
                      <a:br>
                        <a:rPr lang="cs-CZ" dirty="0">
                          <a:effectLst/>
                        </a:rPr>
                      </a:br>
                      <a:r>
                        <a:rPr lang="cs-CZ" sz="3200" b="1" dirty="0" smtClean="0">
                          <a:solidFill>
                            <a:schemeClr val="bg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I </a:t>
                      </a:r>
                      <a:r>
                        <a:rPr lang="cs-CZ" sz="3200" b="1" u="sng" dirty="0" err="1" smtClean="0">
                          <a:solidFill>
                            <a:schemeClr val="bg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will</a:t>
                      </a:r>
                      <a:r>
                        <a:rPr lang="cs-CZ" sz="3200" b="1" u="sng" dirty="0" smtClean="0">
                          <a:solidFill>
                            <a:schemeClr val="bg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 do </a:t>
                      </a:r>
                      <a:r>
                        <a:rPr lang="cs-CZ" sz="3200" b="1" dirty="0" err="1" smtClean="0">
                          <a:solidFill>
                            <a:schemeClr val="bg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it</a:t>
                      </a:r>
                      <a:r>
                        <a:rPr lang="cs-CZ" sz="3200" b="1" dirty="0" smtClean="0">
                          <a:solidFill>
                            <a:schemeClr val="bg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.</a:t>
                      </a:r>
                    </a:p>
                    <a:p>
                      <a:pPr fontAlgn="t"/>
                      <a:r>
                        <a:rPr lang="cs-CZ" sz="2800" b="0" dirty="0" smtClean="0">
                          <a:solidFill>
                            <a:srgbClr val="FFFF00"/>
                          </a:solidFill>
                          <a:effectLst/>
                        </a:rPr>
                        <a:t>udělám</a:t>
                      </a:r>
                      <a:r>
                        <a:rPr lang="cs-CZ" sz="2800" b="0" baseline="0" dirty="0" smtClean="0">
                          <a:solidFill>
                            <a:srgbClr val="FFFF00"/>
                          </a:solidFill>
                          <a:effectLst/>
                        </a:rPr>
                        <a:t> to.</a:t>
                      </a:r>
                      <a:endParaRPr lang="cs-CZ" sz="2800" b="0" dirty="0">
                        <a:solidFill>
                          <a:srgbClr val="FFFF00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fontAlgn="t"/>
                      <a:r>
                        <a:rPr lang="cs-CZ" b="1" dirty="0">
                          <a:effectLst/>
                        </a:rPr>
                        <a:t>druhý</a:t>
                      </a:r>
                      <a:r>
                        <a:rPr lang="cs-CZ" dirty="0">
                          <a:effectLst/>
                        </a:rPr>
                        <a:t/>
                      </a:r>
                      <a:br>
                        <a:rPr lang="cs-CZ" dirty="0">
                          <a:effectLst/>
                        </a:rPr>
                      </a:br>
                      <a:endParaRPr lang="cs-CZ" b="1" dirty="0"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cs-CZ" b="1" dirty="0">
                          <a:effectLst/>
                        </a:rPr>
                        <a:t>minulý </a:t>
                      </a:r>
                      <a:r>
                        <a:rPr lang="cs-CZ" b="1" dirty="0" smtClean="0">
                          <a:effectLst/>
                        </a:rPr>
                        <a:t>čas</a:t>
                      </a:r>
                    </a:p>
                    <a:p>
                      <a:pPr fontAlgn="t"/>
                      <a:r>
                        <a:rPr lang="cs-CZ" sz="3200" b="1" dirty="0" err="1" smtClean="0">
                          <a:solidFill>
                            <a:schemeClr val="bg1"/>
                          </a:solidFill>
                          <a:effectLst/>
                        </a:rPr>
                        <a:t>If</a:t>
                      </a:r>
                      <a:r>
                        <a:rPr lang="cs-CZ" sz="3200" b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3200" b="1" dirty="0" err="1" smtClean="0">
                          <a:solidFill>
                            <a:schemeClr val="bg1"/>
                          </a:solidFill>
                          <a:effectLst/>
                        </a:rPr>
                        <a:t>you</a:t>
                      </a:r>
                      <a:r>
                        <a:rPr lang="cs-CZ" sz="3200" b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3200" b="1" u="sng" dirty="0" err="1" smtClean="0">
                          <a:solidFill>
                            <a:schemeClr val="bg1"/>
                          </a:solidFill>
                          <a:effectLst/>
                        </a:rPr>
                        <a:t>paid</a:t>
                      </a:r>
                      <a:r>
                        <a:rPr lang="cs-CZ" sz="3200" b="1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cs-CZ" sz="3200" b="1" dirty="0" err="1" smtClean="0">
                          <a:solidFill>
                            <a:schemeClr val="bg1"/>
                          </a:solidFill>
                          <a:effectLst/>
                        </a:rPr>
                        <a:t>me</a:t>
                      </a:r>
                      <a:r>
                        <a:rPr lang="cs-CZ" sz="3200" b="1" dirty="0" smtClean="0">
                          <a:solidFill>
                            <a:schemeClr val="bg1"/>
                          </a:solidFill>
                          <a:effectLst/>
                        </a:rPr>
                        <a:t>,</a:t>
                      </a:r>
                      <a:r>
                        <a:rPr lang="cs-CZ" sz="3200" dirty="0">
                          <a:effectLst/>
                        </a:rPr>
                        <a:t/>
                      </a:r>
                      <a:br>
                        <a:rPr lang="cs-CZ" sz="3200" dirty="0">
                          <a:effectLst/>
                        </a:rPr>
                      </a:br>
                      <a:r>
                        <a:rPr lang="cs-CZ" sz="2800" dirty="0" smtClean="0">
                          <a:solidFill>
                            <a:srgbClr val="FFFF00"/>
                          </a:solidFill>
                          <a:effectLst/>
                        </a:rPr>
                        <a:t>Kdybys mi zaplatil,</a:t>
                      </a:r>
                    </a:p>
                    <a:p>
                      <a:pPr algn="ctr" fontAlgn="t"/>
                      <a:endParaRPr lang="cs-CZ" sz="2800" b="1" dirty="0">
                        <a:solidFill>
                          <a:srgbClr val="FFFF00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cs-CZ" b="1" dirty="0" smtClean="0">
                          <a:effectLst/>
                        </a:rPr>
                        <a:t>WOULD</a:t>
                      </a:r>
                    </a:p>
                    <a:p>
                      <a:pPr fontAlgn="t"/>
                      <a:r>
                        <a:rPr lang="cs-CZ" sz="3200" b="1" dirty="0" smtClean="0">
                          <a:solidFill>
                            <a:schemeClr val="bg1"/>
                          </a:solidFill>
                          <a:effectLst/>
                        </a:rPr>
                        <a:t>I </a:t>
                      </a:r>
                      <a:r>
                        <a:rPr lang="cs-CZ" sz="3200" b="1" u="sng" dirty="0" err="1" smtClean="0">
                          <a:solidFill>
                            <a:schemeClr val="bg1"/>
                          </a:solidFill>
                          <a:effectLst/>
                        </a:rPr>
                        <a:t>would</a:t>
                      </a:r>
                      <a:r>
                        <a:rPr lang="cs-CZ" sz="3200" b="1" u="sng" dirty="0" smtClean="0">
                          <a:solidFill>
                            <a:schemeClr val="bg1"/>
                          </a:solidFill>
                          <a:effectLst/>
                        </a:rPr>
                        <a:t> do </a:t>
                      </a:r>
                      <a:r>
                        <a:rPr lang="cs-CZ" sz="3200" b="1" dirty="0" err="1" smtClean="0">
                          <a:solidFill>
                            <a:schemeClr val="bg1"/>
                          </a:solidFill>
                          <a:effectLst/>
                        </a:rPr>
                        <a:t>it</a:t>
                      </a:r>
                      <a:r>
                        <a:rPr lang="cs-CZ" sz="3200" b="1" dirty="0" smtClean="0">
                          <a:solidFill>
                            <a:schemeClr val="bg1"/>
                          </a:solidFill>
                          <a:effectLst/>
                        </a:rPr>
                        <a:t>.</a:t>
                      </a:r>
                    </a:p>
                    <a:p>
                      <a:pPr fontAlgn="t"/>
                      <a:r>
                        <a:rPr lang="cs-CZ" sz="2800" b="0" dirty="0" smtClean="0">
                          <a:solidFill>
                            <a:srgbClr val="FFFF00"/>
                          </a:solidFill>
                          <a:effectLst/>
                        </a:rPr>
                        <a:t>udělal bych to.</a:t>
                      </a:r>
                      <a:endParaRPr lang="cs-CZ" sz="2800" b="0" dirty="0">
                        <a:solidFill>
                          <a:srgbClr val="FFFF00"/>
                        </a:solidFill>
                        <a:effectLst/>
                      </a:endParaRPr>
                    </a:p>
                  </a:txBody>
                  <a:tcPr marL="19050" marR="19050" marT="19050" marB="1905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5859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68592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Kdybych byl(a) milionář, koupil(a) bych si nový dům.</a:t>
            </a:r>
          </a:p>
          <a:p>
            <a:r>
              <a:rPr lang="cs-CZ" b="1" i="1" dirty="0" err="1" smtClean="0">
                <a:solidFill>
                  <a:srgbClr val="FFFF00"/>
                </a:solidFill>
              </a:rPr>
              <a:t>If</a:t>
            </a:r>
            <a:r>
              <a:rPr lang="cs-CZ" b="1" i="1" dirty="0" smtClean="0">
                <a:solidFill>
                  <a:srgbClr val="FFFF00"/>
                </a:solidFill>
              </a:rPr>
              <a:t> I </a:t>
            </a:r>
            <a:r>
              <a:rPr lang="cs-CZ" b="1" i="1" dirty="0" err="1" smtClean="0">
                <a:solidFill>
                  <a:srgbClr val="FFFF00"/>
                </a:solidFill>
              </a:rPr>
              <a:t>was</a:t>
            </a:r>
            <a:r>
              <a:rPr lang="cs-CZ" b="1" i="1" dirty="0" smtClean="0">
                <a:solidFill>
                  <a:srgbClr val="FFFF00"/>
                </a:solidFill>
              </a:rPr>
              <a:t> (</a:t>
            </a:r>
            <a:r>
              <a:rPr lang="cs-CZ" b="1" i="1" dirty="0" err="1" smtClean="0">
                <a:solidFill>
                  <a:srgbClr val="FFFF00"/>
                </a:solidFill>
              </a:rPr>
              <a:t>were</a:t>
            </a:r>
            <a:r>
              <a:rPr lang="cs-CZ" b="1" i="1" dirty="0" smtClean="0">
                <a:solidFill>
                  <a:srgbClr val="FFFF00"/>
                </a:solidFill>
              </a:rPr>
              <a:t>) a </a:t>
            </a:r>
            <a:r>
              <a:rPr lang="cs-CZ" b="1" i="1" dirty="0" err="1" smtClean="0">
                <a:solidFill>
                  <a:srgbClr val="FFFF00"/>
                </a:solidFill>
              </a:rPr>
              <a:t>millionaire</a:t>
            </a:r>
            <a:r>
              <a:rPr lang="cs-CZ" b="1" i="1" dirty="0" smtClean="0">
                <a:solidFill>
                  <a:srgbClr val="FFFF00"/>
                </a:solidFill>
              </a:rPr>
              <a:t>, I </a:t>
            </a:r>
            <a:r>
              <a:rPr lang="cs-CZ" b="1" i="1" dirty="0" err="1" smtClean="0">
                <a:solidFill>
                  <a:srgbClr val="FFFF00"/>
                </a:solidFill>
              </a:rPr>
              <a:t>would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buy</a:t>
            </a:r>
            <a:r>
              <a:rPr lang="cs-CZ" b="1" i="1" dirty="0" smtClean="0">
                <a:solidFill>
                  <a:srgbClr val="FFFF00"/>
                </a:solidFill>
              </a:rPr>
              <a:t> a </a:t>
            </a:r>
            <a:r>
              <a:rPr lang="cs-CZ" b="1" i="1" dirty="0" err="1" smtClean="0">
                <a:solidFill>
                  <a:srgbClr val="FFFF00"/>
                </a:solidFill>
              </a:rPr>
              <a:t>new</a:t>
            </a:r>
            <a:r>
              <a:rPr lang="cs-CZ" b="1" i="1" dirty="0" smtClean="0">
                <a:solidFill>
                  <a:srgbClr val="FFFF00"/>
                </a:solidFill>
              </a:rPr>
              <a:t> house.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Kdyby nepršelo, šli bychom si zaplavat.</a:t>
            </a:r>
          </a:p>
          <a:p>
            <a:r>
              <a:rPr lang="cs-CZ" b="1" i="1" dirty="0" err="1" smtClean="0">
                <a:solidFill>
                  <a:srgbClr val="FFFF00"/>
                </a:solidFill>
              </a:rPr>
              <a:t>If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it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didn´t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rain</a:t>
            </a:r>
            <a:r>
              <a:rPr lang="cs-CZ" b="1" i="1" dirty="0" smtClean="0">
                <a:solidFill>
                  <a:srgbClr val="FFFF00"/>
                </a:solidFill>
              </a:rPr>
              <a:t>, </a:t>
            </a:r>
            <a:r>
              <a:rPr lang="cs-CZ" b="1" i="1" dirty="0" err="1" smtClean="0">
                <a:solidFill>
                  <a:srgbClr val="FFFF00"/>
                </a:solidFill>
              </a:rPr>
              <a:t>we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would</a:t>
            </a:r>
            <a:r>
              <a:rPr lang="cs-CZ" b="1" i="1" dirty="0" smtClean="0">
                <a:solidFill>
                  <a:srgbClr val="FFFF00"/>
                </a:solidFill>
              </a:rPr>
              <a:t> go </a:t>
            </a:r>
            <a:r>
              <a:rPr lang="cs-CZ" b="1" i="1" dirty="0" err="1" smtClean="0">
                <a:solidFill>
                  <a:srgbClr val="FFFF00"/>
                </a:solidFill>
              </a:rPr>
              <a:t>swimming</a:t>
            </a:r>
            <a:r>
              <a:rPr lang="cs-CZ" b="1" i="1" dirty="0" smtClean="0">
                <a:solidFill>
                  <a:srgbClr val="FFFF00"/>
                </a:solidFill>
              </a:rPr>
              <a:t>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Co bys dělal, kdybys uviděl ducha?</a:t>
            </a:r>
          </a:p>
          <a:p>
            <a:r>
              <a:rPr lang="cs-CZ" b="1" i="1" dirty="0" err="1" smtClean="0">
                <a:solidFill>
                  <a:srgbClr val="FFFF00"/>
                </a:solidFill>
              </a:rPr>
              <a:t>What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would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you</a:t>
            </a:r>
            <a:r>
              <a:rPr lang="cs-CZ" b="1" i="1" dirty="0" smtClean="0">
                <a:solidFill>
                  <a:srgbClr val="FFFF00"/>
                </a:solidFill>
              </a:rPr>
              <a:t> do, </a:t>
            </a:r>
            <a:r>
              <a:rPr lang="cs-CZ" b="1" i="1" dirty="0" err="1" smtClean="0">
                <a:solidFill>
                  <a:srgbClr val="FFFF00"/>
                </a:solidFill>
              </a:rPr>
              <a:t>if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you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saw</a:t>
            </a:r>
            <a:r>
              <a:rPr lang="cs-CZ" b="1" i="1" dirty="0" smtClean="0">
                <a:solidFill>
                  <a:srgbClr val="FFFF00"/>
                </a:solidFill>
              </a:rPr>
              <a:t> a </a:t>
            </a:r>
            <a:r>
              <a:rPr lang="cs-CZ" b="1" i="1" dirty="0" err="1" smtClean="0">
                <a:solidFill>
                  <a:srgbClr val="FFFF00"/>
                </a:solidFill>
              </a:rPr>
              <a:t>ghost</a:t>
            </a:r>
            <a:r>
              <a:rPr lang="cs-CZ" b="1" i="1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Kdybys to věděl, neptal by ses.</a:t>
            </a:r>
          </a:p>
          <a:p>
            <a:r>
              <a:rPr lang="cs-CZ" b="1" i="1" dirty="0" err="1" smtClean="0">
                <a:solidFill>
                  <a:srgbClr val="FFFF00"/>
                </a:solidFill>
              </a:rPr>
              <a:t>If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you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knew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it</a:t>
            </a:r>
            <a:r>
              <a:rPr lang="cs-CZ" b="1" i="1" dirty="0" smtClean="0">
                <a:solidFill>
                  <a:srgbClr val="FFFF00"/>
                </a:solidFill>
              </a:rPr>
              <a:t>, </a:t>
            </a:r>
            <a:r>
              <a:rPr lang="cs-CZ" b="1" i="1" dirty="0" err="1" smtClean="0">
                <a:solidFill>
                  <a:srgbClr val="FFFF00"/>
                </a:solidFill>
              </a:rPr>
              <a:t>you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wouldn´t</a:t>
            </a:r>
            <a:r>
              <a:rPr lang="cs-CZ" b="1" i="1" dirty="0" smtClean="0">
                <a:solidFill>
                  <a:srgbClr val="FFFF00"/>
                </a:solidFill>
              </a:rPr>
              <a:t> </a:t>
            </a:r>
            <a:r>
              <a:rPr lang="cs-CZ" b="1" i="1" dirty="0" err="1" smtClean="0">
                <a:solidFill>
                  <a:srgbClr val="FFFF00"/>
                </a:solidFill>
              </a:rPr>
              <a:t>ask</a:t>
            </a:r>
            <a:r>
              <a:rPr lang="cs-CZ" b="1" i="1" dirty="0" smtClean="0">
                <a:solidFill>
                  <a:srgbClr val="FFFF00"/>
                </a:solidFill>
              </a:rPr>
              <a:t>.</a:t>
            </a:r>
            <a:endParaRPr lang="cs-CZ" b="1" i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5971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</a:t>
            </a:r>
          </a:p>
          <a:p>
            <a:r>
              <a:rPr lang="cs-CZ" dirty="0"/>
              <a:t>Kliparty </a:t>
            </a:r>
            <a:r>
              <a:rPr lang="cs-CZ"/>
              <a:t>Galerie </a:t>
            </a:r>
            <a:r>
              <a:rPr lang="cs-CZ"/>
              <a:t>Microsoft:</a:t>
            </a:r>
            <a:br>
              <a:rPr lang="cs-CZ"/>
            </a:br>
            <a:r>
              <a:rPr lang="cs-CZ"/>
              <a:t>www.office.microsoft.com</a:t>
            </a:r>
          </a:p>
          <a:p>
            <a:endParaRPr lang="cs-CZ" dirty="0"/>
          </a:p>
          <a:p>
            <a:pPr marL="13716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47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246</TotalTime>
  <Words>283</Words>
  <Application>Microsoft Office PowerPoint</Application>
  <PresentationFormat>Předvádění na obrazovce (4:3)</PresentationFormat>
  <Paragraphs>50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Prezentace aplikace PowerPoint</vt:lpstr>
      <vt:lpstr>Prezentace aplikace PowerPoint</vt:lpstr>
      <vt:lpstr>Second conditional</vt:lpstr>
      <vt:lpstr>Prezentace aplikace PowerPoint</vt:lpstr>
      <vt:lpstr>Prezentace aplikace PowerPoint</vt:lpstr>
      <vt:lpstr>if = kdyby + čas minulý</vt:lpstr>
      <vt:lpstr>First and second conditional</vt:lpstr>
      <vt:lpstr>Translate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Second conditional</dc:title>
  <dc:creator>pc</dc:creator>
  <cp:lastModifiedBy>jitka</cp:lastModifiedBy>
  <cp:revision>10</cp:revision>
  <dcterms:created xsi:type="dcterms:W3CDTF">2013-04-13T13:30:53Z</dcterms:created>
  <dcterms:modified xsi:type="dcterms:W3CDTF">2013-09-02T18:03:31Z</dcterms:modified>
</cp:coreProperties>
</file>