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0FA2-D176-494C-BFE4-409DA24C8C3F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44ADD-7DA1-4867-9D97-93C22005485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0FA2-D176-494C-BFE4-409DA24C8C3F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44ADD-7DA1-4867-9D97-93C2200548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0FA2-D176-494C-BFE4-409DA24C8C3F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44ADD-7DA1-4867-9D97-93C22005485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0FA2-D176-494C-BFE4-409DA24C8C3F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44ADD-7DA1-4867-9D97-93C2200548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0FA2-D176-494C-BFE4-409DA24C8C3F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44ADD-7DA1-4867-9D97-93C2200548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0FA2-D176-494C-BFE4-409DA24C8C3F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44ADD-7DA1-4867-9D97-93C2200548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0FA2-D176-494C-BFE4-409DA24C8C3F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44ADD-7DA1-4867-9D97-93C2200548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0FA2-D176-494C-BFE4-409DA24C8C3F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44ADD-7DA1-4867-9D97-93C2200548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0FA2-D176-494C-BFE4-409DA24C8C3F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D744ADD-7DA1-4867-9D97-93C22005485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0FA2-D176-494C-BFE4-409DA24C8C3F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44ADD-7DA1-4867-9D97-93C2200548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0FA2-D176-494C-BFE4-409DA24C8C3F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44ADD-7DA1-4867-9D97-93C2200548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3860FA2-D176-494C-BFE4-409DA24C8C3F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D744ADD-7DA1-4867-9D97-93C22005485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Základní škola  a mateřská škola, Svoboda nad Úpou, okres Trutnov</a:t>
            </a:r>
          </a:p>
          <a:p>
            <a:r>
              <a:rPr lang="cs-CZ" dirty="0"/>
              <a:t>Bc. Lucie Ševčíková</a:t>
            </a:r>
          </a:p>
          <a:p>
            <a:r>
              <a:rPr lang="cs-CZ" dirty="0"/>
              <a:t>VY_22_INOVACE_2.2.2 </a:t>
            </a:r>
            <a:r>
              <a:rPr lang="cs-CZ" dirty="0" smtClean="0"/>
              <a:t>AJ8,9g_16</a:t>
            </a:r>
            <a:endParaRPr lang="cs-CZ" dirty="0"/>
          </a:p>
          <a:p>
            <a:r>
              <a:rPr lang="cs-CZ" dirty="0"/>
              <a:t>Téma:  </a:t>
            </a:r>
            <a:r>
              <a:rPr lang="cs-CZ" dirty="0" smtClean="0"/>
              <a:t>Gerundium</a:t>
            </a:r>
            <a:endParaRPr lang="cs-CZ" dirty="0"/>
          </a:p>
          <a:p>
            <a:r>
              <a:rPr lang="cs-CZ" dirty="0" smtClean="0"/>
              <a:t>8.6.2013</a:t>
            </a:r>
            <a:endParaRPr lang="cs-CZ" dirty="0"/>
          </a:p>
          <a:p>
            <a:r>
              <a:rPr lang="cs-CZ" dirty="0"/>
              <a:t>8. a 9. ročník</a:t>
            </a:r>
          </a:p>
          <a:p>
            <a:r>
              <a:rPr lang="cs-CZ" b="1" dirty="0"/>
              <a:t>Číslo projektu : </a:t>
            </a:r>
            <a:r>
              <a:rPr lang="cs-CZ" dirty="0"/>
              <a:t>CZ.1.07/1.4.00/21.3068 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429" y="404664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9054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Tento materiál slouží k vysvětlení a pochopení používání gerundií v anglickém jazyce. Prezentace obsahuje i jednoduché překladové cvičení. Materiál je určen pro žáky 8. a 9. ročníku.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9413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Gerundium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4047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Sloveso + </a:t>
            </a:r>
            <a:r>
              <a:rPr lang="cs-CZ" sz="4400" dirty="0" err="1" smtClean="0">
                <a:solidFill>
                  <a:srgbClr val="FF0000"/>
                </a:solidFill>
              </a:rPr>
              <a:t>ing</a:t>
            </a:r>
            <a:endParaRPr lang="cs-CZ" sz="4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Nahrazuje podstatné jméno</a:t>
            </a:r>
          </a:p>
          <a:p>
            <a:pPr marL="0" indent="0">
              <a:buNone/>
            </a:pPr>
            <a:r>
              <a:rPr lang="cs-CZ" dirty="0" smtClean="0"/>
              <a:t>Nejedná se o přítomný čas průběhový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600" dirty="0" err="1">
                <a:solidFill>
                  <a:srgbClr val="00B0F0"/>
                </a:solidFill>
              </a:rPr>
              <a:t>s</a:t>
            </a:r>
            <a:r>
              <a:rPr lang="cs-CZ" sz="3600" dirty="0" err="1" smtClean="0">
                <a:solidFill>
                  <a:srgbClr val="00B0F0"/>
                </a:solidFill>
              </a:rPr>
              <a:t>wimming</a:t>
            </a:r>
            <a:r>
              <a:rPr lang="cs-CZ" sz="3600" dirty="0" smtClean="0">
                <a:solidFill>
                  <a:srgbClr val="00B0F0"/>
                </a:solidFill>
              </a:rPr>
              <a:t>, </a:t>
            </a:r>
            <a:r>
              <a:rPr lang="cs-CZ" sz="3600" dirty="0" err="1" smtClean="0">
                <a:solidFill>
                  <a:srgbClr val="00B0F0"/>
                </a:solidFill>
              </a:rPr>
              <a:t>being</a:t>
            </a:r>
            <a:r>
              <a:rPr lang="cs-CZ" sz="3600" dirty="0" smtClean="0">
                <a:solidFill>
                  <a:srgbClr val="00B0F0"/>
                </a:solidFill>
              </a:rPr>
              <a:t>, </a:t>
            </a:r>
            <a:r>
              <a:rPr lang="cs-CZ" sz="3600" dirty="0" err="1" smtClean="0">
                <a:solidFill>
                  <a:srgbClr val="00B0F0"/>
                </a:solidFill>
              </a:rPr>
              <a:t>hearing</a:t>
            </a:r>
            <a:r>
              <a:rPr lang="cs-CZ" sz="3600" dirty="0" smtClean="0">
                <a:solidFill>
                  <a:srgbClr val="00B0F0"/>
                </a:solidFill>
              </a:rPr>
              <a:t>, </a:t>
            </a:r>
            <a:r>
              <a:rPr lang="cs-CZ" sz="3600" dirty="0" err="1" smtClean="0">
                <a:solidFill>
                  <a:srgbClr val="00B0F0"/>
                </a:solidFill>
              </a:rPr>
              <a:t>understanding</a:t>
            </a:r>
            <a:r>
              <a:rPr lang="cs-CZ" sz="3600" dirty="0" smtClean="0">
                <a:solidFill>
                  <a:srgbClr val="00B0F0"/>
                </a:solidFill>
              </a:rPr>
              <a:t>, </a:t>
            </a:r>
            <a:r>
              <a:rPr lang="cs-CZ" sz="3600" dirty="0" err="1" smtClean="0">
                <a:solidFill>
                  <a:srgbClr val="00B0F0"/>
                </a:solidFill>
              </a:rPr>
              <a:t>knowing</a:t>
            </a:r>
            <a:endParaRPr lang="cs-CZ" sz="3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6717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Gerundium jako podmět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4400" u="sng" dirty="0" smtClean="0">
                <a:solidFill>
                  <a:srgbClr val="FF0000"/>
                </a:solidFill>
              </a:rPr>
              <a:t>Shopping </a:t>
            </a:r>
            <a:r>
              <a:rPr lang="cs-CZ" sz="4400" dirty="0" err="1" smtClean="0"/>
              <a:t>with</a:t>
            </a:r>
            <a:r>
              <a:rPr lang="cs-CZ" sz="4400" dirty="0" smtClean="0"/>
              <a:t> my </a:t>
            </a:r>
            <a:r>
              <a:rPr lang="cs-CZ" sz="4400" dirty="0" err="1" smtClean="0"/>
              <a:t>mother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terrible.</a:t>
            </a:r>
          </a:p>
          <a:p>
            <a:pPr marL="0" indent="0">
              <a:buNone/>
            </a:pPr>
            <a:endParaRPr lang="cs-CZ" sz="4400" dirty="0" smtClean="0"/>
          </a:p>
          <a:p>
            <a:r>
              <a:rPr lang="cs-CZ" sz="4400" u="sng" dirty="0" err="1" smtClean="0">
                <a:solidFill>
                  <a:srgbClr val="FF0000"/>
                </a:solidFill>
              </a:rPr>
              <a:t>Playing</a:t>
            </a:r>
            <a:r>
              <a:rPr lang="cs-CZ" sz="4400" u="sng" dirty="0" smtClean="0">
                <a:solidFill>
                  <a:srgbClr val="FF0000"/>
                </a:solidFill>
              </a:rPr>
              <a:t> </a:t>
            </a:r>
            <a:r>
              <a:rPr lang="cs-CZ" sz="4400" u="sng" dirty="0" err="1" smtClean="0">
                <a:solidFill>
                  <a:srgbClr val="FF0000"/>
                </a:solidFill>
              </a:rPr>
              <a:t>tennis</a:t>
            </a:r>
            <a:r>
              <a:rPr lang="cs-CZ" sz="4400" u="sng" dirty="0" smtClean="0">
                <a:solidFill>
                  <a:srgbClr val="FF0000"/>
                </a:solidFill>
              </a:rPr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my </a:t>
            </a:r>
            <a:r>
              <a:rPr lang="cs-CZ" sz="4400" dirty="0" err="1" smtClean="0"/>
              <a:t>favourite</a:t>
            </a:r>
            <a:r>
              <a:rPr lang="cs-CZ" sz="4400" dirty="0" smtClean="0"/>
              <a:t> hobby.</a:t>
            </a:r>
            <a:endParaRPr lang="cs-CZ" sz="4400" dirty="0"/>
          </a:p>
        </p:txBody>
      </p:sp>
      <p:pic>
        <p:nvPicPr>
          <p:cNvPr id="1026" name="Picture 2" descr="C:\Users\pc\AppData\Local\Microsoft\Windows\Temporary Internet Files\Content.IE5\IAD0R07J\MC900428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330" y="2564904"/>
            <a:ext cx="1472224" cy="1688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PZD28H36\MC9003588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797152"/>
            <a:ext cx="1649578" cy="187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6992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Gerundium jako předmět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Většinou po těchto slovesech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LOVE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ENJOY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HATE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LIKE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PREFER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DON´T MIND</a:t>
            </a:r>
          </a:p>
          <a:p>
            <a:r>
              <a:rPr lang="cs-CZ" sz="2800" b="1" dirty="0" smtClean="0"/>
              <a:t>DON´T LIKE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3354415"/>
            <a:ext cx="48245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</a:rPr>
              <a:t>playing</a:t>
            </a:r>
            <a:r>
              <a:rPr lang="cs-CZ" sz="5400" dirty="0" smtClean="0">
                <a:solidFill>
                  <a:srgbClr val="FF0000"/>
                </a:solidFill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</a:rPr>
              <a:t>tennis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1542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Gerundium po předložkách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I </a:t>
            </a:r>
            <a:r>
              <a:rPr lang="cs-CZ" sz="4400" dirty="0" err="1" smtClean="0"/>
              <a:t>am</a:t>
            </a:r>
            <a:r>
              <a:rPr lang="cs-CZ" sz="4400" dirty="0" smtClean="0"/>
              <a:t> not </a:t>
            </a:r>
            <a:r>
              <a:rPr lang="cs-CZ" sz="4400" dirty="0" err="1" smtClean="0"/>
              <a:t>interested</a:t>
            </a:r>
            <a:r>
              <a:rPr lang="cs-CZ" sz="4400" dirty="0" smtClean="0"/>
              <a:t> </a:t>
            </a:r>
            <a:r>
              <a:rPr lang="cs-CZ" sz="4400" u="sng" dirty="0" smtClean="0"/>
              <a:t>IN</a:t>
            </a:r>
            <a:r>
              <a:rPr lang="cs-CZ" sz="4400" dirty="0" smtClean="0"/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skiing</a:t>
            </a:r>
            <a:r>
              <a:rPr lang="cs-CZ" sz="44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4400" dirty="0" err="1" smtClean="0"/>
              <a:t>She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</a:t>
            </a:r>
            <a:r>
              <a:rPr lang="cs-CZ" sz="4400" dirty="0" err="1" smtClean="0"/>
              <a:t>crazy</a:t>
            </a:r>
            <a:r>
              <a:rPr lang="cs-CZ" sz="4400" dirty="0" smtClean="0"/>
              <a:t> </a:t>
            </a:r>
            <a:r>
              <a:rPr lang="cs-CZ" sz="4400" u="sng" dirty="0" smtClean="0"/>
              <a:t>ABOUT</a:t>
            </a:r>
            <a:r>
              <a:rPr lang="cs-CZ" sz="4400" dirty="0" smtClean="0"/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riding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err="1" smtClean="0"/>
              <a:t>horses</a:t>
            </a:r>
            <a:r>
              <a:rPr lang="cs-CZ" sz="44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4400" dirty="0" err="1" smtClean="0"/>
              <a:t>We</a:t>
            </a:r>
            <a:r>
              <a:rPr lang="cs-CZ" sz="4400" dirty="0" smtClean="0"/>
              <a:t> are </a:t>
            </a:r>
            <a:r>
              <a:rPr lang="cs-CZ" sz="4400" dirty="0" err="1" smtClean="0"/>
              <a:t>looking</a:t>
            </a:r>
            <a:r>
              <a:rPr lang="cs-CZ" sz="4400" dirty="0" smtClean="0"/>
              <a:t> forward </a:t>
            </a:r>
            <a:r>
              <a:rPr lang="cs-CZ" sz="4400" u="sng" dirty="0" smtClean="0"/>
              <a:t>TO</a:t>
            </a:r>
            <a:r>
              <a:rPr lang="cs-CZ" sz="4400" dirty="0" smtClean="0"/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going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smtClean="0"/>
              <a:t>on </a:t>
            </a:r>
            <a:r>
              <a:rPr lang="cs-CZ" sz="4400" dirty="0" err="1" smtClean="0"/>
              <a:t>holiday</a:t>
            </a:r>
            <a:r>
              <a:rPr lang="cs-CZ" sz="4400" dirty="0" smtClean="0"/>
              <a:t>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749321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Gerundium po slovese GO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/>
              <a:t>Let´s</a:t>
            </a:r>
            <a:r>
              <a:rPr lang="cs-CZ" sz="4800" dirty="0" smtClean="0"/>
              <a:t> </a:t>
            </a:r>
            <a:r>
              <a:rPr lang="cs-CZ" sz="4800" dirty="0" smtClean="0">
                <a:solidFill>
                  <a:srgbClr val="FF0000"/>
                </a:solidFill>
              </a:rPr>
              <a:t>go </a:t>
            </a:r>
            <a:r>
              <a:rPr lang="cs-CZ" sz="4800" dirty="0" err="1" smtClean="0">
                <a:solidFill>
                  <a:srgbClr val="FF0000"/>
                </a:solidFill>
              </a:rPr>
              <a:t>skating</a:t>
            </a:r>
            <a:r>
              <a:rPr lang="cs-CZ" sz="48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4800" dirty="0" smtClean="0"/>
              <a:t>I </a:t>
            </a:r>
            <a:r>
              <a:rPr lang="cs-CZ" sz="4800" dirty="0" err="1" smtClean="0"/>
              <a:t>always</a:t>
            </a:r>
            <a:r>
              <a:rPr lang="cs-CZ" sz="4800" dirty="0" smtClean="0"/>
              <a:t> </a:t>
            </a:r>
            <a:r>
              <a:rPr lang="cs-CZ" sz="4800" dirty="0" smtClean="0">
                <a:solidFill>
                  <a:srgbClr val="FF0000"/>
                </a:solidFill>
              </a:rPr>
              <a:t>go </a:t>
            </a:r>
            <a:r>
              <a:rPr lang="cs-CZ" sz="4800" dirty="0" err="1" smtClean="0">
                <a:solidFill>
                  <a:srgbClr val="FF0000"/>
                </a:solidFill>
              </a:rPr>
              <a:t>skiing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sz="4800" dirty="0" smtClean="0"/>
              <a:t>in </a:t>
            </a:r>
            <a:r>
              <a:rPr lang="cs-CZ" sz="4800" dirty="0" err="1" smtClean="0"/>
              <a:t>winter</a:t>
            </a:r>
            <a:r>
              <a:rPr lang="cs-CZ" sz="4800" dirty="0" smtClean="0"/>
              <a:t>.</a:t>
            </a:r>
          </a:p>
          <a:p>
            <a:r>
              <a:rPr lang="cs-CZ" sz="4800" dirty="0" smtClean="0"/>
              <a:t>My </a:t>
            </a:r>
            <a:r>
              <a:rPr lang="cs-CZ" sz="4800" dirty="0" err="1" smtClean="0"/>
              <a:t>mum</a:t>
            </a:r>
            <a:r>
              <a:rPr lang="cs-CZ" sz="4800" dirty="0" smtClean="0"/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went</a:t>
            </a:r>
            <a:r>
              <a:rPr lang="cs-CZ" sz="4800" dirty="0" smtClean="0">
                <a:solidFill>
                  <a:srgbClr val="FF0000"/>
                </a:solidFill>
              </a:rPr>
              <a:t> shopping </a:t>
            </a:r>
            <a:r>
              <a:rPr lang="cs-CZ" sz="4800" dirty="0" err="1" smtClean="0"/>
              <a:t>yesterday</a:t>
            </a:r>
            <a:r>
              <a:rPr lang="cs-CZ" sz="4800" dirty="0" smtClean="0"/>
              <a:t>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74131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i="1" dirty="0" smtClean="0"/>
              <a:t>Nesnáším bruslení, ale lyžování mi nevadí.</a:t>
            </a:r>
            <a:endParaRPr lang="cs-CZ" sz="3200" i="1" dirty="0"/>
          </a:p>
          <a:p>
            <a:r>
              <a:rPr lang="cs-CZ" sz="3200" dirty="0" smtClean="0">
                <a:solidFill>
                  <a:srgbClr val="00B0F0"/>
                </a:solidFill>
              </a:rPr>
              <a:t>I </a:t>
            </a:r>
            <a:r>
              <a:rPr lang="cs-CZ" sz="3200" dirty="0" err="1" smtClean="0">
                <a:solidFill>
                  <a:srgbClr val="00B0F0"/>
                </a:solidFill>
              </a:rPr>
              <a:t>hate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err="1" smtClean="0">
                <a:solidFill>
                  <a:srgbClr val="00B0F0"/>
                </a:solidFill>
              </a:rPr>
              <a:t>skating</a:t>
            </a:r>
            <a:r>
              <a:rPr lang="cs-CZ" sz="3200" dirty="0" smtClean="0">
                <a:solidFill>
                  <a:srgbClr val="00B0F0"/>
                </a:solidFill>
              </a:rPr>
              <a:t> but I </a:t>
            </a:r>
            <a:r>
              <a:rPr lang="cs-CZ" sz="3200" dirty="0" err="1" smtClean="0">
                <a:solidFill>
                  <a:srgbClr val="00B0F0"/>
                </a:solidFill>
              </a:rPr>
              <a:t>don´t</a:t>
            </a:r>
            <a:r>
              <a:rPr lang="cs-CZ" sz="3200" dirty="0" smtClean="0">
                <a:solidFill>
                  <a:srgbClr val="00B0F0"/>
                </a:solidFill>
              </a:rPr>
              <a:t> mind </a:t>
            </a:r>
            <a:r>
              <a:rPr lang="cs-CZ" sz="3200" dirty="0" err="1" smtClean="0">
                <a:solidFill>
                  <a:srgbClr val="00B0F0"/>
                </a:solidFill>
              </a:rPr>
              <a:t>skiing</a:t>
            </a:r>
            <a:r>
              <a:rPr lang="cs-CZ" sz="3200" dirty="0" smtClean="0">
                <a:solidFill>
                  <a:srgbClr val="00B0F0"/>
                </a:solidFill>
              </a:rPr>
              <a:t>.</a:t>
            </a:r>
          </a:p>
          <a:p>
            <a:r>
              <a:rPr lang="cs-CZ" sz="3200" i="1" dirty="0" smtClean="0"/>
              <a:t>Po hraní na klavír se chci dívat na televizi.</a:t>
            </a:r>
          </a:p>
          <a:p>
            <a:r>
              <a:rPr lang="cs-CZ" sz="3200" dirty="0" err="1" smtClean="0">
                <a:solidFill>
                  <a:srgbClr val="00B0F0"/>
                </a:solidFill>
              </a:rPr>
              <a:t>After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err="1" smtClean="0">
                <a:solidFill>
                  <a:srgbClr val="00B0F0"/>
                </a:solidFill>
              </a:rPr>
              <a:t>playing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err="1" smtClean="0">
                <a:solidFill>
                  <a:srgbClr val="00B0F0"/>
                </a:solidFill>
              </a:rPr>
              <a:t>the</a:t>
            </a:r>
            <a:r>
              <a:rPr lang="cs-CZ" sz="3200" dirty="0" smtClean="0">
                <a:solidFill>
                  <a:srgbClr val="00B0F0"/>
                </a:solidFill>
              </a:rPr>
              <a:t> piano I </a:t>
            </a:r>
            <a:r>
              <a:rPr lang="cs-CZ" sz="3200" dirty="0" err="1" smtClean="0">
                <a:solidFill>
                  <a:srgbClr val="00B0F0"/>
                </a:solidFill>
              </a:rPr>
              <a:t>want</a:t>
            </a:r>
            <a:r>
              <a:rPr lang="cs-CZ" sz="3200" dirty="0" smtClean="0">
                <a:solidFill>
                  <a:srgbClr val="00B0F0"/>
                </a:solidFill>
              </a:rPr>
              <a:t> to </a:t>
            </a:r>
            <a:r>
              <a:rPr lang="cs-CZ" sz="3200" dirty="0" err="1" smtClean="0">
                <a:solidFill>
                  <a:srgbClr val="00B0F0"/>
                </a:solidFill>
              </a:rPr>
              <a:t>watch</a:t>
            </a:r>
            <a:r>
              <a:rPr lang="cs-CZ" sz="3200" dirty="0" smtClean="0">
                <a:solidFill>
                  <a:srgbClr val="00B0F0"/>
                </a:solidFill>
              </a:rPr>
              <a:t> TV.</a:t>
            </a:r>
          </a:p>
          <a:p>
            <a:r>
              <a:rPr lang="cs-CZ" sz="3200" i="1" dirty="0" smtClean="0"/>
              <a:t>Vaření je velký koníček mého tatínka.</a:t>
            </a:r>
          </a:p>
          <a:p>
            <a:r>
              <a:rPr lang="cs-CZ" sz="3200" dirty="0" err="1" smtClean="0">
                <a:solidFill>
                  <a:srgbClr val="00B0F0"/>
                </a:solidFill>
              </a:rPr>
              <a:t>Cooking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err="1" smtClean="0">
                <a:solidFill>
                  <a:srgbClr val="00B0F0"/>
                </a:solidFill>
              </a:rPr>
              <a:t>is</a:t>
            </a:r>
            <a:r>
              <a:rPr lang="cs-CZ" sz="3200" dirty="0" smtClean="0">
                <a:solidFill>
                  <a:srgbClr val="00B0F0"/>
                </a:solidFill>
              </a:rPr>
              <a:t> a my </a:t>
            </a:r>
            <a:r>
              <a:rPr lang="cs-CZ" sz="3200" dirty="0" err="1" smtClean="0">
                <a:solidFill>
                  <a:srgbClr val="00B0F0"/>
                </a:solidFill>
              </a:rPr>
              <a:t>dad´s</a:t>
            </a:r>
            <a:r>
              <a:rPr lang="cs-CZ" sz="3200" dirty="0" smtClean="0">
                <a:solidFill>
                  <a:srgbClr val="00B0F0"/>
                </a:solidFill>
              </a:rPr>
              <a:t> big hobby.</a:t>
            </a:r>
          </a:p>
          <a:p>
            <a:r>
              <a:rPr lang="cs-CZ" sz="3200" i="1" dirty="0" smtClean="0"/>
              <a:t>Děkuji, že jste mi pomohli.</a:t>
            </a:r>
          </a:p>
          <a:p>
            <a:r>
              <a:rPr lang="cs-CZ" sz="3200" dirty="0" err="1" smtClean="0">
                <a:solidFill>
                  <a:srgbClr val="00B0F0"/>
                </a:solidFill>
              </a:rPr>
              <a:t>Thank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err="1" smtClean="0">
                <a:solidFill>
                  <a:srgbClr val="00B0F0"/>
                </a:solidFill>
              </a:rPr>
              <a:t>you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err="1" smtClean="0">
                <a:solidFill>
                  <a:srgbClr val="00B0F0"/>
                </a:solidFill>
              </a:rPr>
              <a:t>for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err="1" smtClean="0">
                <a:solidFill>
                  <a:srgbClr val="00B0F0"/>
                </a:solidFill>
              </a:rPr>
              <a:t>helping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err="1" smtClean="0">
                <a:solidFill>
                  <a:srgbClr val="00B0F0"/>
                </a:solidFill>
              </a:rPr>
              <a:t>me</a:t>
            </a:r>
            <a:r>
              <a:rPr lang="cs-CZ" sz="3200" dirty="0" smtClean="0">
                <a:solidFill>
                  <a:srgbClr val="00B0F0"/>
                </a:solidFill>
              </a:rPr>
              <a:t>.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6134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Obrázky: </a:t>
            </a:r>
          </a:p>
          <a:p>
            <a:r>
              <a:rPr lang="cs-CZ" dirty="0"/>
              <a:t>Kliparty </a:t>
            </a:r>
            <a:r>
              <a:rPr lang="cs-CZ"/>
              <a:t>Galerie </a:t>
            </a:r>
            <a:r>
              <a:rPr lang="cs-CZ" smtClean="0"/>
              <a:t>Microsoft - </a:t>
            </a:r>
            <a:r>
              <a:rPr lang="cs-CZ" sz="2800"/>
              <a:t>www.office.microsoft.com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7043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84</TotalTime>
  <Words>252</Words>
  <Application>Microsoft Office PowerPoint</Application>
  <PresentationFormat>Předvádění na obrazovce (4:3)</PresentationFormat>
  <Paragraphs>50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Anotace</vt:lpstr>
      <vt:lpstr>Gerundium</vt:lpstr>
      <vt:lpstr>Tvoření</vt:lpstr>
      <vt:lpstr>1. Gerundium jako podmět</vt:lpstr>
      <vt:lpstr>2. Gerundium jako předmět</vt:lpstr>
      <vt:lpstr>3. Gerundium po předložkách</vt:lpstr>
      <vt:lpstr>4. Gerundium po slovese GO</vt:lpstr>
      <vt:lpstr>Translate: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Gerundium</dc:title>
  <dc:creator>pc</dc:creator>
  <cp:lastModifiedBy>jitka</cp:lastModifiedBy>
  <cp:revision>7</cp:revision>
  <dcterms:created xsi:type="dcterms:W3CDTF">2013-07-29T15:16:56Z</dcterms:created>
  <dcterms:modified xsi:type="dcterms:W3CDTF">2013-09-02T17:55:06Z</dcterms:modified>
</cp:coreProperties>
</file>