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7" r:id="rId2"/>
    <p:sldId id="268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EA424D76-DCEA-4872-B1A5-0DC552B062EB}" type="datetimeFigureOut">
              <a:rPr lang="cs-CZ" smtClean="0"/>
              <a:t>30.7.2013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456F6CDF-050E-4146-825D-77138AA9E4A9}" type="slidenum">
              <a:rPr lang="cs-CZ" smtClean="0"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24D76-DCEA-4872-B1A5-0DC552B062EB}" type="datetimeFigureOut">
              <a:rPr lang="cs-CZ" smtClean="0"/>
              <a:t>30.7.2013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F6CDF-050E-4146-825D-77138AA9E4A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24D76-DCEA-4872-B1A5-0DC552B062EB}" type="datetimeFigureOut">
              <a:rPr lang="cs-CZ" smtClean="0"/>
              <a:t>30.7.2013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F6CDF-050E-4146-825D-77138AA9E4A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24D76-DCEA-4872-B1A5-0DC552B062EB}" type="datetimeFigureOut">
              <a:rPr lang="cs-CZ" smtClean="0"/>
              <a:t>30.7.2013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F6CDF-050E-4146-825D-77138AA9E4A9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24D76-DCEA-4872-B1A5-0DC552B062EB}" type="datetimeFigureOut">
              <a:rPr lang="cs-CZ" smtClean="0"/>
              <a:t>30.7.2013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F6CDF-050E-4146-825D-77138AA9E4A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24D76-DCEA-4872-B1A5-0DC552B062EB}" type="datetimeFigureOut">
              <a:rPr lang="cs-CZ" smtClean="0"/>
              <a:t>30.7.2013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F6CDF-050E-4146-825D-77138AA9E4A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24D76-DCEA-4872-B1A5-0DC552B062EB}" type="datetimeFigureOut">
              <a:rPr lang="cs-CZ" smtClean="0"/>
              <a:t>30.7.2013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F6CDF-050E-4146-825D-77138AA9E4A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24D76-DCEA-4872-B1A5-0DC552B062EB}" type="datetimeFigureOut">
              <a:rPr lang="cs-CZ" smtClean="0"/>
              <a:t>30.7.2013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F6CDF-050E-4146-825D-77138AA9E4A9}" type="slidenum">
              <a:rPr lang="cs-CZ" smtClean="0"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24D76-DCEA-4872-B1A5-0DC552B062EB}" type="datetimeFigureOut">
              <a:rPr lang="cs-CZ" smtClean="0"/>
              <a:t>30.7.2013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F6CDF-050E-4146-825D-77138AA9E4A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24D76-DCEA-4872-B1A5-0DC552B062EB}" type="datetimeFigureOut">
              <a:rPr lang="cs-CZ" smtClean="0"/>
              <a:t>30.7.2013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F6CDF-050E-4146-825D-77138AA9E4A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24D76-DCEA-4872-B1A5-0DC552B062EB}" type="datetimeFigureOut">
              <a:rPr lang="cs-CZ" smtClean="0"/>
              <a:t>30.7.2013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F6CDF-050E-4146-825D-77138AA9E4A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EA424D76-DCEA-4872-B1A5-0DC552B062EB}" type="datetimeFigureOut">
              <a:rPr lang="cs-CZ" smtClean="0"/>
              <a:t>30.7.2013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456F6CDF-050E-4146-825D-77138AA9E4A9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9429" y="404664"/>
            <a:ext cx="5407025" cy="1046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Zástupný symbol pro obsah 2"/>
          <p:cNvSpPr txBox="1">
            <a:spLocks noGrp="1"/>
          </p:cNvSpPr>
          <p:nvPr>
            <p:ph idx="1"/>
          </p:nvPr>
        </p:nvSpPr>
        <p:spPr>
          <a:xfrm>
            <a:off x="1043492" y="1700808"/>
            <a:ext cx="6777317" cy="4131821"/>
          </a:xfrm>
          <a:prstGeom prst="rect">
            <a:avLst/>
          </a:prstGeom>
        </p:spPr>
        <p:txBody>
          <a:bodyPr>
            <a:normAutofit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r>
              <a:rPr lang="cs-CZ" dirty="0" smtClean="0"/>
              <a:t>Základní škola  a mateřská škola, Svoboda nad Úpou, okres Trutnov</a:t>
            </a:r>
          </a:p>
          <a:p>
            <a:r>
              <a:rPr lang="cs-CZ" dirty="0" smtClean="0"/>
              <a:t>Bc. Lucie Ševčíková</a:t>
            </a:r>
          </a:p>
          <a:p>
            <a:r>
              <a:rPr lang="cs-CZ" dirty="0" smtClean="0"/>
              <a:t>VY_22_INOVACE_2.2.2 </a:t>
            </a:r>
            <a:r>
              <a:rPr lang="cs-CZ" dirty="0" smtClean="0"/>
              <a:t>AJ8,9g_23</a:t>
            </a:r>
            <a:endParaRPr lang="cs-CZ" dirty="0" smtClean="0"/>
          </a:p>
          <a:p>
            <a:r>
              <a:rPr lang="cs-CZ" dirty="0" smtClean="0"/>
              <a:t>Téma:  </a:t>
            </a:r>
            <a:r>
              <a:rPr lang="cs-CZ" dirty="0" smtClean="0"/>
              <a:t>členy</a:t>
            </a:r>
            <a:endParaRPr lang="cs-CZ" dirty="0" smtClean="0"/>
          </a:p>
          <a:p>
            <a:r>
              <a:rPr lang="cs-CZ" dirty="0" smtClean="0"/>
              <a:t>8.3.2013</a:t>
            </a:r>
            <a:endParaRPr lang="cs-CZ" dirty="0" smtClean="0"/>
          </a:p>
          <a:p>
            <a:r>
              <a:rPr lang="cs-CZ" dirty="0" smtClean="0"/>
              <a:t>8. a 9. ročník</a:t>
            </a:r>
          </a:p>
          <a:p>
            <a:r>
              <a:rPr lang="cs-CZ" b="1" dirty="0" smtClean="0"/>
              <a:t>Číslo projektu : </a:t>
            </a:r>
            <a:r>
              <a:rPr lang="cs-CZ" dirty="0" smtClean="0"/>
              <a:t>CZ.1.07/1.4.00/21.3068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08265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dirty="0" smtClean="0"/>
              <a:t>Tento materiál slouží k pochopení a procvičení používání určitého, neurčitého a nulového členu. Materiál je určen pro žáky 8. a 9. ročníku.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19071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cs-CZ" b="1" dirty="0" smtClean="0"/>
              <a:t>ARTICLES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cs-CZ" b="1" dirty="0" smtClean="0"/>
          </a:p>
          <a:p>
            <a:pPr algn="ctr"/>
            <a:r>
              <a:rPr lang="cs-CZ" b="1" dirty="0" smtClean="0"/>
              <a:t>ČLENY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50071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548680"/>
            <a:ext cx="7024744" cy="2376264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dirty="0"/>
              <a:t>Členy jsou krátká gramatická slůvka, která nějak určují či specifikují význam podstatného jména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3212976"/>
            <a:ext cx="7272808" cy="2952328"/>
          </a:xfrm>
        </p:spPr>
        <p:txBody>
          <a:bodyPr>
            <a:normAutofit fontScale="77500" lnSpcReduction="20000"/>
          </a:bodyPr>
          <a:lstStyle/>
          <a:p>
            <a:r>
              <a:rPr lang="cs-CZ" b="1" dirty="0" smtClean="0"/>
              <a:t>Člen neurčitý – </a:t>
            </a:r>
            <a:r>
              <a:rPr lang="cs-CZ" b="1" dirty="0" err="1"/>
              <a:t>i</a:t>
            </a:r>
            <a:r>
              <a:rPr lang="cs-CZ" b="1" dirty="0" err="1" smtClean="0"/>
              <a:t>ndefinite</a:t>
            </a:r>
            <a:r>
              <a:rPr lang="cs-CZ" b="1" dirty="0" smtClean="0"/>
              <a:t> </a:t>
            </a:r>
            <a:r>
              <a:rPr lang="cs-CZ" b="1" dirty="0" err="1" smtClean="0"/>
              <a:t>article</a:t>
            </a:r>
            <a:endParaRPr lang="cs-CZ" b="1" dirty="0" smtClean="0"/>
          </a:p>
          <a:p>
            <a:pPr marL="68580" indent="0">
              <a:buNone/>
            </a:pPr>
            <a:endParaRPr lang="cs-CZ" b="1" dirty="0" smtClean="0"/>
          </a:p>
          <a:p>
            <a:pPr marL="68580" indent="0" algn="ctr">
              <a:buNone/>
            </a:pPr>
            <a:r>
              <a:rPr lang="cs-CZ" sz="3300" b="1" dirty="0" smtClean="0">
                <a:solidFill>
                  <a:srgbClr val="FF0000"/>
                </a:solidFill>
              </a:rPr>
              <a:t>A/AN</a:t>
            </a:r>
          </a:p>
          <a:p>
            <a:endParaRPr lang="cs-CZ" b="1" dirty="0"/>
          </a:p>
          <a:p>
            <a:r>
              <a:rPr lang="cs-CZ" b="1" dirty="0" smtClean="0"/>
              <a:t>Člen určitý – </a:t>
            </a:r>
            <a:r>
              <a:rPr lang="cs-CZ" b="1" dirty="0" err="1" smtClean="0"/>
              <a:t>definite</a:t>
            </a:r>
            <a:r>
              <a:rPr lang="cs-CZ" b="1" dirty="0" smtClean="0"/>
              <a:t> </a:t>
            </a:r>
            <a:r>
              <a:rPr lang="cs-CZ" b="1" dirty="0" err="1" smtClean="0"/>
              <a:t>article</a:t>
            </a:r>
            <a:endParaRPr lang="cs-CZ" b="1" dirty="0" smtClean="0"/>
          </a:p>
          <a:p>
            <a:endParaRPr lang="cs-CZ" b="1" dirty="0" smtClean="0"/>
          </a:p>
          <a:p>
            <a:pPr marL="68580" indent="0" algn="ctr">
              <a:buNone/>
            </a:pPr>
            <a:r>
              <a:rPr lang="cs-CZ" sz="3300" b="1" dirty="0" smtClean="0">
                <a:solidFill>
                  <a:srgbClr val="FF0000"/>
                </a:solidFill>
              </a:rPr>
              <a:t>THE</a:t>
            </a:r>
          </a:p>
          <a:p>
            <a:endParaRPr lang="cs-CZ" b="1" dirty="0"/>
          </a:p>
          <a:p>
            <a:r>
              <a:rPr lang="cs-CZ" b="1" dirty="0" smtClean="0"/>
              <a:t>Člen nulový – </a:t>
            </a:r>
            <a:r>
              <a:rPr lang="cs-CZ" b="1" dirty="0" err="1" smtClean="0"/>
              <a:t>zero</a:t>
            </a:r>
            <a:r>
              <a:rPr lang="cs-CZ" b="1" dirty="0" smtClean="0"/>
              <a:t> </a:t>
            </a:r>
            <a:r>
              <a:rPr lang="cs-CZ" b="1" dirty="0" err="1" smtClean="0"/>
              <a:t>article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226047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817160"/>
          </a:xfr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dirty="0" smtClean="0"/>
              <a:t>Člen neurčitý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2060848"/>
            <a:ext cx="6777317" cy="3771781"/>
          </a:xfrm>
        </p:spPr>
        <p:txBody>
          <a:bodyPr>
            <a:normAutofit/>
          </a:bodyPr>
          <a:lstStyle/>
          <a:p>
            <a:r>
              <a:rPr lang="cs-CZ" b="1" dirty="0" err="1" smtClean="0">
                <a:solidFill>
                  <a:srgbClr val="C00000"/>
                </a:solidFill>
              </a:rPr>
              <a:t>An</a:t>
            </a:r>
            <a:r>
              <a:rPr lang="cs-CZ" b="1" dirty="0" smtClean="0"/>
              <a:t>  - před  vyslovovanou samohláskou</a:t>
            </a:r>
          </a:p>
          <a:p>
            <a:pPr marL="68580" indent="0">
              <a:buNone/>
            </a:pPr>
            <a:r>
              <a:rPr lang="cs-CZ" b="1" i="1" dirty="0" err="1">
                <a:solidFill>
                  <a:srgbClr val="00B050"/>
                </a:solidFill>
              </a:rPr>
              <a:t>an</a:t>
            </a:r>
            <a:r>
              <a:rPr lang="cs-CZ" b="1" i="1" dirty="0">
                <a:solidFill>
                  <a:srgbClr val="00B050"/>
                </a:solidFill>
              </a:rPr>
              <a:t> </a:t>
            </a:r>
            <a:r>
              <a:rPr lang="cs-CZ" b="1" i="1" dirty="0" err="1" smtClean="0">
                <a:solidFill>
                  <a:srgbClr val="00B050"/>
                </a:solidFill>
              </a:rPr>
              <a:t>elephant</a:t>
            </a:r>
            <a:r>
              <a:rPr lang="cs-CZ" b="1" i="1" dirty="0" smtClean="0">
                <a:solidFill>
                  <a:srgbClr val="00B050"/>
                </a:solidFill>
              </a:rPr>
              <a:t>, </a:t>
            </a:r>
            <a:r>
              <a:rPr lang="cs-CZ" b="1" i="1" dirty="0" err="1">
                <a:solidFill>
                  <a:srgbClr val="00B050"/>
                </a:solidFill>
              </a:rPr>
              <a:t>an</a:t>
            </a:r>
            <a:r>
              <a:rPr lang="cs-CZ" b="1" i="1" dirty="0">
                <a:solidFill>
                  <a:srgbClr val="00B050"/>
                </a:solidFill>
              </a:rPr>
              <a:t> </a:t>
            </a:r>
            <a:r>
              <a:rPr lang="cs-CZ" b="1" i="1" dirty="0" err="1" smtClean="0">
                <a:solidFill>
                  <a:srgbClr val="00B050"/>
                </a:solidFill>
              </a:rPr>
              <a:t>umbrella</a:t>
            </a:r>
            <a:r>
              <a:rPr lang="cs-CZ" b="1" i="1" dirty="0" smtClean="0">
                <a:solidFill>
                  <a:srgbClr val="00B050"/>
                </a:solidFill>
              </a:rPr>
              <a:t>, </a:t>
            </a:r>
            <a:r>
              <a:rPr lang="cs-CZ" b="1" i="1" dirty="0" err="1" smtClean="0">
                <a:solidFill>
                  <a:srgbClr val="00B050"/>
                </a:solidFill>
              </a:rPr>
              <a:t>an</a:t>
            </a:r>
            <a:r>
              <a:rPr lang="cs-CZ" b="1" i="1" dirty="0" smtClean="0">
                <a:solidFill>
                  <a:srgbClr val="00B050"/>
                </a:solidFill>
              </a:rPr>
              <a:t> </a:t>
            </a:r>
            <a:r>
              <a:rPr lang="cs-CZ" b="1" i="1" dirty="0" err="1" smtClean="0">
                <a:solidFill>
                  <a:srgbClr val="00B050"/>
                </a:solidFill>
              </a:rPr>
              <a:t>English</a:t>
            </a:r>
            <a:r>
              <a:rPr lang="cs-CZ" b="1" i="1" dirty="0" smtClean="0">
                <a:solidFill>
                  <a:srgbClr val="00B050"/>
                </a:solidFill>
              </a:rPr>
              <a:t> </a:t>
            </a:r>
            <a:r>
              <a:rPr lang="cs-CZ" b="1" i="1" dirty="0" err="1" smtClean="0">
                <a:solidFill>
                  <a:srgbClr val="00B050"/>
                </a:solidFill>
              </a:rPr>
              <a:t>lesson</a:t>
            </a:r>
            <a:endParaRPr lang="cs-CZ" b="1" i="1" dirty="0">
              <a:solidFill>
                <a:srgbClr val="00B050"/>
              </a:solidFill>
            </a:endParaRPr>
          </a:p>
          <a:p>
            <a:pPr marL="68580" indent="0">
              <a:buNone/>
            </a:pPr>
            <a:endParaRPr lang="cs-CZ" b="1" dirty="0" smtClean="0"/>
          </a:p>
          <a:p>
            <a:r>
              <a:rPr lang="cs-CZ" b="1" dirty="0" smtClean="0">
                <a:solidFill>
                  <a:srgbClr val="C00000"/>
                </a:solidFill>
              </a:rPr>
              <a:t>A</a:t>
            </a:r>
            <a:r>
              <a:rPr lang="cs-CZ" b="1" dirty="0" smtClean="0"/>
              <a:t> – před vyslovovanou souhláskou</a:t>
            </a:r>
          </a:p>
          <a:p>
            <a:pPr marL="68580" indent="0" algn="ctr">
              <a:buNone/>
            </a:pPr>
            <a:r>
              <a:rPr lang="cs-CZ" b="1" i="1" dirty="0" smtClean="0">
                <a:solidFill>
                  <a:srgbClr val="00B050"/>
                </a:solidFill>
              </a:rPr>
              <a:t>a </a:t>
            </a:r>
            <a:r>
              <a:rPr lang="cs-CZ" b="1" i="1" dirty="0" err="1" smtClean="0">
                <a:solidFill>
                  <a:srgbClr val="00B050"/>
                </a:solidFill>
              </a:rPr>
              <a:t>school</a:t>
            </a:r>
            <a:r>
              <a:rPr lang="cs-CZ" b="1" i="1" dirty="0" smtClean="0">
                <a:solidFill>
                  <a:srgbClr val="00B050"/>
                </a:solidFill>
              </a:rPr>
              <a:t>, a boy, a green </a:t>
            </a:r>
            <a:r>
              <a:rPr lang="cs-CZ" b="1" i="1" dirty="0" err="1" smtClean="0">
                <a:solidFill>
                  <a:srgbClr val="00B050"/>
                </a:solidFill>
              </a:rPr>
              <a:t>bag</a:t>
            </a:r>
            <a:endParaRPr lang="cs-CZ" b="1" dirty="0" smtClean="0">
              <a:solidFill>
                <a:srgbClr val="00B050"/>
              </a:solidFill>
            </a:endParaRPr>
          </a:p>
          <a:p>
            <a:pPr marL="6858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POZOR!</a:t>
            </a:r>
          </a:p>
          <a:p>
            <a:pPr marL="68580" indent="0">
              <a:buNone/>
            </a:pPr>
            <a:r>
              <a:rPr lang="cs-CZ" b="1" dirty="0" err="1">
                <a:solidFill>
                  <a:schemeClr val="tx1"/>
                </a:solidFill>
              </a:rPr>
              <a:t>a</a:t>
            </a:r>
            <a:r>
              <a:rPr lang="cs-CZ" b="1" dirty="0" err="1" smtClean="0">
                <a:solidFill>
                  <a:schemeClr val="tx1"/>
                </a:solidFill>
              </a:rPr>
              <a:t>n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hour</a:t>
            </a:r>
            <a:r>
              <a:rPr lang="cs-CZ" b="1" dirty="0" smtClean="0">
                <a:solidFill>
                  <a:schemeClr val="tx1"/>
                </a:solidFill>
              </a:rPr>
              <a:t> - vyslovujeme [aur]</a:t>
            </a:r>
          </a:p>
          <a:p>
            <a:pPr marL="6858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a </a:t>
            </a:r>
            <a:r>
              <a:rPr lang="cs-CZ" b="1" dirty="0" err="1" smtClean="0">
                <a:solidFill>
                  <a:schemeClr val="tx1"/>
                </a:solidFill>
              </a:rPr>
              <a:t>year</a:t>
            </a:r>
            <a:r>
              <a:rPr lang="cs-CZ" b="1" dirty="0" smtClean="0">
                <a:solidFill>
                  <a:schemeClr val="tx1"/>
                </a:solidFill>
              </a:rPr>
              <a:t> – vyslovujeme [</a:t>
            </a:r>
            <a:r>
              <a:rPr lang="cs-CZ" b="1" dirty="0" err="1" smtClean="0">
                <a:solidFill>
                  <a:schemeClr val="tx1"/>
                </a:solidFill>
              </a:rPr>
              <a:t>ji:r</a:t>
            </a:r>
            <a:r>
              <a:rPr lang="cs-CZ" b="1" dirty="0" smtClean="0">
                <a:solidFill>
                  <a:schemeClr val="tx1"/>
                </a:solidFill>
              </a:rPr>
              <a:t>]</a:t>
            </a:r>
            <a:endParaRPr lang="cs-CZ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7939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745152"/>
          </a:xfr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dirty="0" smtClean="0"/>
              <a:t>Člen neurčitý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2060848"/>
            <a:ext cx="6777317" cy="3771781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q"/>
            </a:pPr>
            <a:r>
              <a:rPr lang="cs-CZ" b="1" dirty="0">
                <a:solidFill>
                  <a:srgbClr val="C00000"/>
                </a:solidFill>
              </a:rPr>
              <a:t>K</a:t>
            </a:r>
            <a:r>
              <a:rPr lang="cs-CZ" b="1" dirty="0" smtClean="0">
                <a:solidFill>
                  <a:srgbClr val="C00000"/>
                </a:solidFill>
              </a:rPr>
              <a:t>dyž </a:t>
            </a:r>
            <a:r>
              <a:rPr lang="cs-CZ" b="1" dirty="0">
                <a:solidFill>
                  <a:srgbClr val="C00000"/>
                </a:solidFill>
              </a:rPr>
              <a:t>mluvíme o nějaké věci </a:t>
            </a:r>
            <a:r>
              <a:rPr lang="cs-CZ" b="1" dirty="0" smtClean="0">
                <a:solidFill>
                  <a:srgbClr val="C00000"/>
                </a:solidFill>
              </a:rPr>
              <a:t>poprvé</a:t>
            </a:r>
          </a:p>
          <a:p>
            <a:pPr marL="68580" indent="0">
              <a:buNone/>
            </a:pPr>
            <a:r>
              <a:rPr lang="cs-CZ" i="1" dirty="0" smtClean="0"/>
              <a:t>     </a:t>
            </a:r>
            <a:r>
              <a:rPr lang="en-US" b="1" i="1" dirty="0" smtClean="0">
                <a:solidFill>
                  <a:srgbClr val="00B050"/>
                </a:solidFill>
              </a:rPr>
              <a:t>She </a:t>
            </a:r>
            <a:r>
              <a:rPr lang="en-US" b="1" i="1" dirty="0">
                <a:solidFill>
                  <a:srgbClr val="00B050"/>
                </a:solidFill>
              </a:rPr>
              <a:t>lives in </a:t>
            </a:r>
            <a:r>
              <a:rPr lang="en-US" b="1" i="1" dirty="0">
                <a:solidFill>
                  <a:srgbClr val="FF0000"/>
                </a:solidFill>
              </a:rPr>
              <a:t>a</a:t>
            </a:r>
            <a:r>
              <a:rPr lang="en-US" b="1" i="1" dirty="0">
                <a:solidFill>
                  <a:srgbClr val="00B050"/>
                </a:solidFill>
              </a:rPr>
              <a:t> house in the city </a:t>
            </a:r>
            <a:r>
              <a:rPr lang="en-US" b="1" i="1" dirty="0" smtClean="0">
                <a:solidFill>
                  <a:srgbClr val="00B050"/>
                </a:solidFill>
              </a:rPr>
              <a:t>center</a:t>
            </a:r>
            <a:r>
              <a:rPr lang="cs-CZ" b="1" i="1" dirty="0">
                <a:solidFill>
                  <a:srgbClr val="00B050"/>
                </a:solidFill>
              </a:rPr>
              <a:t>.</a:t>
            </a:r>
            <a:endParaRPr lang="cs-CZ" b="1" i="1" dirty="0" smtClean="0">
              <a:solidFill>
                <a:srgbClr val="00B050"/>
              </a:solidFill>
            </a:endParaRPr>
          </a:p>
          <a:p>
            <a:pPr marL="68580" indent="0" algn="ctr">
              <a:buNone/>
            </a:pPr>
            <a:r>
              <a:rPr lang="cs-CZ" dirty="0" smtClean="0"/>
              <a:t>(Nic o tom domě nevíme)</a:t>
            </a:r>
          </a:p>
          <a:p>
            <a:pPr marL="68580" indent="0" algn="ctr">
              <a:buNone/>
            </a:pPr>
            <a:endParaRPr lang="cs-CZ" dirty="0" smtClean="0"/>
          </a:p>
          <a:p>
            <a:pPr>
              <a:buFont typeface="Wingdings" pitchFamily="2" charset="2"/>
              <a:buChar char="q"/>
            </a:pPr>
            <a:r>
              <a:rPr lang="cs-CZ" b="1" dirty="0">
                <a:solidFill>
                  <a:srgbClr val="C00000"/>
                </a:solidFill>
              </a:rPr>
              <a:t>Co je kdo </a:t>
            </a:r>
            <a:r>
              <a:rPr lang="cs-CZ" b="1" dirty="0" smtClean="0">
                <a:solidFill>
                  <a:srgbClr val="C00000"/>
                </a:solidFill>
              </a:rPr>
              <a:t>zač</a:t>
            </a:r>
          </a:p>
          <a:p>
            <a:pPr>
              <a:buFont typeface="Wingdings" pitchFamily="2" charset="2"/>
              <a:buChar char="v"/>
            </a:pPr>
            <a:r>
              <a:rPr lang="cs-CZ" b="1" dirty="0" smtClean="0"/>
              <a:t>Zaměstnání: </a:t>
            </a:r>
            <a:r>
              <a:rPr lang="cs-CZ" b="1" i="1" dirty="0" smtClean="0">
                <a:solidFill>
                  <a:srgbClr val="FF0000"/>
                </a:solidFill>
              </a:rPr>
              <a:t>a</a:t>
            </a:r>
            <a:r>
              <a:rPr lang="cs-CZ" b="1" i="1" dirty="0" smtClean="0">
                <a:solidFill>
                  <a:srgbClr val="00B050"/>
                </a:solidFill>
              </a:rPr>
              <a:t> </a:t>
            </a:r>
            <a:r>
              <a:rPr lang="cs-CZ" b="1" i="1" dirty="0" err="1" smtClean="0">
                <a:solidFill>
                  <a:srgbClr val="00B050"/>
                </a:solidFill>
              </a:rPr>
              <a:t>teacher</a:t>
            </a:r>
            <a:r>
              <a:rPr lang="cs-CZ" b="1" i="1" dirty="0" smtClean="0">
                <a:solidFill>
                  <a:srgbClr val="00B050"/>
                </a:solidFill>
              </a:rPr>
              <a:t>, </a:t>
            </a:r>
            <a:r>
              <a:rPr lang="cs-CZ" b="1" i="1" dirty="0" smtClean="0">
                <a:solidFill>
                  <a:srgbClr val="FF0000"/>
                </a:solidFill>
              </a:rPr>
              <a:t>a</a:t>
            </a:r>
            <a:r>
              <a:rPr lang="cs-CZ" b="1" i="1" dirty="0" smtClean="0">
                <a:solidFill>
                  <a:srgbClr val="00B050"/>
                </a:solidFill>
              </a:rPr>
              <a:t> </a:t>
            </a:r>
            <a:r>
              <a:rPr lang="cs-CZ" b="1" i="1" dirty="0" err="1" smtClean="0">
                <a:solidFill>
                  <a:srgbClr val="00B050"/>
                </a:solidFill>
              </a:rPr>
              <a:t>doctor</a:t>
            </a:r>
            <a:r>
              <a:rPr lang="cs-CZ" b="1" i="1" dirty="0" smtClean="0">
                <a:solidFill>
                  <a:srgbClr val="00B050"/>
                </a:solidFill>
              </a:rPr>
              <a:t> …..</a:t>
            </a:r>
          </a:p>
          <a:p>
            <a:pPr>
              <a:buFont typeface="Wingdings" pitchFamily="2" charset="2"/>
              <a:buChar char="v"/>
            </a:pPr>
            <a:r>
              <a:rPr lang="cs-CZ" b="1" i="1" dirty="0" smtClean="0">
                <a:solidFill>
                  <a:srgbClr val="FF0000"/>
                </a:solidFill>
              </a:rPr>
              <a:t>a</a:t>
            </a:r>
            <a:r>
              <a:rPr lang="cs-CZ" b="1" i="1" dirty="0" smtClean="0">
                <a:solidFill>
                  <a:srgbClr val="00B050"/>
                </a:solidFill>
              </a:rPr>
              <a:t> boy, </a:t>
            </a:r>
            <a:r>
              <a:rPr lang="cs-CZ" b="1" i="1" dirty="0" smtClean="0">
                <a:solidFill>
                  <a:srgbClr val="FF0000"/>
                </a:solidFill>
              </a:rPr>
              <a:t>a</a:t>
            </a:r>
            <a:r>
              <a:rPr lang="cs-CZ" b="1" i="1" dirty="0" smtClean="0">
                <a:solidFill>
                  <a:srgbClr val="00B050"/>
                </a:solidFill>
              </a:rPr>
              <a:t> dog…..</a:t>
            </a:r>
          </a:p>
          <a:p>
            <a:pPr>
              <a:buFont typeface="Wingdings" pitchFamily="2" charset="2"/>
              <a:buChar char="v"/>
            </a:pPr>
            <a:r>
              <a:rPr lang="cs-CZ" b="1" dirty="0" smtClean="0"/>
              <a:t>Podstatné jméno s přívlastkem: </a:t>
            </a:r>
            <a:r>
              <a:rPr lang="cs-CZ" b="1" i="1" dirty="0" smtClean="0">
                <a:solidFill>
                  <a:srgbClr val="FF0000"/>
                </a:solidFill>
              </a:rPr>
              <a:t>a</a:t>
            </a:r>
            <a:r>
              <a:rPr lang="cs-CZ" b="1" i="1" dirty="0" smtClean="0">
                <a:solidFill>
                  <a:srgbClr val="00B050"/>
                </a:solidFill>
              </a:rPr>
              <a:t> </a:t>
            </a:r>
            <a:r>
              <a:rPr lang="cs-CZ" b="1" i="1" dirty="0" err="1" smtClean="0">
                <a:solidFill>
                  <a:srgbClr val="00B050"/>
                </a:solidFill>
              </a:rPr>
              <a:t>beautiful</a:t>
            </a:r>
            <a:r>
              <a:rPr lang="cs-CZ" b="1" i="1" dirty="0" smtClean="0">
                <a:solidFill>
                  <a:srgbClr val="00B050"/>
                </a:solidFill>
              </a:rPr>
              <a:t> </a:t>
            </a:r>
            <a:r>
              <a:rPr lang="cs-CZ" b="1" i="1" dirty="0" err="1" smtClean="0">
                <a:solidFill>
                  <a:srgbClr val="00B050"/>
                </a:solidFill>
              </a:rPr>
              <a:t>morning</a:t>
            </a:r>
            <a:endParaRPr lang="cs-CZ" b="1" i="1" dirty="0">
              <a:solidFill>
                <a:srgbClr val="00B050"/>
              </a:solidFill>
            </a:endParaRPr>
          </a:p>
          <a:p>
            <a:pPr>
              <a:buFont typeface="Wingdings" pitchFamily="2" charset="2"/>
              <a:buChar char="v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27222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1844824"/>
            <a:ext cx="6777317" cy="4320480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cs-CZ" b="1" dirty="0">
                <a:solidFill>
                  <a:srgbClr val="C00000"/>
                </a:solidFill>
              </a:rPr>
              <a:t>Množství, frekvence, apod.</a:t>
            </a:r>
          </a:p>
          <a:p>
            <a:pPr marL="68580" indent="0">
              <a:buNone/>
            </a:pPr>
            <a:r>
              <a:rPr lang="cs-CZ" dirty="0"/>
              <a:t>mívá </a:t>
            </a:r>
            <a:r>
              <a:rPr lang="cs-CZ" dirty="0" smtClean="0"/>
              <a:t>funkci </a:t>
            </a:r>
            <a:r>
              <a:rPr lang="cs-CZ" dirty="0"/>
              <a:t>čísla </a:t>
            </a:r>
            <a:r>
              <a:rPr lang="cs-CZ" dirty="0" smtClean="0"/>
              <a:t>jedna</a:t>
            </a:r>
          </a:p>
          <a:p>
            <a:pPr marL="68580" indent="0">
              <a:buNone/>
            </a:pPr>
            <a:r>
              <a:rPr lang="cs-CZ" b="1" i="1" dirty="0" smtClean="0">
                <a:solidFill>
                  <a:srgbClr val="00B050"/>
                </a:solidFill>
              </a:rPr>
              <a:t>He has </a:t>
            </a:r>
            <a:r>
              <a:rPr lang="cs-CZ" b="1" i="1" dirty="0" err="1" smtClean="0">
                <a:solidFill>
                  <a:srgbClr val="00B050"/>
                </a:solidFill>
              </a:rPr>
              <a:t>bought</a:t>
            </a:r>
            <a:r>
              <a:rPr lang="cs-CZ" b="1" i="1" dirty="0" smtClean="0">
                <a:solidFill>
                  <a:srgbClr val="00B050"/>
                </a:solidFill>
              </a:rPr>
              <a:t> </a:t>
            </a:r>
            <a:r>
              <a:rPr lang="cs-CZ" b="1" i="1" dirty="0" err="1" smtClean="0">
                <a:solidFill>
                  <a:srgbClr val="FF0000"/>
                </a:solidFill>
              </a:rPr>
              <a:t>an</a:t>
            </a:r>
            <a:r>
              <a:rPr lang="cs-CZ" b="1" i="1" dirty="0" smtClean="0">
                <a:solidFill>
                  <a:srgbClr val="00B050"/>
                </a:solidFill>
              </a:rPr>
              <a:t> </a:t>
            </a:r>
            <a:r>
              <a:rPr lang="cs-CZ" b="1" i="1" dirty="0" err="1" smtClean="0">
                <a:solidFill>
                  <a:srgbClr val="00B050"/>
                </a:solidFill>
              </a:rPr>
              <a:t>apple</a:t>
            </a:r>
            <a:r>
              <a:rPr lang="cs-CZ" b="1" i="1" dirty="0" smtClean="0">
                <a:solidFill>
                  <a:srgbClr val="00B050"/>
                </a:solidFill>
              </a:rPr>
              <a:t> and </a:t>
            </a:r>
            <a:r>
              <a:rPr lang="cs-CZ" b="1" i="1" dirty="0" err="1" smtClean="0">
                <a:solidFill>
                  <a:srgbClr val="00B050"/>
                </a:solidFill>
              </a:rPr>
              <a:t>two</a:t>
            </a:r>
            <a:r>
              <a:rPr lang="cs-CZ" b="1" i="1" dirty="0" smtClean="0">
                <a:solidFill>
                  <a:srgbClr val="00B050"/>
                </a:solidFill>
              </a:rPr>
              <a:t> </a:t>
            </a:r>
            <a:r>
              <a:rPr lang="cs-CZ" b="1" i="1" dirty="0" err="1" smtClean="0">
                <a:solidFill>
                  <a:srgbClr val="00B050"/>
                </a:solidFill>
              </a:rPr>
              <a:t>bananas</a:t>
            </a:r>
            <a:r>
              <a:rPr lang="cs-CZ" b="1" i="1" dirty="0" smtClean="0">
                <a:solidFill>
                  <a:srgbClr val="00B050"/>
                </a:solidFill>
              </a:rPr>
              <a:t>.</a:t>
            </a:r>
          </a:p>
          <a:p>
            <a:pPr marL="68580" indent="0">
              <a:buNone/>
            </a:pPr>
            <a:endParaRPr lang="cs-CZ" b="1" i="1" dirty="0" smtClean="0">
              <a:solidFill>
                <a:srgbClr val="00B050"/>
              </a:solidFill>
            </a:endParaRPr>
          </a:p>
          <a:p>
            <a:pPr marL="68580" indent="0">
              <a:buNone/>
            </a:pPr>
            <a:r>
              <a:rPr lang="cs-CZ" b="1" dirty="0">
                <a:solidFill>
                  <a:srgbClr val="FF0000"/>
                </a:solidFill>
              </a:rPr>
              <a:t>a</a:t>
            </a:r>
            <a:r>
              <a:rPr lang="cs-CZ" b="1" dirty="0"/>
              <a:t> </a:t>
            </a:r>
            <a:r>
              <a:rPr lang="cs-CZ" b="1" dirty="0" err="1"/>
              <a:t>few</a:t>
            </a:r>
            <a:r>
              <a:rPr lang="cs-CZ" dirty="0"/>
              <a:t> - </a:t>
            </a:r>
            <a:r>
              <a:rPr lang="cs-CZ" dirty="0" smtClean="0"/>
              <a:t>několik</a:t>
            </a:r>
            <a:r>
              <a:rPr lang="cs-CZ" dirty="0"/>
              <a:t/>
            </a:r>
            <a:br>
              <a:rPr lang="cs-CZ" dirty="0"/>
            </a:br>
            <a:r>
              <a:rPr lang="cs-CZ" b="1" dirty="0">
                <a:solidFill>
                  <a:srgbClr val="FF0000"/>
                </a:solidFill>
              </a:rPr>
              <a:t>a</a:t>
            </a:r>
            <a:r>
              <a:rPr lang="cs-CZ" b="1" dirty="0"/>
              <a:t> </a:t>
            </a:r>
            <a:r>
              <a:rPr lang="cs-CZ" b="1" dirty="0" err="1"/>
              <a:t>little</a:t>
            </a:r>
            <a:r>
              <a:rPr lang="cs-CZ" b="1" dirty="0"/>
              <a:t>, </a:t>
            </a:r>
            <a:r>
              <a:rPr lang="cs-CZ" b="1" dirty="0">
                <a:solidFill>
                  <a:srgbClr val="FF0000"/>
                </a:solidFill>
              </a:rPr>
              <a:t>a</a:t>
            </a:r>
            <a:r>
              <a:rPr lang="cs-CZ" b="1" dirty="0"/>
              <a:t> bit</a:t>
            </a:r>
            <a:r>
              <a:rPr lang="cs-CZ" dirty="0"/>
              <a:t> - trochu</a:t>
            </a:r>
            <a:br>
              <a:rPr lang="cs-CZ" dirty="0"/>
            </a:br>
            <a:r>
              <a:rPr lang="cs-CZ" b="1" dirty="0">
                <a:solidFill>
                  <a:srgbClr val="FF0000"/>
                </a:solidFill>
              </a:rPr>
              <a:t>a</a:t>
            </a:r>
            <a:r>
              <a:rPr lang="cs-CZ" b="1" dirty="0"/>
              <a:t> </a:t>
            </a:r>
            <a:r>
              <a:rPr lang="cs-CZ" b="1" dirty="0" err="1"/>
              <a:t>couple</a:t>
            </a:r>
            <a:r>
              <a:rPr lang="cs-CZ" b="1" dirty="0"/>
              <a:t> </a:t>
            </a:r>
            <a:r>
              <a:rPr lang="cs-CZ" b="1" dirty="0" err="1"/>
              <a:t>of</a:t>
            </a:r>
            <a:r>
              <a:rPr lang="cs-CZ" dirty="0"/>
              <a:t> - pár</a:t>
            </a:r>
            <a:br>
              <a:rPr lang="cs-CZ" dirty="0"/>
            </a:br>
            <a:r>
              <a:rPr lang="cs-CZ" b="1" dirty="0">
                <a:solidFill>
                  <a:srgbClr val="FF0000"/>
                </a:solidFill>
              </a:rPr>
              <a:t>a</a:t>
            </a:r>
            <a:r>
              <a:rPr lang="cs-CZ" b="1" dirty="0"/>
              <a:t> lot </a:t>
            </a:r>
            <a:r>
              <a:rPr lang="cs-CZ" b="1" dirty="0" err="1"/>
              <a:t>of</a:t>
            </a:r>
            <a:r>
              <a:rPr lang="cs-CZ" dirty="0"/>
              <a:t> - spousta</a:t>
            </a:r>
            <a:br>
              <a:rPr lang="cs-CZ" dirty="0"/>
            </a:br>
            <a:r>
              <a:rPr lang="cs-CZ" b="1" dirty="0" err="1"/>
              <a:t>half</a:t>
            </a:r>
            <a:r>
              <a:rPr lang="cs-CZ" b="1" dirty="0"/>
              <a:t> </a:t>
            </a:r>
            <a:r>
              <a:rPr lang="cs-CZ" b="1" dirty="0" err="1">
                <a:solidFill>
                  <a:srgbClr val="FF0000"/>
                </a:solidFill>
              </a:rPr>
              <a:t>an</a:t>
            </a:r>
            <a:r>
              <a:rPr lang="cs-CZ" b="1" dirty="0"/>
              <a:t> </a:t>
            </a:r>
            <a:r>
              <a:rPr lang="cs-CZ" b="1" dirty="0" err="1"/>
              <a:t>hour</a:t>
            </a:r>
            <a:r>
              <a:rPr lang="cs-CZ" dirty="0"/>
              <a:t> - půl hodiny</a:t>
            </a:r>
            <a:br>
              <a:rPr lang="cs-CZ" dirty="0"/>
            </a:br>
            <a:r>
              <a:rPr lang="cs-CZ" b="1" dirty="0" err="1"/>
              <a:t>twice</a:t>
            </a:r>
            <a:r>
              <a:rPr lang="cs-CZ" b="1" dirty="0"/>
              <a:t> </a:t>
            </a:r>
            <a:r>
              <a:rPr lang="cs-CZ" b="1" dirty="0">
                <a:solidFill>
                  <a:srgbClr val="FF0000"/>
                </a:solidFill>
              </a:rPr>
              <a:t>a</a:t>
            </a:r>
            <a:r>
              <a:rPr lang="cs-CZ" b="1" dirty="0"/>
              <a:t> </a:t>
            </a:r>
            <a:r>
              <a:rPr lang="cs-CZ" b="1" dirty="0" err="1"/>
              <a:t>week</a:t>
            </a:r>
            <a:r>
              <a:rPr lang="cs-CZ" dirty="0"/>
              <a:t> - dvakrát týdně</a:t>
            </a:r>
            <a:br>
              <a:rPr lang="cs-CZ" dirty="0"/>
            </a:br>
            <a:r>
              <a:rPr lang="cs-CZ" b="1" dirty="0" err="1"/>
              <a:t>kilometres</a:t>
            </a:r>
            <a:r>
              <a:rPr lang="cs-CZ" b="1" dirty="0"/>
              <a:t> </a:t>
            </a:r>
            <a:r>
              <a:rPr lang="cs-CZ" b="1" dirty="0" err="1">
                <a:solidFill>
                  <a:srgbClr val="FF0000"/>
                </a:solidFill>
              </a:rPr>
              <a:t>an</a:t>
            </a:r>
            <a:r>
              <a:rPr lang="cs-CZ" b="1" dirty="0"/>
              <a:t> </a:t>
            </a:r>
            <a:r>
              <a:rPr lang="cs-CZ" b="1" dirty="0" err="1"/>
              <a:t>hour</a:t>
            </a:r>
            <a:r>
              <a:rPr lang="cs-CZ" dirty="0"/>
              <a:t> - kilometrů za hodinu</a:t>
            </a:r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673144"/>
          </a:xfr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dirty="0" smtClean="0"/>
              <a:t>Člen neurčitý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41412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1916832"/>
            <a:ext cx="6777317" cy="3915797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nikdy nemůže </a:t>
            </a:r>
            <a:r>
              <a:rPr lang="cs-CZ" b="1" dirty="0"/>
              <a:t>stát před podstatným jménem v množném čísle </a:t>
            </a:r>
            <a:r>
              <a:rPr lang="cs-CZ" dirty="0" smtClean="0"/>
              <a:t>                 </a:t>
            </a:r>
          </a:p>
          <a:p>
            <a:pPr marL="68580" indent="0" algn="ctr">
              <a:buNone/>
            </a:pPr>
            <a:r>
              <a:rPr lang="cs-CZ" dirty="0" smtClean="0"/>
              <a:t> </a:t>
            </a:r>
            <a:r>
              <a:rPr lang="cs-CZ" b="1" strike="sngStrike" dirty="0" smtClean="0">
                <a:solidFill>
                  <a:srgbClr val="00B050"/>
                </a:solidFill>
              </a:rPr>
              <a:t>a </a:t>
            </a:r>
            <a:r>
              <a:rPr lang="cs-CZ" b="1" strike="sngStrike" dirty="0" err="1" smtClean="0">
                <a:solidFill>
                  <a:srgbClr val="00B050"/>
                </a:solidFill>
              </a:rPr>
              <a:t>cars</a:t>
            </a:r>
            <a:r>
              <a:rPr lang="cs-CZ" b="1" dirty="0" smtClean="0">
                <a:solidFill>
                  <a:srgbClr val="00B050"/>
                </a:solidFill>
              </a:rPr>
              <a:t>  (</a:t>
            </a:r>
            <a:r>
              <a:rPr lang="cs-CZ" b="1" dirty="0" err="1" smtClean="0">
                <a:solidFill>
                  <a:srgbClr val="00B050"/>
                </a:solidFill>
              </a:rPr>
              <a:t>cars</a:t>
            </a:r>
            <a:r>
              <a:rPr lang="cs-CZ" b="1" dirty="0" smtClean="0">
                <a:solidFill>
                  <a:srgbClr val="00B050"/>
                </a:solidFill>
              </a:rPr>
              <a:t>, </a:t>
            </a:r>
            <a:r>
              <a:rPr lang="cs-CZ" b="1" dirty="0" err="1" smtClean="0">
                <a:solidFill>
                  <a:srgbClr val="00B050"/>
                </a:solidFill>
              </a:rPr>
              <a:t>some</a:t>
            </a:r>
            <a:r>
              <a:rPr lang="cs-CZ" b="1" dirty="0" smtClean="0">
                <a:solidFill>
                  <a:srgbClr val="00B050"/>
                </a:solidFill>
              </a:rPr>
              <a:t> </a:t>
            </a:r>
            <a:r>
              <a:rPr lang="cs-CZ" b="1" dirty="0" err="1" smtClean="0">
                <a:solidFill>
                  <a:srgbClr val="00B050"/>
                </a:solidFill>
              </a:rPr>
              <a:t>cars</a:t>
            </a:r>
            <a:r>
              <a:rPr lang="cs-CZ" b="1" dirty="0" smtClean="0">
                <a:solidFill>
                  <a:srgbClr val="00B050"/>
                </a:solidFill>
              </a:rPr>
              <a:t>)</a:t>
            </a:r>
            <a:endParaRPr lang="cs-CZ" b="1" strike="sngStrike" dirty="0" smtClean="0">
              <a:solidFill>
                <a:srgbClr val="00B050"/>
              </a:solidFill>
            </a:endParaRPr>
          </a:p>
          <a:p>
            <a:pPr marL="68580" indent="0" algn="ctr">
              <a:buNone/>
            </a:pPr>
            <a:endParaRPr lang="cs-CZ" b="1" strike="sngStrike" dirty="0" smtClean="0">
              <a:solidFill>
                <a:srgbClr val="00B050"/>
              </a:solidFill>
            </a:endParaRPr>
          </a:p>
          <a:p>
            <a:r>
              <a:rPr lang="cs-CZ" b="1" dirty="0" smtClean="0"/>
              <a:t>nebo nepočitatelným </a:t>
            </a:r>
            <a:r>
              <a:rPr lang="cs-CZ" b="1" dirty="0"/>
              <a:t>podstatným </a:t>
            </a:r>
            <a:r>
              <a:rPr lang="cs-CZ" b="1" dirty="0" smtClean="0"/>
              <a:t>jménem</a:t>
            </a:r>
          </a:p>
          <a:p>
            <a:pPr marL="68580" indent="0" algn="ctr">
              <a:buNone/>
            </a:pPr>
            <a:r>
              <a:rPr lang="cs-CZ" b="1" strike="sngStrike" dirty="0" smtClean="0">
                <a:solidFill>
                  <a:srgbClr val="00B050"/>
                </a:solidFill>
              </a:rPr>
              <a:t>a </a:t>
            </a:r>
            <a:r>
              <a:rPr lang="cs-CZ" b="1" strike="sngStrike" dirty="0">
                <a:solidFill>
                  <a:srgbClr val="00B050"/>
                </a:solidFill>
              </a:rPr>
              <a:t>love, a </a:t>
            </a:r>
            <a:r>
              <a:rPr lang="cs-CZ" b="1" strike="sngStrike" dirty="0" err="1">
                <a:solidFill>
                  <a:srgbClr val="00B050"/>
                </a:solidFill>
              </a:rPr>
              <a:t>snow</a:t>
            </a:r>
            <a:r>
              <a:rPr lang="cs-CZ" b="1" strike="sngStrike" dirty="0">
                <a:solidFill>
                  <a:srgbClr val="00B050"/>
                </a:solidFill>
              </a:rPr>
              <a:t>, a </a:t>
            </a:r>
            <a:r>
              <a:rPr lang="cs-CZ" b="1" strike="sngStrike" dirty="0" err="1" smtClean="0">
                <a:solidFill>
                  <a:srgbClr val="00B050"/>
                </a:solidFill>
              </a:rPr>
              <a:t>money</a:t>
            </a:r>
            <a:endParaRPr lang="cs-CZ" b="1" strike="sngStrike" dirty="0" smtClean="0">
              <a:solidFill>
                <a:srgbClr val="00B050"/>
              </a:solidFill>
            </a:endParaRPr>
          </a:p>
          <a:p>
            <a:pPr marL="68580" indent="0" algn="ctr">
              <a:buNone/>
            </a:pPr>
            <a:r>
              <a:rPr lang="cs-CZ" b="1" dirty="0" smtClean="0">
                <a:solidFill>
                  <a:srgbClr val="00B050"/>
                </a:solidFill>
              </a:rPr>
              <a:t>(love, </a:t>
            </a:r>
            <a:r>
              <a:rPr lang="cs-CZ" b="1" dirty="0" err="1" smtClean="0">
                <a:solidFill>
                  <a:srgbClr val="00B050"/>
                </a:solidFill>
              </a:rPr>
              <a:t>snow</a:t>
            </a:r>
            <a:r>
              <a:rPr lang="cs-CZ" b="1" dirty="0" smtClean="0">
                <a:solidFill>
                  <a:srgbClr val="00B050"/>
                </a:solidFill>
              </a:rPr>
              <a:t>, </a:t>
            </a:r>
            <a:r>
              <a:rPr lang="cs-CZ" b="1" dirty="0" err="1" smtClean="0">
                <a:solidFill>
                  <a:srgbClr val="00B050"/>
                </a:solidFill>
              </a:rPr>
              <a:t>money</a:t>
            </a:r>
            <a:r>
              <a:rPr lang="cs-CZ" b="1" dirty="0" smtClean="0">
                <a:solidFill>
                  <a:srgbClr val="00B050"/>
                </a:solidFill>
              </a:rPr>
              <a:t>, </a:t>
            </a:r>
            <a:r>
              <a:rPr lang="cs-CZ" b="1" dirty="0" err="1" smtClean="0">
                <a:solidFill>
                  <a:srgbClr val="00B050"/>
                </a:solidFill>
              </a:rPr>
              <a:t>some</a:t>
            </a:r>
            <a:r>
              <a:rPr lang="cs-CZ" b="1" dirty="0" smtClean="0">
                <a:solidFill>
                  <a:srgbClr val="00B050"/>
                </a:solidFill>
              </a:rPr>
              <a:t> </a:t>
            </a:r>
            <a:r>
              <a:rPr lang="cs-CZ" b="1" dirty="0" err="1" smtClean="0">
                <a:solidFill>
                  <a:srgbClr val="00B050"/>
                </a:solidFill>
              </a:rPr>
              <a:t>money</a:t>
            </a:r>
            <a:r>
              <a:rPr lang="cs-CZ" b="1" dirty="0" smtClean="0">
                <a:solidFill>
                  <a:srgbClr val="00B050"/>
                </a:solidFill>
              </a:rPr>
              <a:t>)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1043490" y="1027664"/>
            <a:ext cx="7024744" cy="673144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 anchor="b">
            <a:normAutofit fontScale="97500"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mtClean="0"/>
              <a:t>Člen neurčitý</a:t>
            </a:r>
            <a:endParaRPr lang="cs-CZ" dirty="0"/>
          </a:p>
        </p:txBody>
      </p:sp>
      <p:pic>
        <p:nvPicPr>
          <p:cNvPr id="1026" name="Picture 2" descr="C:\Users\pc\AppData\Local\Microsoft\Windows\Temporary Internet Files\Content.IE5\0FTKUZBM\MC900433796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286143"/>
            <a:ext cx="1646913" cy="1646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862055" y="-5324"/>
            <a:ext cx="2952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bg1"/>
                </a:solidFill>
              </a:rPr>
              <a:t>POZOR!</a:t>
            </a:r>
            <a:endParaRPr lang="cs-CZ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5135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7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" dur="250" autoRev="1" fill="remove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2" dur="250" autoRev="1" fill="remove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3" dur="250" autoRev="1" fill="remove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250" autoRev="1" fill="remove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673144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dirty="0" smtClean="0"/>
              <a:t>Člen určitý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2060848"/>
            <a:ext cx="6777317" cy="3771781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marL="68580" indent="0">
              <a:buNone/>
            </a:pPr>
            <a:r>
              <a:rPr lang="cs-CZ" b="1" dirty="0"/>
              <a:t>THE</a:t>
            </a:r>
            <a:r>
              <a:rPr lang="cs-CZ" dirty="0"/>
              <a:t> </a:t>
            </a:r>
            <a:r>
              <a:rPr lang="cs-CZ" dirty="0" smtClean="0"/>
              <a:t>- varianty se liší výslovností</a:t>
            </a:r>
          </a:p>
          <a:p>
            <a:pPr marL="68580" indent="0">
              <a:buNone/>
            </a:pPr>
            <a:endParaRPr lang="cs-CZ" dirty="0"/>
          </a:p>
          <a:p>
            <a:r>
              <a:rPr lang="cs-CZ" b="1" dirty="0" smtClean="0">
                <a:solidFill>
                  <a:srgbClr val="C00000"/>
                </a:solidFill>
              </a:rPr>
              <a:t>Před souhláskou [ð]</a:t>
            </a:r>
          </a:p>
          <a:p>
            <a:pPr marL="68580" indent="0">
              <a:buNone/>
            </a:pPr>
            <a:endParaRPr lang="cs-CZ" b="1" dirty="0" smtClean="0">
              <a:solidFill>
                <a:srgbClr val="C00000"/>
              </a:solidFill>
            </a:endParaRPr>
          </a:p>
          <a:p>
            <a:r>
              <a:rPr lang="cs-CZ" b="1" dirty="0" smtClean="0">
                <a:solidFill>
                  <a:srgbClr val="C00000"/>
                </a:solidFill>
              </a:rPr>
              <a:t>Před samohláskou </a:t>
            </a:r>
            <a:r>
              <a:rPr lang="cs-CZ" b="1" dirty="0">
                <a:solidFill>
                  <a:srgbClr val="C00000"/>
                </a:solidFill>
              </a:rPr>
              <a:t>[</a:t>
            </a:r>
            <a:r>
              <a:rPr lang="cs-CZ" b="1" dirty="0" err="1" smtClean="0">
                <a:solidFill>
                  <a:srgbClr val="C00000"/>
                </a:solidFill>
              </a:rPr>
              <a:t>ði</a:t>
            </a:r>
            <a:r>
              <a:rPr lang="cs-CZ" b="1" dirty="0" smtClean="0">
                <a:solidFill>
                  <a:srgbClr val="C00000"/>
                </a:solidFill>
              </a:rPr>
              <a:t>:] </a:t>
            </a:r>
            <a:r>
              <a:rPr lang="cs-CZ" dirty="0" smtClean="0"/>
              <a:t>– </a:t>
            </a:r>
            <a:r>
              <a:rPr lang="cs-CZ" b="1" i="1" dirty="0" err="1" smtClean="0">
                <a:solidFill>
                  <a:srgbClr val="00B050"/>
                </a:solidFill>
              </a:rPr>
              <a:t>the</a:t>
            </a:r>
            <a:r>
              <a:rPr lang="cs-CZ" b="1" i="1" dirty="0" smtClean="0">
                <a:solidFill>
                  <a:srgbClr val="00B050"/>
                </a:solidFill>
              </a:rPr>
              <a:t> </a:t>
            </a:r>
            <a:r>
              <a:rPr lang="cs-CZ" b="1" i="1" dirty="0" err="1" smtClean="0">
                <a:solidFill>
                  <a:srgbClr val="00B050"/>
                </a:solidFill>
              </a:rPr>
              <a:t>engineer</a:t>
            </a:r>
            <a:endParaRPr lang="cs-CZ" b="1" i="1" dirty="0" smtClean="0">
              <a:solidFill>
                <a:srgbClr val="00B050"/>
              </a:solidFill>
            </a:endParaRPr>
          </a:p>
          <a:p>
            <a:endParaRPr lang="cs-CZ" b="1" i="1" dirty="0">
              <a:solidFill>
                <a:srgbClr val="00B050"/>
              </a:solidFill>
            </a:endParaRPr>
          </a:p>
          <a:p>
            <a:endParaRPr lang="cs-CZ" b="1" i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6087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0" y="1988840"/>
            <a:ext cx="6777317" cy="3960440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Známá věc</a:t>
            </a:r>
          </a:p>
          <a:p>
            <a:pPr marL="68580" indent="0">
              <a:buNone/>
            </a:pPr>
            <a:r>
              <a:rPr lang="cs-CZ" dirty="0"/>
              <a:t>člověk, se kterým mluvíme, již o této věci </a:t>
            </a:r>
            <a:r>
              <a:rPr lang="cs-CZ" dirty="0" smtClean="0"/>
              <a:t>ví</a:t>
            </a:r>
          </a:p>
          <a:p>
            <a:pPr marL="68580" indent="0" algn="ctr">
              <a:buNone/>
            </a:pPr>
            <a:r>
              <a:rPr lang="en-US" b="1" i="1" dirty="0">
                <a:solidFill>
                  <a:srgbClr val="FF0000"/>
                </a:solidFill>
              </a:rPr>
              <a:t>The</a:t>
            </a:r>
            <a:r>
              <a:rPr lang="en-US" b="1" i="1" dirty="0">
                <a:solidFill>
                  <a:srgbClr val="00B050"/>
                </a:solidFill>
              </a:rPr>
              <a:t> car which I bought yesterday is </a:t>
            </a:r>
            <a:r>
              <a:rPr lang="en-US" b="1" i="1" dirty="0" smtClean="0">
                <a:solidFill>
                  <a:srgbClr val="00B050"/>
                </a:solidFill>
              </a:rPr>
              <a:t>excellent</a:t>
            </a:r>
            <a:r>
              <a:rPr lang="cs-CZ" b="1" i="1" dirty="0" smtClean="0">
                <a:solidFill>
                  <a:srgbClr val="00B050"/>
                </a:solidFill>
              </a:rPr>
              <a:t>.</a:t>
            </a:r>
          </a:p>
          <a:p>
            <a:pPr algn="ctr"/>
            <a:endParaRPr lang="cs-CZ" dirty="0"/>
          </a:p>
          <a:p>
            <a:pPr algn="just"/>
            <a:r>
              <a:rPr lang="cs-CZ" b="1" dirty="0">
                <a:solidFill>
                  <a:srgbClr val="C00000"/>
                </a:solidFill>
              </a:rPr>
              <a:t>Jediný </a:t>
            </a:r>
            <a:r>
              <a:rPr lang="cs-CZ" b="1" dirty="0" smtClean="0">
                <a:solidFill>
                  <a:srgbClr val="C00000"/>
                </a:solidFill>
              </a:rPr>
              <a:t>exemplář na světě</a:t>
            </a:r>
          </a:p>
          <a:p>
            <a:pPr marL="68580" indent="0" algn="ctr">
              <a:buNone/>
            </a:pPr>
            <a:r>
              <a:rPr lang="cs-CZ" b="1" i="1" dirty="0" err="1">
                <a:solidFill>
                  <a:srgbClr val="FF0000"/>
                </a:solidFill>
              </a:rPr>
              <a:t>The</a:t>
            </a:r>
            <a:r>
              <a:rPr lang="cs-CZ" b="1" i="1" dirty="0">
                <a:solidFill>
                  <a:srgbClr val="00B050"/>
                </a:solidFill>
              </a:rPr>
              <a:t> sun </a:t>
            </a:r>
            <a:r>
              <a:rPr lang="cs-CZ" b="1" i="1" dirty="0" err="1">
                <a:solidFill>
                  <a:srgbClr val="00B050"/>
                </a:solidFill>
              </a:rPr>
              <a:t>is</a:t>
            </a:r>
            <a:r>
              <a:rPr lang="cs-CZ" b="1" i="1" dirty="0">
                <a:solidFill>
                  <a:srgbClr val="00B050"/>
                </a:solidFill>
              </a:rPr>
              <a:t> </a:t>
            </a:r>
            <a:r>
              <a:rPr lang="cs-CZ" b="1" i="1" dirty="0" err="1">
                <a:solidFill>
                  <a:srgbClr val="00B050"/>
                </a:solidFill>
              </a:rPr>
              <a:t>shining</a:t>
            </a:r>
            <a:r>
              <a:rPr lang="cs-CZ" b="1" i="1" dirty="0" smtClean="0">
                <a:solidFill>
                  <a:srgbClr val="00B050"/>
                </a:solidFill>
              </a:rPr>
              <a:t>.</a:t>
            </a:r>
          </a:p>
          <a:p>
            <a:pPr marL="68580" indent="0" algn="just">
              <a:buNone/>
            </a:pPr>
            <a:r>
              <a:rPr lang="cs-CZ" dirty="0"/>
              <a:t>(</a:t>
            </a:r>
            <a:r>
              <a:rPr lang="cs-CZ" dirty="0" smtClean="0"/>
              <a:t>Ale i v </a:t>
            </a:r>
            <a:r>
              <a:rPr lang="cs-CZ" dirty="0"/>
              <a:t>jednom státě, nebo dokonce v jedné </a:t>
            </a:r>
            <a:r>
              <a:rPr lang="cs-CZ" dirty="0" smtClean="0"/>
              <a:t>domácnosti)</a:t>
            </a:r>
            <a:r>
              <a:rPr lang="cs-CZ" dirty="0"/>
              <a:t> </a:t>
            </a:r>
            <a:endParaRPr lang="cs-CZ" b="1" i="1" dirty="0">
              <a:solidFill>
                <a:srgbClr val="00B050"/>
              </a:solidFill>
            </a:endParaRPr>
          </a:p>
          <a:p>
            <a:pPr marL="68580" indent="0" algn="just">
              <a:buNone/>
            </a:pPr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1043490" y="1027664"/>
            <a:ext cx="7024744" cy="673144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b">
            <a:normAutofit fontScale="97500"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/>
              <a:t>Člen určitý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35995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Státy</a:t>
            </a:r>
            <a:r>
              <a:rPr lang="cs-CZ" b="1" dirty="0" smtClean="0"/>
              <a:t>  - </a:t>
            </a:r>
            <a:r>
              <a:rPr lang="cs-CZ" dirty="0" smtClean="0"/>
              <a:t> </a:t>
            </a:r>
            <a:r>
              <a:rPr lang="cs-CZ" dirty="0"/>
              <a:t>které jsou v množném čísle, nebo se skládají z více </a:t>
            </a:r>
            <a:r>
              <a:rPr lang="cs-CZ" dirty="0" smtClean="0"/>
              <a:t>slov</a:t>
            </a:r>
          </a:p>
          <a:p>
            <a:pPr marL="68580" indent="0" algn="ctr">
              <a:buNone/>
            </a:pPr>
            <a:r>
              <a:rPr lang="cs-CZ" b="1" i="1" dirty="0" err="1" smtClean="0">
                <a:solidFill>
                  <a:srgbClr val="00B050"/>
                </a:solidFill>
              </a:rPr>
              <a:t>The</a:t>
            </a:r>
            <a:r>
              <a:rPr lang="cs-CZ" b="1" i="1" dirty="0" smtClean="0">
                <a:solidFill>
                  <a:srgbClr val="00B050"/>
                </a:solidFill>
              </a:rPr>
              <a:t> Czech Republic, </a:t>
            </a:r>
            <a:r>
              <a:rPr lang="cs-CZ" b="1" i="1" dirty="0" err="1" smtClean="0">
                <a:solidFill>
                  <a:srgbClr val="00B050"/>
                </a:solidFill>
              </a:rPr>
              <a:t>The</a:t>
            </a:r>
            <a:r>
              <a:rPr lang="cs-CZ" b="1" i="1" dirty="0" smtClean="0">
                <a:solidFill>
                  <a:srgbClr val="00B050"/>
                </a:solidFill>
              </a:rPr>
              <a:t> </a:t>
            </a:r>
            <a:r>
              <a:rPr lang="cs-CZ" b="1" i="1" dirty="0" err="1" smtClean="0">
                <a:solidFill>
                  <a:srgbClr val="00B050"/>
                </a:solidFill>
              </a:rPr>
              <a:t>Netherlands</a:t>
            </a:r>
            <a:endParaRPr lang="cs-CZ" b="1" i="1" dirty="0" smtClean="0">
              <a:solidFill>
                <a:srgbClr val="00B050"/>
              </a:solidFill>
            </a:endParaRPr>
          </a:p>
          <a:p>
            <a:r>
              <a:rPr lang="cs-CZ" b="1" dirty="0" smtClean="0">
                <a:solidFill>
                  <a:srgbClr val="C00000"/>
                </a:solidFill>
              </a:rPr>
              <a:t>Pohoří </a:t>
            </a:r>
          </a:p>
          <a:p>
            <a:pPr marL="68580" indent="0" algn="ctr">
              <a:buNone/>
            </a:pPr>
            <a:r>
              <a:rPr lang="cs-CZ" b="1" i="1" dirty="0" err="1" smtClean="0">
                <a:solidFill>
                  <a:srgbClr val="00B050"/>
                </a:solidFill>
              </a:rPr>
              <a:t>The</a:t>
            </a:r>
            <a:r>
              <a:rPr lang="cs-CZ" b="1" i="1" dirty="0" smtClean="0">
                <a:solidFill>
                  <a:srgbClr val="00B050"/>
                </a:solidFill>
              </a:rPr>
              <a:t> </a:t>
            </a:r>
            <a:r>
              <a:rPr lang="cs-CZ" b="1" i="1" dirty="0" err="1" smtClean="0">
                <a:solidFill>
                  <a:srgbClr val="00B050"/>
                </a:solidFill>
              </a:rPr>
              <a:t>Alpes</a:t>
            </a:r>
            <a:r>
              <a:rPr lang="cs-CZ" b="1" i="1" dirty="0" smtClean="0">
                <a:solidFill>
                  <a:srgbClr val="00B050"/>
                </a:solidFill>
              </a:rPr>
              <a:t>, </a:t>
            </a:r>
            <a:r>
              <a:rPr lang="cs-CZ" b="1" i="1" dirty="0" err="1" smtClean="0">
                <a:solidFill>
                  <a:srgbClr val="00B050"/>
                </a:solidFill>
              </a:rPr>
              <a:t>The</a:t>
            </a:r>
            <a:r>
              <a:rPr lang="cs-CZ" b="1" i="1" dirty="0" smtClean="0">
                <a:solidFill>
                  <a:srgbClr val="00B050"/>
                </a:solidFill>
              </a:rPr>
              <a:t> </a:t>
            </a:r>
            <a:r>
              <a:rPr lang="cs-CZ" b="1" i="1" dirty="0" err="1" smtClean="0">
                <a:solidFill>
                  <a:srgbClr val="00B050"/>
                </a:solidFill>
              </a:rPr>
              <a:t>Himalayas</a:t>
            </a:r>
            <a:endParaRPr lang="cs-CZ" b="1" i="1" dirty="0" smtClean="0">
              <a:solidFill>
                <a:srgbClr val="00B050"/>
              </a:solidFill>
            </a:endParaRPr>
          </a:p>
          <a:p>
            <a:r>
              <a:rPr lang="cs-CZ" b="1" dirty="0" smtClean="0">
                <a:solidFill>
                  <a:srgbClr val="C00000"/>
                </a:solidFill>
              </a:rPr>
              <a:t>Řeky</a:t>
            </a:r>
            <a:endParaRPr lang="cs-CZ" b="1" dirty="0">
              <a:solidFill>
                <a:srgbClr val="C00000"/>
              </a:solidFill>
            </a:endParaRPr>
          </a:p>
          <a:p>
            <a:pPr marL="68580" indent="0" algn="ctr">
              <a:buNone/>
            </a:pPr>
            <a:r>
              <a:rPr lang="cs-CZ" b="1" i="1" dirty="0" err="1" smtClean="0">
                <a:solidFill>
                  <a:srgbClr val="00B050"/>
                </a:solidFill>
              </a:rPr>
              <a:t>The</a:t>
            </a:r>
            <a:r>
              <a:rPr lang="cs-CZ" b="1" i="1" dirty="0" smtClean="0">
                <a:solidFill>
                  <a:srgbClr val="00B050"/>
                </a:solidFill>
              </a:rPr>
              <a:t> Amazon, </a:t>
            </a:r>
            <a:r>
              <a:rPr lang="cs-CZ" b="1" i="1" dirty="0" err="1" smtClean="0">
                <a:solidFill>
                  <a:srgbClr val="00B050"/>
                </a:solidFill>
              </a:rPr>
              <a:t>The</a:t>
            </a:r>
            <a:r>
              <a:rPr lang="cs-CZ" b="1" i="1" dirty="0" smtClean="0">
                <a:solidFill>
                  <a:srgbClr val="00B050"/>
                </a:solidFill>
              </a:rPr>
              <a:t> </a:t>
            </a:r>
            <a:r>
              <a:rPr lang="cs-CZ" b="1" i="1" dirty="0" err="1" smtClean="0">
                <a:solidFill>
                  <a:srgbClr val="00B050"/>
                </a:solidFill>
              </a:rPr>
              <a:t>Danube</a:t>
            </a:r>
            <a:endParaRPr lang="cs-CZ" b="1" i="1" dirty="0">
              <a:solidFill>
                <a:srgbClr val="00B050"/>
              </a:solidFill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1043490" y="1027664"/>
            <a:ext cx="7024744" cy="673144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b">
            <a:normAutofit fontScale="97500"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/>
              <a:t>Člen určitý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85363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601136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dirty="0" smtClean="0"/>
              <a:t>Nulový člen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1844824"/>
            <a:ext cx="6777317" cy="4248472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r>
              <a:rPr lang="cs-CZ" b="1" dirty="0">
                <a:solidFill>
                  <a:srgbClr val="C00000"/>
                </a:solidFill>
              </a:rPr>
              <a:t>Mluvíme pouze obecně</a:t>
            </a:r>
          </a:p>
          <a:p>
            <a:pPr marL="68580" indent="0" algn="ctr">
              <a:buNone/>
            </a:pPr>
            <a:r>
              <a:rPr lang="cs-CZ" b="1" i="1" dirty="0" err="1">
                <a:solidFill>
                  <a:srgbClr val="00B050"/>
                </a:solidFill>
              </a:rPr>
              <a:t>Water</a:t>
            </a:r>
            <a:r>
              <a:rPr lang="cs-CZ" b="1" i="1" dirty="0">
                <a:solidFill>
                  <a:srgbClr val="00B050"/>
                </a:solidFill>
              </a:rPr>
              <a:t> </a:t>
            </a:r>
            <a:r>
              <a:rPr lang="cs-CZ" b="1" i="1" dirty="0" err="1">
                <a:solidFill>
                  <a:srgbClr val="00B050"/>
                </a:solidFill>
              </a:rPr>
              <a:t>is</a:t>
            </a:r>
            <a:r>
              <a:rPr lang="cs-CZ" b="1" i="1" dirty="0">
                <a:solidFill>
                  <a:srgbClr val="00B050"/>
                </a:solidFill>
              </a:rPr>
              <a:t> </a:t>
            </a:r>
            <a:r>
              <a:rPr lang="cs-CZ" b="1" i="1" dirty="0" err="1">
                <a:solidFill>
                  <a:srgbClr val="00B050"/>
                </a:solidFill>
              </a:rPr>
              <a:t>wet</a:t>
            </a:r>
            <a:r>
              <a:rPr lang="cs-CZ" b="1" i="1" dirty="0" smtClean="0">
                <a:solidFill>
                  <a:srgbClr val="00B050"/>
                </a:solidFill>
              </a:rPr>
              <a:t>.</a:t>
            </a:r>
          </a:p>
          <a:p>
            <a:pPr marL="68580" indent="0" algn="ctr">
              <a:buNone/>
            </a:pPr>
            <a:r>
              <a:rPr lang="cs-CZ" b="1" i="1" dirty="0" err="1">
                <a:solidFill>
                  <a:srgbClr val="00B050"/>
                </a:solidFill>
              </a:rPr>
              <a:t>Giraffes</a:t>
            </a:r>
            <a:r>
              <a:rPr lang="cs-CZ" b="1" i="1" dirty="0">
                <a:solidFill>
                  <a:srgbClr val="00B050"/>
                </a:solidFill>
              </a:rPr>
              <a:t> </a:t>
            </a:r>
            <a:r>
              <a:rPr lang="cs-CZ" b="1" i="1" dirty="0" err="1">
                <a:solidFill>
                  <a:srgbClr val="00B050"/>
                </a:solidFill>
              </a:rPr>
              <a:t>have</a:t>
            </a:r>
            <a:r>
              <a:rPr lang="cs-CZ" b="1" i="1" dirty="0">
                <a:solidFill>
                  <a:srgbClr val="00B050"/>
                </a:solidFill>
              </a:rPr>
              <a:t> long </a:t>
            </a:r>
            <a:r>
              <a:rPr lang="cs-CZ" b="1" i="1" dirty="0" err="1">
                <a:solidFill>
                  <a:srgbClr val="00B050"/>
                </a:solidFill>
              </a:rPr>
              <a:t>necks</a:t>
            </a:r>
            <a:r>
              <a:rPr lang="cs-CZ" b="1" i="1" dirty="0" smtClean="0">
                <a:solidFill>
                  <a:srgbClr val="00B050"/>
                </a:solidFill>
              </a:rPr>
              <a:t>.</a:t>
            </a:r>
          </a:p>
          <a:p>
            <a:pPr marL="68580" indent="0" algn="ctr">
              <a:buNone/>
            </a:pPr>
            <a:endParaRPr lang="cs-CZ" b="1" i="1" dirty="0" smtClean="0">
              <a:solidFill>
                <a:srgbClr val="00B050"/>
              </a:solidFill>
            </a:endParaRPr>
          </a:p>
          <a:p>
            <a:r>
              <a:rPr lang="cs-CZ" b="1" dirty="0">
                <a:solidFill>
                  <a:srgbClr val="C00000"/>
                </a:solidFill>
              </a:rPr>
              <a:t>Ustálené předložkové vazby</a:t>
            </a:r>
          </a:p>
          <a:p>
            <a:pPr marL="68580" indent="0" algn="ctr">
              <a:buNone/>
            </a:pPr>
            <a:r>
              <a:rPr lang="en-US" b="1" i="1" dirty="0">
                <a:solidFill>
                  <a:srgbClr val="00B050"/>
                </a:solidFill>
              </a:rPr>
              <a:t>by car, by bus, by train</a:t>
            </a:r>
            <a:br>
              <a:rPr lang="en-US" b="1" i="1" dirty="0">
                <a:solidFill>
                  <a:srgbClr val="00B050"/>
                </a:solidFill>
              </a:rPr>
            </a:br>
            <a:r>
              <a:rPr lang="en-US" b="1" i="1" dirty="0">
                <a:solidFill>
                  <a:srgbClr val="00B050"/>
                </a:solidFill>
              </a:rPr>
              <a:t>at home, at school, at work, to work, to school</a:t>
            </a:r>
            <a:br>
              <a:rPr lang="en-US" b="1" i="1" dirty="0">
                <a:solidFill>
                  <a:srgbClr val="00B050"/>
                </a:solidFill>
              </a:rPr>
            </a:br>
            <a:r>
              <a:rPr lang="en-US" b="1" i="1" dirty="0">
                <a:solidFill>
                  <a:srgbClr val="00B050"/>
                </a:solidFill>
              </a:rPr>
              <a:t>in bed, in hospital, in prison, in church </a:t>
            </a:r>
            <a:endParaRPr lang="cs-CZ" b="1" i="1" dirty="0" smtClean="0">
              <a:solidFill>
                <a:srgbClr val="00B050"/>
              </a:solidFill>
            </a:endParaRPr>
          </a:p>
          <a:p>
            <a:pPr marL="68580" indent="0" algn="ctr">
              <a:buNone/>
            </a:pPr>
            <a:endParaRPr lang="cs-CZ" b="1" i="1" dirty="0" smtClean="0">
              <a:solidFill>
                <a:srgbClr val="00B050"/>
              </a:solidFill>
            </a:endParaRPr>
          </a:p>
          <a:p>
            <a:r>
              <a:rPr lang="cs-CZ" b="1" dirty="0">
                <a:solidFill>
                  <a:srgbClr val="C00000"/>
                </a:solidFill>
              </a:rPr>
              <a:t>Státy, města, ulice</a:t>
            </a:r>
          </a:p>
          <a:p>
            <a:pPr marL="68580" indent="0" algn="ctr">
              <a:buNone/>
            </a:pPr>
            <a:r>
              <a:rPr lang="cs-CZ" b="1" i="1" dirty="0" err="1">
                <a:solidFill>
                  <a:srgbClr val="00B050"/>
                </a:solidFill>
              </a:rPr>
              <a:t>Germany</a:t>
            </a:r>
            <a:r>
              <a:rPr lang="cs-CZ" b="1" i="1" dirty="0">
                <a:solidFill>
                  <a:srgbClr val="00B050"/>
                </a:solidFill>
              </a:rPr>
              <a:t>, Paris, </a:t>
            </a:r>
            <a:r>
              <a:rPr lang="cs-CZ" b="1" i="1" dirty="0" err="1">
                <a:solidFill>
                  <a:srgbClr val="00B050"/>
                </a:solidFill>
              </a:rPr>
              <a:t>Fifth</a:t>
            </a:r>
            <a:r>
              <a:rPr lang="cs-CZ" b="1" i="1" dirty="0">
                <a:solidFill>
                  <a:srgbClr val="00B050"/>
                </a:solidFill>
              </a:rPr>
              <a:t> Avenue</a:t>
            </a:r>
          </a:p>
          <a:p>
            <a:pPr marL="68580" indent="0" algn="ctr">
              <a:buNone/>
            </a:pPr>
            <a:endParaRPr lang="cs-CZ" b="1" i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8016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1916833"/>
            <a:ext cx="6777317" cy="1800200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marL="68580" indent="0" algn="just">
              <a:buNone/>
            </a:pPr>
            <a:r>
              <a:rPr lang="cs-CZ" b="1" dirty="0"/>
              <a:t>Před </a:t>
            </a:r>
            <a:r>
              <a:rPr lang="cs-CZ" b="1" dirty="0">
                <a:solidFill>
                  <a:srgbClr val="FFFF00"/>
                </a:solidFill>
              </a:rPr>
              <a:t>podstatným jménem počitatelným v jednotném čísle </a:t>
            </a:r>
            <a:r>
              <a:rPr lang="cs-CZ" b="1" dirty="0"/>
              <a:t>nějaký člen či jiný způsob určení (např. přivlastňovací zájmeno) být prostě </a:t>
            </a:r>
            <a:r>
              <a:rPr lang="cs-CZ" b="1" dirty="0" smtClean="0"/>
              <a:t>musí.</a:t>
            </a: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1043490" y="1027664"/>
            <a:ext cx="7024744" cy="601136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 anchor="b">
            <a:normAutofit fontScale="90000"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/>
              <a:t>POZOR!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043490" y="3861048"/>
            <a:ext cx="6768870" cy="230832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600" b="1" strike="sngStrike" dirty="0" smtClean="0"/>
              <a:t>CAR</a:t>
            </a:r>
          </a:p>
          <a:p>
            <a:pPr algn="ctr"/>
            <a:r>
              <a:rPr lang="cs-CZ" sz="3600" b="1" dirty="0"/>
              <a:t>a</a:t>
            </a:r>
            <a:r>
              <a:rPr lang="cs-CZ" sz="3600" b="1" dirty="0" smtClean="0"/>
              <a:t> car, my car, </a:t>
            </a:r>
            <a:r>
              <a:rPr lang="cs-CZ" sz="3600" b="1" dirty="0" err="1" smtClean="0"/>
              <a:t>the</a:t>
            </a:r>
            <a:r>
              <a:rPr lang="cs-CZ" sz="3600" b="1" dirty="0" smtClean="0"/>
              <a:t> car,  </a:t>
            </a:r>
            <a:r>
              <a:rPr lang="cs-CZ" sz="3600" b="1" dirty="0" err="1"/>
              <a:t>s</a:t>
            </a:r>
            <a:r>
              <a:rPr lang="cs-CZ" sz="3600" b="1" dirty="0" err="1" smtClean="0"/>
              <a:t>ome</a:t>
            </a:r>
            <a:r>
              <a:rPr lang="cs-CZ" sz="3600" b="1" dirty="0" smtClean="0"/>
              <a:t> car, </a:t>
            </a:r>
            <a:r>
              <a:rPr lang="cs-CZ" sz="3600" b="1" dirty="0" err="1" smtClean="0"/>
              <a:t>each</a:t>
            </a:r>
            <a:r>
              <a:rPr lang="cs-CZ" sz="3600" b="1" dirty="0" smtClean="0"/>
              <a:t> car, </a:t>
            </a:r>
            <a:r>
              <a:rPr lang="cs-CZ" sz="3600" b="1" dirty="0" err="1" smtClean="0"/>
              <a:t>this</a:t>
            </a:r>
            <a:r>
              <a:rPr lang="cs-CZ" sz="3600" b="1" dirty="0" smtClean="0"/>
              <a:t> car, </a:t>
            </a:r>
            <a:r>
              <a:rPr lang="cs-CZ" sz="3600" b="1" dirty="0" err="1" smtClean="0"/>
              <a:t>John´s</a:t>
            </a:r>
            <a:r>
              <a:rPr lang="cs-CZ" sz="3600" b="1" dirty="0" smtClean="0"/>
              <a:t> car…..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650415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Špendlík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74</TotalTime>
  <Words>343</Words>
  <Application>Microsoft Office PowerPoint</Application>
  <PresentationFormat>Předvádění na obrazovce (4:3)</PresentationFormat>
  <Paragraphs>89</Paragraphs>
  <Slides>13</Slides>
  <Notes>0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Austin</vt:lpstr>
      <vt:lpstr>Prezentace aplikace PowerPoint</vt:lpstr>
      <vt:lpstr>Anotace</vt:lpstr>
      <vt:lpstr>ARTICLES</vt:lpstr>
      <vt:lpstr>Členy jsou krátká gramatická slůvka, která nějak určují či specifikují význam podstatného jména</vt:lpstr>
      <vt:lpstr>Člen neurčitý</vt:lpstr>
      <vt:lpstr>Člen neurčitý</vt:lpstr>
      <vt:lpstr>Člen neurčitý</vt:lpstr>
      <vt:lpstr>Prezentace aplikace PowerPoint</vt:lpstr>
      <vt:lpstr>Člen určitý</vt:lpstr>
      <vt:lpstr>Prezentace aplikace PowerPoint</vt:lpstr>
      <vt:lpstr>Prezentace aplikace PowerPoint</vt:lpstr>
      <vt:lpstr>Nulový člen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ARTICLES</dc:title>
  <dc:creator>pc</dc:creator>
  <cp:lastModifiedBy>pc</cp:lastModifiedBy>
  <cp:revision>9</cp:revision>
  <dcterms:created xsi:type="dcterms:W3CDTF">2013-04-09T10:33:22Z</dcterms:created>
  <dcterms:modified xsi:type="dcterms:W3CDTF">2013-07-30T08:24:19Z</dcterms:modified>
</cp:coreProperties>
</file>