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6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8808468-3191-4691-AF47-8E425E138F69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4C296B7-6F71-41EB-9A0D-A2B8EB455DD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</a:t>
            </a:r>
            <a:r>
              <a:rPr lang="cs-CZ" dirty="0" smtClean="0"/>
              <a:t>AJ8,9g_28</a:t>
            </a:r>
            <a:endParaRPr lang="cs-CZ" dirty="0" smtClean="0"/>
          </a:p>
          <a:p>
            <a:r>
              <a:rPr lang="cs-CZ" dirty="0" smtClean="0"/>
              <a:t>Téma:  </a:t>
            </a:r>
            <a:r>
              <a:rPr lang="cs-CZ" dirty="0" smtClean="0"/>
              <a:t>předložky</a:t>
            </a:r>
            <a:endParaRPr lang="cs-CZ" dirty="0" smtClean="0"/>
          </a:p>
          <a:p>
            <a:r>
              <a:rPr lang="cs-CZ" dirty="0" smtClean="0"/>
              <a:t>16.5.2013</a:t>
            </a:r>
            <a:endParaRPr lang="cs-CZ" dirty="0" smtClean="0"/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806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slouží jako přehled a opakování učiva kdy a jak používat časové a místní předložky. Materiál je určen pro 8. a 9. ročník.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876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Prepositions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77072"/>
            <a:ext cx="6400800" cy="12192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Předložky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4969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</a:t>
            </a:r>
            <a:r>
              <a:rPr lang="cs-CZ" dirty="0"/>
              <a:t>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IN</a:t>
            </a:r>
          </a:p>
          <a:p>
            <a:pPr marL="0" indent="0" algn="ctr">
              <a:buNone/>
            </a:pPr>
            <a:r>
              <a:rPr lang="cs-CZ" sz="3200" b="1" u="sng" dirty="0"/>
              <a:t>roky, roční období, měsíce, </a:t>
            </a:r>
            <a:r>
              <a:rPr lang="cs-CZ" sz="3200" b="1" u="sng" dirty="0" smtClean="0"/>
              <a:t>týdny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in 2010, in </a:t>
            </a:r>
            <a:r>
              <a:rPr lang="cs-CZ" b="1" dirty="0" err="1" smtClean="0"/>
              <a:t>summer</a:t>
            </a:r>
            <a:r>
              <a:rPr lang="cs-CZ" b="1" dirty="0" smtClean="0"/>
              <a:t>, in </a:t>
            </a:r>
            <a:r>
              <a:rPr lang="cs-CZ" b="1" dirty="0" err="1" smtClean="0"/>
              <a:t>January</a:t>
            </a: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457200" lvl="1" indent="0" algn="ctr">
              <a:buNone/>
            </a:pPr>
            <a:r>
              <a:rPr lang="cs-CZ" sz="2800" b="1" u="sng" dirty="0" smtClean="0"/>
              <a:t>Části dne </a:t>
            </a:r>
          </a:p>
          <a:p>
            <a:pPr marL="457200" lvl="1" indent="0" algn="ctr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in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morning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afternoon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evening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ALE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</a:p>
          <a:p>
            <a:pPr marL="457200" lvl="1" indent="0">
              <a:buNone/>
            </a:pPr>
            <a:r>
              <a:rPr lang="cs-CZ" sz="2800" b="1" u="sng" dirty="0" err="1" smtClean="0">
                <a:solidFill>
                  <a:srgbClr val="FF0000"/>
                </a:solidFill>
              </a:rPr>
              <a:t>at</a:t>
            </a:r>
            <a:r>
              <a:rPr lang="cs-CZ" sz="2800" b="1" dirty="0" smtClean="0">
                <a:solidFill>
                  <a:srgbClr val="FF0000"/>
                </a:solidFill>
              </a:rPr>
              <a:t> night, </a:t>
            </a:r>
            <a:r>
              <a:rPr lang="cs-CZ" sz="2800" b="1" u="sng" dirty="0" smtClean="0">
                <a:solidFill>
                  <a:srgbClr val="FF0000"/>
                </a:solidFill>
              </a:rPr>
              <a:t>on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Friday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evening</a:t>
            </a:r>
            <a:endParaRPr 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1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ON</a:t>
            </a:r>
          </a:p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</a:rPr>
              <a:t>Dny, datum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n </a:t>
            </a:r>
            <a:r>
              <a:rPr lang="cs-CZ" b="1" dirty="0" err="1" smtClean="0">
                <a:solidFill>
                  <a:schemeClr val="tx1"/>
                </a:solidFill>
              </a:rPr>
              <a:t>Monday</a:t>
            </a:r>
            <a:r>
              <a:rPr lang="cs-CZ" b="1" dirty="0" smtClean="0">
                <a:solidFill>
                  <a:schemeClr val="tx1"/>
                </a:solidFill>
              </a:rPr>
              <a:t>, on my </a:t>
            </a:r>
            <a:r>
              <a:rPr lang="cs-CZ" b="1" dirty="0" err="1" smtClean="0">
                <a:solidFill>
                  <a:schemeClr val="tx1"/>
                </a:solidFill>
              </a:rPr>
              <a:t>Birthday</a:t>
            </a:r>
            <a:r>
              <a:rPr lang="cs-CZ" b="1" dirty="0" smtClean="0">
                <a:solidFill>
                  <a:schemeClr val="tx1"/>
                </a:solidFill>
              </a:rPr>
              <a:t>. on </a:t>
            </a:r>
            <a:r>
              <a:rPr lang="cs-CZ" b="1" dirty="0" err="1" smtClean="0">
                <a:solidFill>
                  <a:schemeClr val="tx1"/>
                </a:solidFill>
              </a:rPr>
              <a:t>Thanksgiving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on 25th </a:t>
            </a:r>
            <a:r>
              <a:rPr lang="cs-CZ" b="1" dirty="0" err="1" smtClean="0">
                <a:solidFill>
                  <a:schemeClr val="tx1"/>
                </a:solidFill>
              </a:rPr>
              <a:t>September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tx1"/>
                </a:solidFill>
              </a:rPr>
              <a:t>Části dne + přívlastek</a:t>
            </a:r>
          </a:p>
          <a:p>
            <a:pPr marL="0" indent="0" algn="ctr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On </a:t>
            </a:r>
            <a:r>
              <a:rPr lang="cs-CZ" b="1" dirty="0" err="1" smtClean="0">
                <a:solidFill>
                  <a:schemeClr val="tx1"/>
                </a:solidFill>
              </a:rPr>
              <a:t>Saturday</a:t>
            </a:r>
            <a:r>
              <a:rPr lang="cs-CZ" b="1" dirty="0" smtClean="0">
                <a:solidFill>
                  <a:schemeClr val="tx1"/>
                </a:solidFill>
              </a:rPr>
              <a:t> night, on a  </a:t>
            </a:r>
            <a:r>
              <a:rPr lang="cs-CZ" b="1" dirty="0" err="1" smtClean="0">
                <a:solidFill>
                  <a:schemeClr val="tx1"/>
                </a:solidFill>
              </a:rPr>
              <a:t>rainy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morning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125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AT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Čas</a:t>
            </a:r>
          </a:p>
          <a:p>
            <a:pPr marL="0" indent="0" algn="ctr">
              <a:buNone/>
            </a:pPr>
            <a:r>
              <a:rPr lang="cs-CZ" b="1" dirty="0" err="1">
                <a:solidFill>
                  <a:schemeClr val="tx1"/>
                </a:solidFill>
              </a:rPr>
              <a:t>a</a:t>
            </a:r>
            <a:r>
              <a:rPr lang="cs-CZ" b="1" dirty="0" err="1" smtClean="0">
                <a:solidFill>
                  <a:schemeClr val="tx1"/>
                </a:solidFill>
              </a:rPr>
              <a:t>t</a:t>
            </a:r>
            <a:r>
              <a:rPr lang="cs-CZ" b="1" dirty="0" smtClean="0">
                <a:solidFill>
                  <a:schemeClr val="tx1"/>
                </a:solidFill>
              </a:rPr>
              <a:t> 7 </a:t>
            </a:r>
            <a:r>
              <a:rPr lang="cs-CZ" b="1" dirty="0" err="1" smtClean="0">
                <a:solidFill>
                  <a:schemeClr val="tx1"/>
                </a:solidFill>
              </a:rPr>
              <a:t>o´clock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half</a:t>
            </a:r>
            <a:r>
              <a:rPr lang="cs-CZ" b="1" dirty="0" smtClean="0">
                <a:solidFill>
                  <a:schemeClr val="tx1"/>
                </a:solidFill>
              </a:rPr>
              <a:t> past </a:t>
            </a:r>
            <a:r>
              <a:rPr lang="cs-CZ" b="1" dirty="0" err="1" smtClean="0">
                <a:solidFill>
                  <a:schemeClr val="tx1"/>
                </a:solidFill>
              </a:rPr>
              <a:t>nine</a:t>
            </a:r>
            <a:endParaRPr lang="cs-CZ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midnight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b="1" dirty="0" err="1">
                <a:solidFill>
                  <a:schemeClr val="tx1"/>
                </a:solidFill>
              </a:rPr>
              <a:t>a</a:t>
            </a:r>
            <a:r>
              <a:rPr lang="cs-CZ" b="1" dirty="0" err="1" smtClean="0">
                <a:solidFill>
                  <a:schemeClr val="tx1"/>
                </a:solidFill>
              </a:rPr>
              <a:t>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moment, </a:t>
            </a:r>
            <a:r>
              <a:rPr lang="cs-CZ" b="1" dirty="0" err="1" smtClean="0">
                <a:solidFill>
                  <a:schemeClr val="tx1"/>
                </a:solidFill>
              </a:rPr>
              <a:t>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weekend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at</a:t>
            </a:r>
            <a:r>
              <a:rPr lang="cs-CZ" b="1" dirty="0" smtClean="0">
                <a:solidFill>
                  <a:schemeClr val="tx1"/>
                </a:solidFill>
              </a:rPr>
              <a:t> night</a:t>
            </a:r>
          </a:p>
          <a:p>
            <a:pPr marL="0" indent="0" algn="ctr">
              <a:buNone/>
            </a:pPr>
            <a:r>
              <a:rPr lang="cs-CZ" b="1" dirty="0" err="1" smtClean="0">
                <a:solidFill>
                  <a:schemeClr val="tx1"/>
                </a:solidFill>
              </a:rPr>
              <a:t>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Christmas</a:t>
            </a:r>
            <a:r>
              <a:rPr lang="cs-CZ" b="1" dirty="0" smtClean="0">
                <a:solidFill>
                  <a:schemeClr val="tx1"/>
                </a:solidFill>
              </a:rPr>
              <a:t> (svátky, které trvají víc jak jeden den)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7583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b="1" dirty="0" err="1" smtClean="0">
                <a:solidFill>
                  <a:srgbClr val="C00000"/>
                </a:solidFill>
                <a:latin typeface="+mn-lt"/>
              </a:rPr>
              <a:t>Before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 (před)</a:t>
            </a:r>
          </a:p>
          <a:p>
            <a:pPr marL="0" indent="0" algn="ctr">
              <a:buNone/>
            </a:pPr>
            <a:r>
              <a:rPr lang="cs-CZ" dirty="0" smtClean="0">
                <a:latin typeface="+mn-lt"/>
              </a:rPr>
              <a:t>     </a:t>
            </a:r>
            <a:r>
              <a:rPr lang="cs-CZ" dirty="0" err="1" smtClean="0">
                <a:latin typeface="+mn-lt"/>
              </a:rPr>
              <a:t>Before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lessons</a:t>
            </a:r>
            <a:r>
              <a:rPr lang="cs-CZ" dirty="0" smtClean="0">
                <a:latin typeface="+mn-lt"/>
              </a:rPr>
              <a:t>,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day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before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yesterday</a:t>
            </a:r>
            <a:r>
              <a:rPr lang="cs-CZ" dirty="0" smtClean="0">
                <a:latin typeface="+mn-lt"/>
              </a:rPr>
              <a:t>…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+mn-lt"/>
              </a:rPr>
              <a:t>After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 (po)</a:t>
            </a:r>
          </a:p>
          <a:p>
            <a:pPr marL="0" indent="0" algn="ctr">
              <a:buNone/>
            </a:pPr>
            <a:r>
              <a:rPr lang="cs-CZ" dirty="0" err="1" smtClean="0">
                <a:latin typeface="+mn-lt"/>
              </a:rPr>
              <a:t>After</a:t>
            </a:r>
            <a:r>
              <a:rPr lang="cs-CZ" dirty="0" smtClean="0">
                <a:latin typeface="+mn-lt"/>
              </a:rPr>
              <a:t> lunch, </a:t>
            </a:r>
            <a:r>
              <a:rPr lang="cs-CZ" dirty="0" err="1" smtClean="0">
                <a:latin typeface="+mn-lt"/>
              </a:rPr>
              <a:t>after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school</a:t>
            </a:r>
            <a:r>
              <a:rPr lang="cs-CZ" dirty="0" smtClean="0">
                <a:latin typeface="+mn-lt"/>
              </a:rPr>
              <a:t>…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+mn-lt"/>
              </a:rPr>
              <a:t>Till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  <a:latin typeface="+mn-lt"/>
              </a:rPr>
              <a:t>untill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 (do)</a:t>
            </a:r>
          </a:p>
          <a:p>
            <a:pPr marL="0" indent="0" algn="ctr">
              <a:buNone/>
            </a:pPr>
            <a:r>
              <a:rPr lang="cs-CZ" dirty="0" err="1" smtClean="0">
                <a:latin typeface="+mn-lt"/>
              </a:rPr>
              <a:t>Till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noon</a:t>
            </a:r>
            <a:r>
              <a:rPr lang="cs-CZ" dirty="0" smtClean="0">
                <a:latin typeface="+mn-lt"/>
              </a:rPr>
              <a:t>, </a:t>
            </a:r>
            <a:r>
              <a:rPr lang="cs-CZ" dirty="0" err="1" smtClean="0">
                <a:latin typeface="+mn-lt"/>
              </a:rPr>
              <a:t>untill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tomorrow</a:t>
            </a:r>
            <a:r>
              <a:rPr lang="cs-CZ" dirty="0" smtClean="0">
                <a:latin typeface="+mn-lt"/>
              </a:rPr>
              <a:t>…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+mn-lt"/>
              </a:rPr>
              <a:t>From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 … to (od – do)</a:t>
            </a:r>
          </a:p>
          <a:p>
            <a:pPr marL="0" indent="0" algn="ctr">
              <a:buNone/>
            </a:pPr>
            <a:r>
              <a:rPr lang="cs-CZ" dirty="0" err="1" smtClean="0">
                <a:latin typeface="+mn-lt"/>
              </a:rPr>
              <a:t>From</a:t>
            </a:r>
            <a:r>
              <a:rPr lang="cs-CZ" dirty="0" smtClean="0">
                <a:latin typeface="+mn-lt"/>
              </a:rPr>
              <a:t> 5pm to 7 </a:t>
            </a:r>
            <a:r>
              <a:rPr lang="cs-CZ" dirty="0" err="1" smtClean="0">
                <a:latin typeface="+mn-lt"/>
              </a:rPr>
              <a:t>pm</a:t>
            </a:r>
            <a:r>
              <a:rPr lang="cs-CZ" dirty="0" smtClean="0">
                <a:latin typeface="+mn-lt"/>
              </a:rPr>
              <a:t>….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Ago (před)</a:t>
            </a:r>
          </a:p>
          <a:p>
            <a:pPr marL="0" indent="0" algn="ctr">
              <a:buNone/>
            </a:pP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ago, a </a:t>
            </a:r>
            <a:r>
              <a:rPr lang="cs-CZ" dirty="0" err="1" smtClean="0"/>
              <a:t>month</a:t>
            </a:r>
            <a:r>
              <a:rPr lang="cs-CZ" dirty="0" smtClean="0"/>
              <a:t> ago…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+mn-lt"/>
              </a:rPr>
              <a:t>For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 (jak dlouho + předpřítomný čas)</a:t>
            </a:r>
          </a:p>
          <a:p>
            <a:pPr marL="0" indent="0" algn="ctr">
              <a:buNone/>
            </a:pPr>
            <a:r>
              <a:rPr lang="cs-CZ" dirty="0" err="1" smtClean="0"/>
              <a:t>For</a:t>
            </a:r>
            <a:r>
              <a:rPr lang="cs-CZ" dirty="0" smtClean="0"/>
              <a:t> 3 </a:t>
            </a:r>
            <a:r>
              <a:rPr lang="cs-CZ" dirty="0" err="1" smtClean="0"/>
              <a:t>years</a:t>
            </a:r>
            <a:r>
              <a:rPr lang="cs-CZ" dirty="0" smtClean="0"/>
              <a:t>, </a:t>
            </a:r>
            <a:r>
              <a:rPr lang="cs-CZ" dirty="0" err="1" smtClean="0"/>
              <a:t>for</a:t>
            </a:r>
            <a:r>
              <a:rPr lang="cs-CZ" dirty="0" smtClean="0"/>
              <a:t> 2 </a:t>
            </a:r>
            <a:r>
              <a:rPr lang="cs-CZ" dirty="0" err="1" smtClean="0"/>
              <a:t>weeks</a:t>
            </a:r>
            <a:r>
              <a:rPr lang="cs-CZ" dirty="0" smtClean="0"/>
              <a:t>…</a:t>
            </a:r>
            <a:endParaRPr lang="cs-CZ" dirty="0" smtClean="0">
              <a:latin typeface="+mn-lt"/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Since</a:t>
            </a:r>
            <a:r>
              <a:rPr lang="cs-CZ" b="1" dirty="0" smtClean="0">
                <a:solidFill>
                  <a:srgbClr val="C00000"/>
                </a:solidFill>
              </a:rPr>
              <a:t> (od + předpřítomný čas)</a:t>
            </a:r>
          </a:p>
          <a:p>
            <a:pPr marL="0" indent="0" algn="ctr">
              <a:buNone/>
            </a:pPr>
            <a:r>
              <a:rPr lang="cs-CZ" dirty="0" err="1" smtClean="0">
                <a:latin typeface="+mn-lt"/>
              </a:rPr>
              <a:t>Since</a:t>
            </a:r>
            <a:r>
              <a:rPr lang="cs-CZ" dirty="0" smtClean="0">
                <a:latin typeface="+mn-lt"/>
              </a:rPr>
              <a:t> 1990, </a:t>
            </a:r>
            <a:r>
              <a:rPr lang="cs-CZ" dirty="0" err="1" smtClean="0">
                <a:latin typeface="+mn-lt"/>
              </a:rPr>
              <a:t>since</a:t>
            </a:r>
            <a:r>
              <a:rPr lang="cs-CZ" dirty="0" smtClean="0">
                <a:latin typeface="+mn-lt"/>
              </a:rPr>
              <a:t> my </a:t>
            </a:r>
            <a:r>
              <a:rPr lang="cs-CZ" dirty="0" err="1" smtClean="0">
                <a:latin typeface="+mn-lt"/>
              </a:rPr>
              <a:t>childhood</a:t>
            </a:r>
            <a:r>
              <a:rPr lang="cs-CZ" dirty="0" smtClean="0">
                <a:latin typeface="+mn-lt"/>
              </a:rPr>
              <a:t>…</a:t>
            </a:r>
          </a:p>
          <a:p>
            <a:pPr marL="0" indent="0" algn="ctr">
              <a:buNone/>
            </a:pPr>
            <a:endParaRPr lang="cs-CZ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62632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IN</a:t>
            </a:r>
            <a:r>
              <a:rPr lang="cs-CZ" dirty="0" smtClean="0"/>
              <a:t> </a:t>
            </a:r>
          </a:p>
          <a:p>
            <a:pPr marL="457200" lvl="1" indent="0" algn="ctr">
              <a:buNone/>
            </a:pPr>
            <a:r>
              <a:rPr lang="cs-CZ" sz="2600" b="1" u="sng" dirty="0" smtClean="0"/>
              <a:t>uvnitř</a:t>
            </a:r>
          </a:p>
          <a:p>
            <a:pPr lvl="1"/>
            <a:endParaRPr lang="cs-CZ" sz="2400" b="1" u="sng" dirty="0" smtClean="0"/>
          </a:p>
          <a:p>
            <a:pPr marL="0" indent="0" algn="ctr">
              <a:buNone/>
            </a:pPr>
            <a:r>
              <a:rPr lang="cs-CZ" b="1" dirty="0"/>
              <a:t>i</a:t>
            </a:r>
            <a:r>
              <a:rPr lang="cs-CZ" b="1" dirty="0" smtClean="0"/>
              <a:t>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cupboard</a:t>
            </a:r>
            <a:r>
              <a:rPr lang="cs-CZ" b="1" dirty="0" smtClean="0"/>
              <a:t>,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fridge</a:t>
            </a:r>
            <a:r>
              <a:rPr lang="cs-CZ" b="1" dirty="0" smtClean="0"/>
              <a:t>,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bathroom</a:t>
            </a:r>
            <a:endParaRPr lang="cs-CZ" b="1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457200" lvl="1" indent="0" algn="ctr">
              <a:buNone/>
            </a:pPr>
            <a:r>
              <a:rPr lang="cs-CZ" sz="2600" b="1" u="sng" dirty="0"/>
              <a:t>o</a:t>
            </a:r>
            <a:r>
              <a:rPr lang="cs-CZ" sz="2600" b="1" u="sng" dirty="0" smtClean="0"/>
              <a:t>hraničená plocha</a:t>
            </a:r>
            <a:endParaRPr lang="cs-CZ" sz="2600" b="1" u="sng" dirty="0"/>
          </a:p>
          <a:p>
            <a:pPr lvl="1"/>
            <a:endParaRPr lang="cs-CZ" dirty="0" smtClean="0"/>
          </a:p>
          <a:p>
            <a:pPr marL="457200" lvl="1" indent="0" algn="ctr">
              <a:buNone/>
            </a:pPr>
            <a:r>
              <a:rPr lang="cs-CZ" sz="2400" b="1" dirty="0"/>
              <a:t>i</a:t>
            </a:r>
            <a:r>
              <a:rPr lang="cs-CZ" sz="2400" b="1" dirty="0" smtClean="0"/>
              <a:t>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garden,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mountains</a:t>
            </a:r>
            <a:r>
              <a:rPr lang="cs-CZ" sz="2400" b="1" dirty="0" smtClean="0"/>
              <a:t>,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world</a:t>
            </a:r>
            <a:r>
              <a:rPr lang="cs-CZ" sz="2400" b="1" dirty="0" smtClean="0"/>
              <a:t>, in France</a:t>
            </a:r>
            <a:endParaRPr lang="cs-CZ" sz="2400" b="1" dirty="0"/>
          </a:p>
          <a:p>
            <a:pPr marL="457200" lvl="1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Pozor!!!!</a:t>
            </a:r>
          </a:p>
          <a:p>
            <a:pPr marL="457200" lvl="1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sky</a:t>
            </a:r>
            <a:r>
              <a:rPr lang="cs-CZ" sz="2400" b="1" dirty="0" smtClean="0">
                <a:solidFill>
                  <a:srgbClr val="FF0000"/>
                </a:solidFill>
              </a:rPr>
              <a:t>, 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tree</a:t>
            </a:r>
            <a:r>
              <a:rPr lang="cs-CZ" sz="2400" b="1" dirty="0" smtClean="0">
                <a:solidFill>
                  <a:srgbClr val="FF0000"/>
                </a:solidFill>
              </a:rPr>
              <a:t>, 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picture</a:t>
            </a:r>
            <a:r>
              <a:rPr lang="cs-CZ" sz="2400" b="1" dirty="0" smtClean="0">
                <a:solidFill>
                  <a:srgbClr val="FF0000"/>
                </a:solidFill>
              </a:rPr>
              <a:t>, 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street</a:t>
            </a:r>
          </a:p>
        </p:txBody>
      </p:sp>
    </p:spTree>
    <p:extLst>
      <p:ext uri="{BB962C8B-B14F-4D97-AF65-F5344CB8AC3E}">
        <p14:creationId xmlns:p14="http://schemas.microsoft.com/office/powerpoint/2010/main" val="4177604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ON</a:t>
            </a:r>
          </a:p>
          <a:p>
            <a:pPr marL="457200" lvl="1" indent="0" algn="ctr">
              <a:buNone/>
            </a:pPr>
            <a:r>
              <a:rPr lang="pl-PL" sz="2400" b="1" u="sng" dirty="0">
                <a:solidFill>
                  <a:schemeClr val="tx1"/>
                </a:solidFill>
                <a:latin typeface="+mn-lt"/>
              </a:rPr>
              <a:t>na povrchu něčeho, na </a:t>
            </a:r>
            <a:r>
              <a:rPr lang="pl-PL" sz="2400" b="1" u="sng" dirty="0" smtClean="0">
                <a:solidFill>
                  <a:schemeClr val="tx1"/>
                </a:solidFill>
                <a:latin typeface="+mn-lt"/>
              </a:rPr>
              <a:t>ploše</a:t>
            </a:r>
          </a:p>
          <a:p>
            <a:pPr marL="457200" lvl="1" indent="0" algn="ctr">
              <a:buNone/>
            </a:pPr>
            <a:r>
              <a:rPr lang="pl-PL" sz="2400" b="1" dirty="0">
                <a:solidFill>
                  <a:schemeClr val="tx1"/>
                </a:solidFill>
                <a:latin typeface="+mn-lt"/>
              </a:rPr>
              <a:t>o</a:t>
            </a:r>
            <a:r>
              <a:rPr lang="pl-PL" sz="2400" b="1" dirty="0" smtClean="0">
                <a:solidFill>
                  <a:schemeClr val="tx1"/>
                </a:solidFill>
                <a:latin typeface="+mn-lt"/>
              </a:rPr>
              <a:t>n the roof, on the chair, on the hill...</a:t>
            </a:r>
          </a:p>
          <a:p>
            <a:pPr marL="457200" lvl="1" indent="0" algn="ctr">
              <a:buNone/>
            </a:pPr>
            <a:endParaRPr lang="pl-PL" sz="2400" b="1" dirty="0" smtClean="0">
              <a:solidFill>
                <a:schemeClr val="tx1"/>
              </a:solidFill>
              <a:latin typeface="+mn-lt"/>
            </a:endParaRPr>
          </a:p>
          <a:p>
            <a:pPr marL="457200" lvl="1" indent="0" algn="ctr">
              <a:buNone/>
            </a:pPr>
            <a:r>
              <a:rPr lang="pl-PL" sz="2400" b="1" u="sng" dirty="0" smtClean="0">
                <a:solidFill>
                  <a:schemeClr val="tx1"/>
                </a:solidFill>
                <a:latin typeface="+mn-lt"/>
              </a:rPr>
              <a:t>pokud něco leží na silnici, řece, cestě....</a:t>
            </a:r>
          </a:p>
          <a:p>
            <a:pPr marL="457200" lvl="1" indent="0" algn="ctr">
              <a:buNone/>
            </a:pPr>
            <a:r>
              <a:rPr lang="pl-PL" sz="2400" b="1" dirty="0">
                <a:solidFill>
                  <a:schemeClr val="tx1"/>
                </a:solidFill>
                <a:latin typeface="+mn-lt"/>
              </a:rPr>
              <a:t>o</a:t>
            </a:r>
            <a:r>
              <a:rPr lang="pl-PL" sz="2400" b="1" dirty="0" smtClean="0">
                <a:solidFill>
                  <a:schemeClr val="tx1"/>
                </a:solidFill>
                <a:latin typeface="+mn-lt"/>
              </a:rPr>
              <a:t>n the Úpa river, on the north coast, on the way to Prague...</a:t>
            </a:r>
          </a:p>
          <a:p>
            <a:pPr marL="457200" lvl="1" indent="0" algn="ctr">
              <a:buNone/>
            </a:pPr>
            <a:endParaRPr lang="pl-PL" sz="2400" b="1" dirty="0" smtClean="0">
              <a:solidFill>
                <a:schemeClr val="tx1"/>
              </a:solidFill>
              <a:latin typeface="+mn-lt"/>
            </a:endParaRPr>
          </a:p>
          <a:p>
            <a:pPr marL="457200" lvl="1" indent="0" algn="ctr">
              <a:buNone/>
            </a:pPr>
            <a:r>
              <a:rPr lang="pl-PL" sz="2400" b="1" u="sng" dirty="0" smtClean="0">
                <a:solidFill>
                  <a:schemeClr val="tx1"/>
                </a:solidFill>
                <a:latin typeface="+mn-lt"/>
              </a:rPr>
              <a:t>hromadné prostředky</a:t>
            </a:r>
          </a:p>
          <a:p>
            <a:pPr marL="457200" lvl="1" indent="0" algn="ctr">
              <a:buNone/>
            </a:pPr>
            <a:r>
              <a:rPr lang="pl-PL" sz="2400" b="1" dirty="0">
                <a:solidFill>
                  <a:schemeClr val="tx1"/>
                </a:solidFill>
                <a:latin typeface="+mn-lt"/>
              </a:rPr>
              <a:t>o</a:t>
            </a:r>
            <a:r>
              <a:rPr lang="pl-PL" sz="2400" b="1" dirty="0" smtClean="0">
                <a:solidFill>
                  <a:schemeClr val="tx1"/>
                </a:solidFill>
                <a:latin typeface="+mn-lt"/>
              </a:rPr>
              <a:t>n the bus, on the train...</a:t>
            </a:r>
          </a:p>
          <a:p>
            <a:pPr marL="457200" lvl="1" indent="0" algn="ctr">
              <a:buNone/>
            </a:pPr>
            <a:endParaRPr lang="pl-PL" sz="2400" b="1" dirty="0" smtClean="0">
              <a:solidFill>
                <a:schemeClr val="tx1"/>
              </a:solidFill>
              <a:latin typeface="+mn-lt"/>
            </a:endParaRPr>
          </a:p>
          <a:p>
            <a:pPr marL="457200" lvl="1" indent="0" algn="ctr">
              <a:buNone/>
            </a:pPr>
            <a:r>
              <a:rPr lang="pl-PL" sz="2400" b="1" dirty="0" smtClean="0">
                <a:solidFill>
                  <a:srgbClr val="C00000"/>
                </a:solidFill>
                <a:latin typeface="+mn-lt"/>
              </a:rPr>
              <a:t>POZOR!!!!</a:t>
            </a:r>
          </a:p>
          <a:p>
            <a:pPr marL="457200" lvl="1" indent="0" algn="ctr">
              <a:buNone/>
            </a:pPr>
            <a:r>
              <a:rPr lang="pl-PL" sz="2400" b="1" dirty="0">
                <a:solidFill>
                  <a:schemeClr val="tx1"/>
                </a:solidFill>
                <a:latin typeface="+mn-lt"/>
              </a:rPr>
              <a:t>o</a:t>
            </a:r>
            <a:r>
              <a:rPr lang="pl-PL" sz="2400" b="1" dirty="0" smtClean="0">
                <a:solidFill>
                  <a:schemeClr val="tx1"/>
                </a:solidFill>
                <a:latin typeface="+mn-lt"/>
              </a:rPr>
              <a:t>n the farm, on the left/right, on the second floor, on the map, on the menu</a:t>
            </a:r>
          </a:p>
          <a:p>
            <a:pPr marL="457200" lvl="1" indent="0" algn="ctr">
              <a:buNone/>
            </a:pPr>
            <a:endParaRPr lang="pl-PL" sz="2400" b="1" dirty="0">
              <a:solidFill>
                <a:schemeClr val="tx1"/>
              </a:solidFill>
              <a:latin typeface="+mn-lt"/>
            </a:endParaRPr>
          </a:p>
          <a:p>
            <a:pPr marL="457200" lvl="1" indent="0" algn="ctr">
              <a:buNone/>
            </a:pPr>
            <a:endParaRPr lang="pl-PL" sz="2400" b="1" dirty="0" smtClean="0">
              <a:solidFill>
                <a:schemeClr val="tx1"/>
              </a:solidFill>
              <a:latin typeface="+mn-lt"/>
            </a:endParaRPr>
          </a:p>
          <a:p>
            <a:pPr marL="457200" lvl="1" indent="0" algn="ctr">
              <a:buNone/>
            </a:pPr>
            <a:endParaRPr lang="cs-CZ" sz="24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417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sz="6900" b="1" dirty="0" smtClean="0">
                <a:solidFill>
                  <a:srgbClr val="7030A0"/>
                </a:solidFill>
              </a:rPr>
              <a:t>AT</a:t>
            </a:r>
          </a:p>
          <a:p>
            <a:pPr marL="0" indent="0" algn="ctr">
              <a:buNone/>
            </a:pPr>
            <a:r>
              <a:rPr lang="cs-CZ" sz="2600" b="1" u="sng" dirty="0" smtClean="0">
                <a:solidFill>
                  <a:schemeClr val="tx1"/>
                </a:solidFill>
                <a:latin typeface="+mn-lt"/>
              </a:rPr>
              <a:t>Zastávky, letiště</a:t>
            </a:r>
          </a:p>
          <a:p>
            <a:pPr marL="0" indent="0" algn="ctr">
              <a:buNone/>
            </a:pP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bus stop,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bus station,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airport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…</a:t>
            </a:r>
          </a:p>
          <a:p>
            <a:pPr marL="0" indent="0" algn="ctr">
              <a:buNone/>
            </a:pPr>
            <a:endParaRPr lang="cs-CZ" sz="2600" b="1" dirty="0" smtClean="0">
              <a:solidFill>
                <a:schemeClr val="tx1"/>
              </a:solidFill>
              <a:latin typeface="+mn-lt"/>
            </a:endParaRPr>
          </a:p>
          <a:p>
            <a:pPr marL="0" indent="0" algn="ctr">
              <a:buNone/>
            </a:pPr>
            <a:r>
              <a:rPr lang="cs-CZ" sz="2600" b="1" u="sng" dirty="0" smtClean="0">
                <a:solidFill>
                  <a:schemeClr val="tx1"/>
                </a:solidFill>
                <a:latin typeface="+mn-lt"/>
              </a:rPr>
              <a:t>Místo na mapě</a:t>
            </a:r>
          </a:p>
          <a:p>
            <a:pPr marL="0" indent="0" algn="ctr">
              <a:buNone/>
            </a:pPr>
            <a:r>
              <a:rPr lang="cs-CZ" sz="2600" b="1" dirty="0" err="1">
                <a:solidFill>
                  <a:schemeClr val="tx1"/>
                </a:solidFill>
                <a:latin typeface="+mn-lt"/>
              </a:rPr>
              <a:t>a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church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museum…</a:t>
            </a:r>
          </a:p>
          <a:p>
            <a:pPr marL="0" indent="0" algn="ctr">
              <a:buNone/>
            </a:pPr>
            <a:endParaRPr lang="cs-CZ" sz="2600" b="1" dirty="0" smtClean="0">
              <a:solidFill>
                <a:schemeClr val="tx1"/>
              </a:solidFill>
              <a:latin typeface="+mn-lt"/>
            </a:endParaRPr>
          </a:p>
          <a:p>
            <a:pPr marL="0" indent="0" algn="ctr">
              <a:buNone/>
            </a:pPr>
            <a:r>
              <a:rPr lang="cs-CZ" sz="2600" b="1" u="sng" dirty="0" smtClean="0">
                <a:solidFill>
                  <a:schemeClr val="tx1"/>
                </a:solidFill>
                <a:latin typeface="+mn-lt"/>
              </a:rPr>
              <a:t>Místo, které k něčemu slouží</a:t>
            </a:r>
          </a:p>
          <a:p>
            <a:pPr marL="0" indent="0" algn="ctr">
              <a:buNone/>
            </a:pPr>
            <a:r>
              <a:rPr lang="cs-CZ" sz="2600" b="1" dirty="0" err="1">
                <a:solidFill>
                  <a:schemeClr val="tx1"/>
                </a:solidFill>
              </a:rPr>
              <a:t>a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school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hospital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post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office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home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…</a:t>
            </a:r>
          </a:p>
          <a:p>
            <a:pPr marL="0" indent="0" algn="ctr">
              <a:buNone/>
            </a:pPr>
            <a:endParaRPr lang="cs-CZ" sz="2600" b="1" dirty="0" smtClean="0">
              <a:solidFill>
                <a:schemeClr val="tx1"/>
              </a:solidFill>
              <a:latin typeface="+mn-lt"/>
            </a:endParaRPr>
          </a:p>
          <a:p>
            <a:pPr marL="0" indent="0" algn="ctr">
              <a:buNone/>
            </a:pPr>
            <a:r>
              <a:rPr lang="cs-CZ" sz="2600" b="1" u="sng" dirty="0" smtClean="0">
                <a:solidFill>
                  <a:schemeClr val="tx1"/>
                </a:solidFill>
                <a:latin typeface="+mn-lt"/>
              </a:rPr>
              <a:t>U něčeho</a:t>
            </a:r>
          </a:p>
          <a:p>
            <a:pPr marL="0" indent="0" algn="ctr">
              <a:buNone/>
            </a:pPr>
            <a:r>
              <a:rPr lang="cs-CZ" sz="2600" b="1" dirty="0" err="1">
                <a:solidFill>
                  <a:schemeClr val="tx1"/>
                </a:solidFill>
              </a:rPr>
              <a:t>a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table,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door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dentist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my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granny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…</a:t>
            </a:r>
          </a:p>
          <a:p>
            <a:pPr marL="0" indent="0" algn="ctr">
              <a:buNone/>
            </a:pPr>
            <a:endParaRPr lang="cs-CZ" sz="2600" b="1" dirty="0" smtClean="0">
              <a:solidFill>
                <a:schemeClr val="tx1"/>
              </a:solidFill>
              <a:latin typeface="+mn-lt"/>
            </a:endParaRPr>
          </a:p>
          <a:p>
            <a:pPr marL="0" indent="0" algn="ctr">
              <a:buNone/>
            </a:pPr>
            <a:r>
              <a:rPr lang="cs-CZ" sz="2600" b="1" u="sng" dirty="0" smtClean="0">
                <a:solidFill>
                  <a:schemeClr val="tx1"/>
                </a:solidFill>
                <a:latin typeface="+mn-lt"/>
              </a:rPr>
              <a:t>Budovy</a:t>
            </a:r>
          </a:p>
          <a:p>
            <a:pPr marL="0" indent="0" algn="ctr">
              <a:buNone/>
            </a:pPr>
            <a:r>
              <a:rPr lang="cs-CZ" sz="2600" b="1" dirty="0" err="1">
                <a:solidFill>
                  <a:schemeClr val="tx1"/>
                </a:solidFill>
              </a:rPr>
              <a:t>a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restaurant,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at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latin typeface="+mn-lt"/>
              </a:rPr>
              <a:t>cinema</a:t>
            </a:r>
            <a:r>
              <a:rPr lang="cs-CZ" sz="2600" b="1" dirty="0" smtClean="0">
                <a:solidFill>
                  <a:schemeClr val="tx1"/>
                </a:solidFill>
                <a:latin typeface="+mn-lt"/>
              </a:rPr>
              <a:t>, </a:t>
            </a:r>
            <a:endParaRPr lang="cs-CZ" sz="26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1556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KAM?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TO (do)</a:t>
            </a:r>
          </a:p>
          <a:p>
            <a:pPr marL="0" indent="0">
              <a:buNone/>
            </a:pPr>
            <a:r>
              <a:rPr lang="cs-CZ" dirty="0" smtClean="0"/>
              <a:t>To France, to </a:t>
            </a:r>
            <a:r>
              <a:rPr lang="cs-CZ" dirty="0" err="1" smtClean="0"/>
              <a:t>school</a:t>
            </a:r>
            <a:r>
              <a:rPr lang="cs-CZ" dirty="0" smtClean="0"/>
              <a:t>,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endParaRPr lang="cs-CZ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TOWARDS, </a:t>
            </a:r>
            <a:r>
              <a:rPr lang="cs-CZ" b="1" dirty="0" smtClean="0">
                <a:solidFill>
                  <a:srgbClr val="7030A0"/>
                </a:solidFill>
              </a:rPr>
              <a:t>TOWARD (směrem)</a:t>
            </a:r>
          </a:p>
          <a:p>
            <a:pPr marL="0" indent="0">
              <a:buNone/>
            </a:pPr>
            <a:r>
              <a:rPr lang="cs-CZ" dirty="0" err="1" smtClean="0"/>
              <a:t>Towards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house, </a:t>
            </a:r>
            <a:r>
              <a:rPr lang="cs-CZ" dirty="0" err="1" smtClean="0"/>
              <a:t>towards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ODKUD?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FROM (od, z)</a:t>
            </a:r>
          </a:p>
          <a:p>
            <a:pPr marL="0" indent="0">
              <a:buNone/>
            </a:pP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OUT OF (z)</a:t>
            </a:r>
          </a:p>
          <a:p>
            <a:pPr marL="0" indent="0">
              <a:buNone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car,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garden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OFF (z povrchu pryč)</a:t>
            </a:r>
          </a:p>
          <a:p>
            <a:pPr marL="0" indent="0">
              <a:buNone/>
            </a:pPr>
            <a:r>
              <a:rPr lang="cs-CZ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table, </a:t>
            </a:r>
            <a:r>
              <a:rPr lang="cs-CZ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wall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3861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02832" cy="485313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KUDY?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n-lt"/>
              </a:rPr>
              <a:t>ALONG (po, podél)</a:t>
            </a:r>
          </a:p>
          <a:p>
            <a:pPr marL="0" indent="0">
              <a:buNone/>
            </a:pPr>
            <a:r>
              <a:rPr lang="cs-CZ" dirty="0" err="1" smtClean="0">
                <a:latin typeface="+mn-lt"/>
              </a:rPr>
              <a:t>Along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Green Street, </a:t>
            </a:r>
            <a:r>
              <a:rPr lang="cs-CZ" dirty="0" err="1" smtClean="0">
                <a:latin typeface="+mn-lt"/>
              </a:rPr>
              <a:t>along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river</a:t>
            </a:r>
            <a:r>
              <a:rPr lang="cs-CZ" dirty="0" smtClean="0">
                <a:latin typeface="+mn-lt"/>
              </a:rPr>
              <a:t>…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n-lt"/>
              </a:rPr>
              <a:t>UP/DOWN (nahoru, dolů)</a:t>
            </a:r>
          </a:p>
          <a:p>
            <a:pPr marL="0" indent="0">
              <a:buNone/>
            </a:pPr>
            <a:r>
              <a:rPr lang="cs-CZ" dirty="0" smtClean="0">
                <a:latin typeface="+mn-lt"/>
              </a:rPr>
              <a:t>Up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stairs</a:t>
            </a:r>
            <a:r>
              <a:rPr lang="cs-CZ" dirty="0" smtClean="0">
                <a:latin typeface="+mn-lt"/>
              </a:rPr>
              <a:t>, </a:t>
            </a:r>
            <a:r>
              <a:rPr lang="cs-CZ" dirty="0" err="1" smtClean="0">
                <a:latin typeface="+mn-lt"/>
              </a:rPr>
              <a:t>down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street…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n-lt"/>
              </a:rPr>
              <a:t>AROUND, ROUND (okolo, dokola)</a:t>
            </a:r>
          </a:p>
          <a:p>
            <a:pPr marL="0" indent="0">
              <a:buNone/>
            </a:pPr>
            <a:r>
              <a:rPr lang="cs-CZ" dirty="0" err="1" smtClean="0">
                <a:latin typeface="+mn-lt"/>
              </a:rPr>
              <a:t>Around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world</a:t>
            </a:r>
            <a:r>
              <a:rPr lang="cs-CZ" dirty="0" smtClean="0">
                <a:latin typeface="+mn-lt"/>
              </a:rPr>
              <a:t>, </a:t>
            </a:r>
            <a:r>
              <a:rPr lang="cs-CZ" dirty="0" err="1" smtClean="0">
                <a:latin typeface="+mn-lt"/>
              </a:rPr>
              <a:t>around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house…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n-lt"/>
              </a:rPr>
              <a:t>PAST (kolem)</a:t>
            </a:r>
          </a:p>
          <a:p>
            <a:pPr marL="0" indent="0">
              <a:buNone/>
            </a:pPr>
            <a:r>
              <a:rPr lang="cs-CZ" dirty="0" smtClean="0">
                <a:latin typeface="+mn-lt"/>
              </a:rPr>
              <a:t>Past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museum, past </a:t>
            </a:r>
            <a:r>
              <a:rPr lang="cs-CZ" dirty="0" err="1" smtClean="0">
                <a:latin typeface="+mn-lt"/>
              </a:rPr>
              <a:t>our</a:t>
            </a:r>
            <a:r>
              <a:rPr lang="cs-CZ" dirty="0" smtClean="0">
                <a:latin typeface="+mn-lt"/>
              </a:rPr>
              <a:t> house…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76056" y="1988840"/>
            <a:ext cx="3600400" cy="34778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200" b="1" dirty="0" smtClean="0">
              <a:solidFill>
                <a:srgbClr val="7030A0"/>
              </a:solidFill>
              <a:latin typeface="+mn-lt"/>
            </a:endParaRPr>
          </a:p>
          <a:p>
            <a:r>
              <a:rPr lang="cs-CZ" sz="2200" b="1" dirty="0" smtClean="0">
                <a:solidFill>
                  <a:srgbClr val="7030A0"/>
                </a:solidFill>
                <a:latin typeface="+mn-lt"/>
              </a:rPr>
              <a:t>OVER (</a:t>
            </a:r>
            <a:r>
              <a:rPr lang="cs-CZ" sz="2200" b="1" dirty="0" err="1" smtClean="0">
                <a:solidFill>
                  <a:srgbClr val="7030A0"/>
                </a:solidFill>
                <a:latin typeface="+mn-lt"/>
              </a:rPr>
              <a:t>přes,nad</a:t>
            </a:r>
            <a:r>
              <a:rPr lang="cs-CZ" sz="2200" b="1" dirty="0" smtClean="0">
                <a:solidFill>
                  <a:srgbClr val="7030A0"/>
                </a:solidFill>
                <a:latin typeface="+mn-lt"/>
              </a:rPr>
              <a:t>)</a:t>
            </a:r>
          </a:p>
          <a:p>
            <a:r>
              <a:rPr lang="cs-CZ" sz="2200" dirty="0" err="1" smtClean="0">
                <a:latin typeface="+mn-lt"/>
              </a:rPr>
              <a:t>Over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the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ocean</a:t>
            </a:r>
            <a:r>
              <a:rPr lang="cs-CZ" sz="2200" dirty="0" smtClean="0">
                <a:latin typeface="+mn-lt"/>
              </a:rPr>
              <a:t>, </a:t>
            </a:r>
            <a:r>
              <a:rPr lang="cs-CZ" sz="2200" dirty="0" err="1" smtClean="0">
                <a:latin typeface="+mn-lt"/>
              </a:rPr>
              <a:t>over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the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river</a:t>
            </a:r>
            <a:r>
              <a:rPr lang="cs-CZ" sz="2200" dirty="0" smtClean="0">
                <a:latin typeface="+mn-lt"/>
              </a:rPr>
              <a:t>…</a:t>
            </a:r>
          </a:p>
          <a:p>
            <a:r>
              <a:rPr lang="cs-CZ" sz="2200" b="1" dirty="0" smtClean="0">
                <a:solidFill>
                  <a:srgbClr val="7030A0"/>
                </a:solidFill>
                <a:latin typeface="+mn-lt"/>
              </a:rPr>
              <a:t>ACROSS (přes)</a:t>
            </a:r>
          </a:p>
          <a:p>
            <a:r>
              <a:rPr lang="cs-CZ" sz="2200" dirty="0" err="1" smtClean="0">
                <a:latin typeface="+mn-lt"/>
              </a:rPr>
              <a:t>Across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the</a:t>
            </a:r>
            <a:r>
              <a:rPr lang="cs-CZ" sz="2200" dirty="0" smtClean="0">
                <a:latin typeface="+mn-lt"/>
              </a:rPr>
              <a:t> street, </a:t>
            </a:r>
            <a:r>
              <a:rPr lang="cs-CZ" sz="2200" dirty="0" err="1" smtClean="0">
                <a:latin typeface="+mn-lt"/>
              </a:rPr>
              <a:t>across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the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river</a:t>
            </a:r>
            <a:r>
              <a:rPr lang="cs-CZ" sz="2200" dirty="0" smtClean="0">
                <a:latin typeface="+mn-lt"/>
              </a:rPr>
              <a:t>…</a:t>
            </a:r>
          </a:p>
          <a:p>
            <a:r>
              <a:rPr lang="cs-CZ" sz="2200" b="1" dirty="0" smtClean="0">
                <a:solidFill>
                  <a:srgbClr val="7030A0"/>
                </a:solidFill>
                <a:latin typeface="+mn-lt"/>
              </a:rPr>
              <a:t>THROUGH (skrz)</a:t>
            </a:r>
          </a:p>
          <a:p>
            <a:r>
              <a:rPr lang="cs-CZ" sz="2200" dirty="0" err="1" smtClean="0">
                <a:latin typeface="+mn-lt"/>
              </a:rPr>
              <a:t>Through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the</a:t>
            </a:r>
            <a:r>
              <a:rPr lang="cs-CZ" sz="2200" dirty="0" smtClean="0">
                <a:latin typeface="+mn-lt"/>
              </a:rPr>
              <a:t> park, </a:t>
            </a:r>
            <a:r>
              <a:rPr lang="cs-CZ" sz="2200" dirty="0" err="1" smtClean="0">
                <a:latin typeface="+mn-lt"/>
              </a:rPr>
              <a:t>through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the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200" dirty="0" err="1" smtClean="0">
                <a:latin typeface="+mn-lt"/>
              </a:rPr>
              <a:t>door</a:t>
            </a:r>
            <a:r>
              <a:rPr lang="cs-CZ" sz="2200" dirty="0" smtClean="0">
                <a:latin typeface="+mn-lt"/>
              </a:rPr>
              <a:t>…</a:t>
            </a:r>
            <a:endParaRPr lang="cs-CZ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0197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/>
            <a:r>
              <a:rPr lang="cs-CZ" sz="2600" b="1" dirty="0" smtClean="0">
                <a:solidFill>
                  <a:srgbClr val="C00000"/>
                </a:solidFill>
                <a:latin typeface="Palatino Linotype" pitchFamily="18" charset="0"/>
              </a:rPr>
              <a:t>KDE?</a:t>
            </a:r>
          </a:p>
          <a:p>
            <a:pPr algn="ctr"/>
            <a:endParaRPr lang="cs-CZ" sz="2200" b="1" dirty="0" smtClean="0">
              <a:solidFill>
                <a:srgbClr val="C00000"/>
              </a:solidFill>
              <a:latin typeface="Palatino Linotype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Palatino Linotype" pitchFamily="18" charset="0"/>
              </a:rPr>
              <a:t>UNDER, BELOW (pod)</a:t>
            </a:r>
          </a:p>
          <a:p>
            <a:pPr marL="0" indent="0">
              <a:buNone/>
            </a:pPr>
            <a:r>
              <a:rPr lang="cs-CZ" dirty="0" err="1" smtClean="0">
                <a:latin typeface="+mn-lt"/>
              </a:rPr>
              <a:t>Under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tree</a:t>
            </a:r>
            <a:r>
              <a:rPr lang="cs-CZ" dirty="0" smtClean="0">
                <a:latin typeface="+mn-lt"/>
              </a:rPr>
              <a:t>, </a:t>
            </a:r>
            <a:r>
              <a:rPr lang="cs-CZ" dirty="0" err="1" smtClean="0">
                <a:latin typeface="+mn-lt"/>
              </a:rPr>
              <a:t>under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window</a:t>
            </a:r>
            <a:r>
              <a:rPr lang="cs-CZ" dirty="0" smtClean="0"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n-lt"/>
              </a:rPr>
              <a:t>ABOVE,  OVER (nad)</a:t>
            </a:r>
          </a:p>
          <a:p>
            <a:pPr marL="0" indent="0">
              <a:buNone/>
            </a:pPr>
            <a:r>
              <a:rPr lang="cs-CZ" dirty="0" err="1" smtClean="0">
                <a:latin typeface="+mn-lt"/>
              </a:rPr>
              <a:t>Above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table, </a:t>
            </a:r>
            <a:r>
              <a:rPr lang="cs-CZ" dirty="0" err="1" smtClean="0">
                <a:latin typeface="+mn-lt"/>
              </a:rPr>
              <a:t>over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volcano</a:t>
            </a:r>
            <a:endParaRPr lang="cs-CZ" dirty="0" smtClean="0"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n-lt"/>
              </a:rPr>
              <a:t>BETWEEN, AMONG (mezi)</a:t>
            </a:r>
          </a:p>
          <a:p>
            <a:pPr marL="0" indent="0">
              <a:buNone/>
            </a:pPr>
            <a:r>
              <a:rPr lang="cs-CZ" dirty="0" err="1" smtClean="0">
                <a:latin typeface="+mn-lt"/>
              </a:rPr>
              <a:t>Between</a:t>
            </a:r>
            <a:r>
              <a:rPr lang="cs-CZ" dirty="0" smtClean="0">
                <a:latin typeface="+mn-lt"/>
              </a:rPr>
              <a:t> </a:t>
            </a:r>
            <a:r>
              <a:rPr lang="cs-CZ" u="sng" dirty="0" err="1" smtClean="0">
                <a:latin typeface="+mn-lt"/>
              </a:rPr>
              <a:t>two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chairs</a:t>
            </a:r>
            <a:r>
              <a:rPr lang="cs-CZ" dirty="0" smtClean="0">
                <a:latin typeface="+mn-lt"/>
              </a:rPr>
              <a:t>, </a:t>
            </a:r>
            <a:r>
              <a:rPr lang="cs-CZ" dirty="0" err="1" smtClean="0">
                <a:latin typeface="+mn-lt"/>
              </a:rPr>
              <a:t>among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people</a:t>
            </a:r>
            <a:endParaRPr lang="cs-CZ" dirty="0" smtClean="0"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n-lt"/>
              </a:rPr>
              <a:t>IN FRONT OF (před)</a:t>
            </a:r>
          </a:p>
          <a:p>
            <a:pPr marL="0" indent="0">
              <a:buNone/>
            </a:pPr>
            <a:r>
              <a:rPr lang="cs-CZ" dirty="0" smtClean="0">
                <a:latin typeface="+mn-lt"/>
              </a:rPr>
              <a:t>In front </a:t>
            </a:r>
            <a:r>
              <a:rPr lang="cs-CZ" dirty="0" err="1" smtClean="0">
                <a:latin typeface="+mn-lt"/>
              </a:rPr>
              <a:t>of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garage</a:t>
            </a:r>
            <a:r>
              <a:rPr lang="cs-CZ" dirty="0" smtClean="0">
                <a:latin typeface="+mn-lt"/>
              </a:rPr>
              <a:t>, in front </a:t>
            </a:r>
            <a:r>
              <a:rPr lang="cs-CZ" dirty="0" err="1" smtClean="0">
                <a:latin typeface="+mn-lt"/>
              </a:rPr>
              <a:t>of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table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n-lt"/>
              </a:rPr>
              <a:t>BEHIND (za)</a:t>
            </a:r>
          </a:p>
          <a:p>
            <a:pPr marL="0" indent="0">
              <a:buNone/>
            </a:pPr>
            <a:r>
              <a:rPr lang="cs-CZ" dirty="0" err="1" smtClean="0">
                <a:latin typeface="+mn-lt"/>
              </a:rPr>
              <a:t>Behind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car, </a:t>
            </a:r>
            <a:r>
              <a:rPr lang="cs-CZ" dirty="0" err="1" smtClean="0">
                <a:latin typeface="+mn-lt"/>
              </a:rPr>
              <a:t>behind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the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wall</a:t>
            </a:r>
            <a:endParaRPr lang="cs-CZ" dirty="0" smtClean="0"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OPPOSITE (naproti)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Opposite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our</a:t>
            </a:r>
            <a:r>
              <a:rPr lang="cs-CZ" dirty="0" smtClean="0">
                <a:solidFill>
                  <a:schemeClr val="tx1"/>
                </a:solidFill>
              </a:rPr>
              <a:t> house, </a:t>
            </a:r>
            <a:r>
              <a:rPr lang="cs-CZ" dirty="0" err="1" smtClean="0">
                <a:solidFill>
                  <a:schemeClr val="tx1"/>
                </a:solidFill>
              </a:rPr>
              <a:t>opposite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stairs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60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125</TotalTime>
  <Words>703</Words>
  <Application>Microsoft Office PowerPoint</Application>
  <PresentationFormat>Předvádění na obrazovce (4:3)</PresentationFormat>
  <Paragraphs>144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Anotace</vt:lpstr>
      <vt:lpstr>Prepositions </vt:lpstr>
      <vt:lpstr>Časové</vt:lpstr>
      <vt:lpstr>Časové</vt:lpstr>
      <vt:lpstr>Časové </vt:lpstr>
      <vt:lpstr>Časové </vt:lpstr>
      <vt:lpstr>Místní</vt:lpstr>
      <vt:lpstr>Místní</vt:lpstr>
      <vt:lpstr>Místní </vt:lpstr>
      <vt:lpstr>Místní </vt:lpstr>
      <vt:lpstr>Místní</vt:lpstr>
      <vt:lpstr>Místní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Prepositions</dc:title>
  <dc:creator>pc</dc:creator>
  <cp:lastModifiedBy>pc</cp:lastModifiedBy>
  <cp:revision>20</cp:revision>
  <dcterms:created xsi:type="dcterms:W3CDTF">2013-05-01T18:46:40Z</dcterms:created>
  <dcterms:modified xsi:type="dcterms:W3CDTF">2013-07-30T10:27:31Z</dcterms:modified>
</cp:coreProperties>
</file>