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F444461-E0A7-4966-B34E-B57DE8AC7F78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4EF6021-06A0-4B88-9BEE-51579B5D642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429" y="404663"/>
            <a:ext cx="5407025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škola  a mateřská škola, Svoboda nad Úpou, okres Trutnov</a:t>
            </a:r>
          </a:p>
          <a:p>
            <a:r>
              <a:rPr lang="cs-CZ" dirty="0"/>
              <a:t>Bc. Lucie Ševčíková</a:t>
            </a:r>
          </a:p>
          <a:p>
            <a:r>
              <a:rPr lang="cs-CZ" dirty="0"/>
              <a:t>VY_22_INOVACE_2.2.2 </a:t>
            </a:r>
            <a:r>
              <a:rPr lang="cs-CZ" dirty="0" smtClean="0"/>
              <a:t>AJ8,9g_30</a:t>
            </a:r>
          </a:p>
          <a:p>
            <a:r>
              <a:rPr lang="cs-CZ" dirty="0" smtClean="0"/>
              <a:t>Téma</a:t>
            </a:r>
            <a:r>
              <a:rPr lang="cs-CZ" dirty="0"/>
              <a:t>:  </a:t>
            </a:r>
            <a:r>
              <a:rPr lang="cs-CZ" dirty="0" smtClean="0"/>
              <a:t>Nepřímá řeč I.</a:t>
            </a:r>
            <a:endParaRPr lang="cs-CZ" dirty="0"/>
          </a:p>
          <a:p>
            <a:r>
              <a:rPr lang="cs-CZ" dirty="0" smtClean="0"/>
              <a:t>8.12..2012</a:t>
            </a:r>
            <a:endParaRPr lang="cs-CZ" dirty="0"/>
          </a:p>
          <a:p>
            <a:r>
              <a:rPr lang="cs-CZ" dirty="0"/>
              <a:t>8. a 9. ročník</a:t>
            </a:r>
          </a:p>
          <a:p>
            <a:r>
              <a:rPr lang="cs-CZ" b="1" dirty="0"/>
              <a:t>Číslo projektu : </a:t>
            </a:r>
            <a:r>
              <a:rPr lang="cs-CZ" dirty="0"/>
              <a:t>CZ.1.07/1.4.00/21.3068 </a:t>
            </a:r>
          </a:p>
        </p:txBody>
      </p:sp>
    </p:spTree>
    <p:extLst>
      <p:ext uri="{BB962C8B-B14F-4D97-AF65-F5344CB8AC3E}">
        <p14:creationId xmlns:p14="http://schemas.microsoft.com/office/powerpoint/2010/main" val="179971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materiál je určen k pochopení a procvičení základního typu převádění z přímé řeči na nepřímou. Prezentace obsahuje výklad, příklady a jednoduché praktické cvičení. Materiál je určen pro žáky 8. a 9. ročníku.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673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INDIRECT SPEECH I.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NEPŘÍMÁ ŘEČ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843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PZBW4U0R\MP900442394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3723494" cy="248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ový popisek 3"/>
          <p:cNvSpPr/>
          <p:nvPr/>
        </p:nvSpPr>
        <p:spPr>
          <a:xfrm>
            <a:off x="3347864" y="1124744"/>
            <a:ext cx="3600400" cy="1656184"/>
          </a:xfrm>
          <a:prstGeom prst="wedgeRectCallout">
            <a:avLst>
              <a:gd name="adj1" fmla="val -79708"/>
              <a:gd name="adj2" fmla="val 340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This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</a:t>
            </a:r>
            <a:r>
              <a:rPr lang="cs-CZ" sz="2400" b="1" dirty="0" smtClean="0"/>
              <a:t> my dog </a:t>
            </a:r>
            <a:r>
              <a:rPr lang="cs-CZ" sz="2400" b="1" dirty="0" err="1" smtClean="0"/>
              <a:t>Buddy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359" y="463024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000"/>
                </a:solidFill>
              </a:rPr>
              <a:t>Direct </a:t>
            </a:r>
            <a:r>
              <a:rPr lang="cs-CZ" sz="4000" b="1" dirty="0" err="1" smtClean="0">
                <a:solidFill>
                  <a:srgbClr val="FFC000"/>
                </a:solidFill>
              </a:rPr>
              <a:t>speech</a:t>
            </a:r>
            <a:endParaRPr lang="cs-CZ" sz="40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5229200"/>
            <a:ext cx="8060220" cy="76944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He </a:t>
            </a:r>
            <a:r>
              <a:rPr lang="cs-CZ" sz="4400" dirty="0" err="1" smtClean="0">
                <a:solidFill>
                  <a:schemeClr val="bg1"/>
                </a:solidFill>
              </a:rPr>
              <a:t>says</a:t>
            </a:r>
            <a:r>
              <a:rPr lang="cs-CZ" sz="4400" dirty="0" smtClean="0">
                <a:solidFill>
                  <a:schemeClr val="bg1"/>
                </a:solidFill>
              </a:rPr>
              <a:t>, </a:t>
            </a:r>
            <a:r>
              <a:rPr lang="cs-CZ" sz="4400" dirty="0" err="1" smtClean="0">
                <a:solidFill>
                  <a:schemeClr val="bg1"/>
                </a:solidFill>
              </a:rPr>
              <a:t>this</a:t>
            </a:r>
            <a:r>
              <a:rPr lang="cs-CZ" sz="4400" dirty="0" smtClean="0">
                <a:solidFill>
                  <a:schemeClr val="bg1"/>
                </a:solidFill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</a:rPr>
              <a:t>is</a:t>
            </a:r>
            <a:r>
              <a:rPr lang="cs-CZ" sz="4400" dirty="0" smtClean="0">
                <a:solidFill>
                  <a:schemeClr val="bg1"/>
                </a:solidFill>
              </a:rPr>
              <a:t> his dog </a:t>
            </a:r>
            <a:r>
              <a:rPr lang="cs-CZ" sz="4400" dirty="0" err="1" smtClean="0">
                <a:solidFill>
                  <a:schemeClr val="bg1"/>
                </a:solidFill>
              </a:rPr>
              <a:t>Buddy</a:t>
            </a:r>
            <a:r>
              <a:rPr lang="cs-CZ" sz="4400" dirty="0" smtClean="0">
                <a:solidFill>
                  <a:schemeClr val="bg1"/>
                </a:solidFill>
              </a:rPr>
              <a:t>.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76056" y="3429000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solidFill>
                  <a:srgbClr val="FFC000"/>
                </a:solidFill>
              </a:rPr>
              <a:t>Indirect</a:t>
            </a:r>
            <a:r>
              <a:rPr lang="cs-CZ" sz="4000" b="1" dirty="0" smtClean="0">
                <a:solidFill>
                  <a:srgbClr val="FFC000"/>
                </a:solidFill>
              </a:rPr>
              <a:t> </a:t>
            </a:r>
            <a:r>
              <a:rPr lang="cs-CZ" sz="4000" b="1" dirty="0" err="1" smtClean="0">
                <a:solidFill>
                  <a:srgbClr val="FFC000"/>
                </a:solidFill>
              </a:rPr>
              <a:t>speech</a:t>
            </a:r>
            <a:endParaRPr lang="cs-CZ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09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301749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b="1" dirty="0" smtClean="0"/>
              <a:t>V případě, že je přímá řeč v první osobě,  musíme změnit zájmena (osobní, přivlastňovací) + přizpůsobit sloveso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95736" y="3429000"/>
            <a:ext cx="6491064" cy="3025808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„</a:t>
            </a:r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r>
              <a:rPr lang="cs-CZ" sz="4000" b="1" dirty="0" smtClean="0"/>
              <a:t> love </a:t>
            </a:r>
            <a:r>
              <a:rPr lang="cs-CZ" sz="4000" b="1" dirty="0" err="1" smtClean="0"/>
              <a:t>football</a:t>
            </a:r>
            <a:r>
              <a:rPr lang="cs-CZ" sz="4000" b="1" dirty="0" smtClean="0"/>
              <a:t>.“</a:t>
            </a:r>
          </a:p>
          <a:p>
            <a:pPr marL="64008" indent="0">
              <a:buNone/>
            </a:pPr>
            <a:endParaRPr lang="cs-CZ" sz="4000" b="1" dirty="0"/>
          </a:p>
          <a:p>
            <a:r>
              <a:rPr lang="cs-CZ" sz="4000" b="1" dirty="0" smtClean="0"/>
              <a:t>He </a:t>
            </a:r>
            <a:r>
              <a:rPr lang="cs-CZ" sz="4000" b="1" dirty="0" err="1" smtClean="0"/>
              <a:t>says</a:t>
            </a:r>
            <a:r>
              <a:rPr lang="cs-CZ" sz="4000" b="1" dirty="0" smtClean="0"/>
              <a:t>, </a:t>
            </a:r>
            <a:r>
              <a:rPr lang="cs-CZ" sz="4000" b="1" dirty="0" smtClean="0">
                <a:solidFill>
                  <a:srgbClr val="FF0000"/>
                </a:solidFill>
              </a:rPr>
              <a:t>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love</a:t>
            </a:r>
            <a:r>
              <a:rPr lang="cs-CZ" sz="4000" b="1" dirty="0" err="1" smtClean="0">
                <a:solidFill>
                  <a:srgbClr val="FF0000"/>
                </a:solidFill>
              </a:rPr>
              <a:t>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football</a:t>
            </a:r>
            <a:r>
              <a:rPr lang="cs-CZ" sz="4000" b="1" dirty="0" smtClean="0"/>
              <a:t>.</a:t>
            </a:r>
            <a:endParaRPr lang="cs-CZ" sz="4000" b="1" dirty="0"/>
          </a:p>
        </p:txBody>
      </p:sp>
      <p:pic>
        <p:nvPicPr>
          <p:cNvPr id="2050" name="Picture 2" descr="C:\Users\pc\AppData\Local\Microsoft\Windows\Temporary Internet Files\Content.IE5\29U3XYU8\MP9004485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12" y="3465837"/>
            <a:ext cx="1301376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73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67494"/>
            <a:ext cx="8229600" cy="30174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ctr">
            <a:normAutofit fontScale="97500" lnSpcReduction="10000"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kumimoji="0"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lt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smtClean="0"/>
              <a:t>V případě, že je přímá řeč v první osobě,  musíme změnit zájmena (osobní, přivlastňovací) + přizpůsobit sloveso</a:t>
            </a:r>
            <a:endParaRPr lang="cs-CZ" b="1" dirty="0"/>
          </a:p>
        </p:txBody>
      </p:sp>
      <p:pic>
        <p:nvPicPr>
          <p:cNvPr id="3074" name="Picture 2" descr="C:\Users\pc\AppData\Local\Microsoft\Windows\Temporary Internet Files\Content.IE5\PZBW4U0R\MP90042258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73016"/>
            <a:ext cx="1916185" cy="288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2195736" y="3429000"/>
            <a:ext cx="6491064" cy="3025808"/>
          </a:xfrm>
          <a:prstGeom prst="rect">
            <a:avLst/>
          </a:prstGeom>
        </p:spPr>
        <p:txBody>
          <a:bodyPr vert="horz" anchor="t">
            <a:normAutofit fontScale="92500" lnSpcReduction="10000"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/>
              <a:t>„</a:t>
            </a:r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am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working</a:t>
            </a:r>
            <a:r>
              <a:rPr lang="cs-CZ" sz="4000" b="1" dirty="0" smtClean="0"/>
              <a:t> in </a:t>
            </a:r>
            <a:r>
              <a:rPr lang="cs-CZ" sz="4000" b="1" dirty="0" smtClean="0">
                <a:solidFill>
                  <a:srgbClr val="FF0000"/>
                </a:solidFill>
              </a:rPr>
              <a:t>my</a:t>
            </a:r>
            <a:r>
              <a:rPr lang="cs-CZ" sz="4000" b="1" dirty="0" smtClean="0"/>
              <a:t> garden.“</a:t>
            </a:r>
          </a:p>
          <a:p>
            <a:pPr marL="64008" indent="0">
              <a:buFont typeface="Wingdings 2"/>
              <a:buNone/>
            </a:pPr>
            <a:endParaRPr lang="cs-CZ" sz="4000" b="1" dirty="0" smtClean="0"/>
          </a:p>
          <a:p>
            <a:r>
              <a:rPr lang="cs-CZ" sz="4000" b="1" dirty="0" err="1" smtClean="0"/>
              <a:t>She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says</a:t>
            </a:r>
            <a:r>
              <a:rPr lang="cs-CZ" sz="4000" b="1" dirty="0" smtClean="0"/>
              <a:t>, </a:t>
            </a:r>
            <a:r>
              <a:rPr lang="cs-CZ" sz="4000" b="1" dirty="0" err="1">
                <a:solidFill>
                  <a:srgbClr val="FF0000"/>
                </a:solidFill>
              </a:rPr>
              <a:t>s</a:t>
            </a:r>
            <a:r>
              <a:rPr lang="cs-CZ" sz="4000" b="1" dirty="0" err="1" smtClean="0">
                <a:solidFill>
                  <a:srgbClr val="FF0000"/>
                </a:solidFill>
              </a:rPr>
              <a:t>he</a:t>
            </a:r>
            <a:r>
              <a:rPr lang="cs-CZ" sz="4000" b="1" dirty="0" smtClean="0"/>
              <a:t>  </a:t>
            </a:r>
            <a:r>
              <a:rPr lang="cs-CZ" sz="4000" b="1" dirty="0" err="1" smtClean="0"/>
              <a:t>is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working</a:t>
            </a:r>
            <a:r>
              <a:rPr lang="cs-CZ" sz="4000" b="1" dirty="0" smtClean="0"/>
              <a:t> in </a:t>
            </a:r>
            <a:r>
              <a:rPr lang="cs-CZ" sz="4000" b="1" dirty="0" smtClean="0">
                <a:solidFill>
                  <a:srgbClr val="FF0000"/>
                </a:solidFill>
              </a:rPr>
              <a:t>her</a:t>
            </a:r>
            <a:r>
              <a:rPr lang="cs-CZ" sz="4000" b="1" dirty="0" smtClean="0"/>
              <a:t> garden.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85450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8653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K posunu časů nedochází, když je hlavní věta v čase přítomném.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4033920"/>
          </a:xfrm>
        </p:spPr>
        <p:txBody>
          <a:bodyPr/>
          <a:lstStyle/>
          <a:p>
            <a:r>
              <a:rPr lang="cs-CZ" dirty="0" smtClean="0"/>
              <a:t>He </a:t>
            </a:r>
            <a:r>
              <a:rPr lang="cs-CZ" dirty="0" err="1" smtClean="0"/>
              <a:t>says</a:t>
            </a:r>
            <a:r>
              <a:rPr lang="cs-CZ" dirty="0" smtClean="0"/>
              <a:t>….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asks</a:t>
            </a:r>
            <a:r>
              <a:rPr lang="cs-CZ" dirty="0" smtClean="0"/>
              <a:t>….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answer</a:t>
            </a:r>
            <a:r>
              <a:rPr lang="cs-CZ" dirty="0" smtClean="0"/>
              <a:t>….</a:t>
            </a:r>
          </a:p>
          <a:p>
            <a:r>
              <a:rPr lang="cs-CZ" dirty="0" smtClean="0"/>
              <a:t>. </a:t>
            </a:r>
          </a:p>
          <a:p>
            <a:r>
              <a:rPr lang="cs-CZ" dirty="0" smtClean="0"/>
              <a:t>.</a:t>
            </a:r>
          </a:p>
          <a:p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091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Převeď do nepřímé řeči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(</a:t>
            </a:r>
            <a:r>
              <a:rPr lang="cs-CZ" dirty="0" smtClean="0"/>
              <a:t>Helen): „I </a:t>
            </a:r>
            <a:r>
              <a:rPr lang="cs-CZ" dirty="0" err="1" smtClean="0"/>
              <a:t>work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6 </a:t>
            </a:r>
            <a:r>
              <a:rPr lang="cs-CZ" dirty="0" err="1"/>
              <a:t>a</a:t>
            </a:r>
            <a:r>
              <a:rPr lang="cs-CZ" dirty="0" err="1" smtClean="0"/>
              <a:t>m</a:t>
            </a:r>
            <a:r>
              <a:rPr lang="cs-CZ" dirty="0" smtClean="0"/>
              <a:t> to 3 </a:t>
            </a:r>
            <a:r>
              <a:rPr lang="cs-CZ" dirty="0" err="1" smtClean="0"/>
              <a:t>pm</a:t>
            </a:r>
            <a:r>
              <a:rPr lang="cs-CZ" dirty="0"/>
              <a:t> </a:t>
            </a:r>
            <a:r>
              <a:rPr lang="cs-CZ" dirty="0" err="1" smtClean="0"/>
              <a:t>everyday</a:t>
            </a:r>
            <a:r>
              <a:rPr lang="cs-CZ" dirty="0" smtClean="0"/>
              <a:t>.“</a:t>
            </a:r>
          </a:p>
          <a:p>
            <a:r>
              <a:rPr lang="cs-CZ" i="1" dirty="0" smtClean="0">
                <a:solidFill>
                  <a:srgbClr val="FFFF00"/>
                </a:solidFill>
              </a:rPr>
              <a:t>Helen </a:t>
            </a:r>
            <a:r>
              <a:rPr lang="cs-CZ" i="1" dirty="0" err="1" smtClean="0">
                <a:solidFill>
                  <a:srgbClr val="FFFF00"/>
                </a:solidFill>
              </a:rPr>
              <a:t>says</a:t>
            </a:r>
            <a:r>
              <a:rPr lang="cs-CZ" i="1" dirty="0" smtClean="0">
                <a:solidFill>
                  <a:srgbClr val="FFFF00"/>
                </a:solidFill>
              </a:rPr>
              <a:t>, </a:t>
            </a:r>
            <a:r>
              <a:rPr lang="cs-CZ" i="1" dirty="0" err="1" smtClean="0">
                <a:solidFill>
                  <a:srgbClr val="FFFF00"/>
                </a:solidFill>
              </a:rPr>
              <a:t>she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works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from</a:t>
            </a:r>
            <a:r>
              <a:rPr lang="cs-CZ" i="1" dirty="0" smtClean="0">
                <a:solidFill>
                  <a:srgbClr val="FFFF00"/>
                </a:solidFill>
              </a:rPr>
              <a:t> 6 </a:t>
            </a:r>
            <a:r>
              <a:rPr lang="cs-CZ" i="1" dirty="0" err="1" smtClean="0">
                <a:solidFill>
                  <a:srgbClr val="FFFF00"/>
                </a:solidFill>
              </a:rPr>
              <a:t>am</a:t>
            </a:r>
            <a:r>
              <a:rPr lang="cs-CZ" i="1" dirty="0" smtClean="0">
                <a:solidFill>
                  <a:srgbClr val="FFFF00"/>
                </a:solidFill>
              </a:rPr>
              <a:t> to 3 </a:t>
            </a:r>
            <a:r>
              <a:rPr lang="cs-CZ" i="1" dirty="0" err="1" smtClean="0">
                <a:solidFill>
                  <a:srgbClr val="FFFF00"/>
                </a:solidFill>
              </a:rPr>
              <a:t>pm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everyday</a:t>
            </a:r>
            <a:r>
              <a:rPr lang="cs-CZ" i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cs-CZ" dirty="0" smtClean="0"/>
              <a:t>(</a:t>
            </a:r>
            <a:r>
              <a:rPr lang="cs-CZ" dirty="0" err="1" smtClean="0"/>
              <a:t>Joe</a:t>
            </a:r>
            <a:r>
              <a:rPr lang="cs-CZ" dirty="0" smtClean="0"/>
              <a:t>): „My </a:t>
            </a:r>
            <a:r>
              <a:rPr lang="cs-CZ" dirty="0" err="1" smtClean="0"/>
              <a:t>father</a:t>
            </a:r>
            <a:r>
              <a:rPr lang="cs-CZ" dirty="0" smtClean="0"/>
              <a:t> </a:t>
            </a:r>
            <a:r>
              <a:rPr lang="cs-CZ" dirty="0" err="1" smtClean="0"/>
              <a:t>lived</a:t>
            </a:r>
            <a:r>
              <a:rPr lang="cs-CZ" dirty="0" smtClean="0"/>
              <a:t> in London 10 </a:t>
            </a:r>
            <a:r>
              <a:rPr lang="cs-CZ" dirty="0" err="1" smtClean="0"/>
              <a:t>years</a:t>
            </a:r>
            <a:r>
              <a:rPr lang="cs-CZ" dirty="0" smtClean="0"/>
              <a:t> ago.“</a:t>
            </a:r>
          </a:p>
          <a:p>
            <a:r>
              <a:rPr lang="cs-CZ" i="1" dirty="0" err="1" smtClean="0">
                <a:solidFill>
                  <a:srgbClr val="FFFF00"/>
                </a:solidFill>
              </a:rPr>
              <a:t>Joe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says</a:t>
            </a:r>
            <a:r>
              <a:rPr lang="cs-CZ" i="1" dirty="0" smtClean="0">
                <a:solidFill>
                  <a:srgbClr val="FFFF00"/>
                </a:solidFill>
              </a:rPr>
              <a:t>, </a:t>
            </a:r>
            <a:r>
              <a:rPr lang="cs-CZ" i="1" dirty="0" err="1" smtClean="0">
                <a:solidFill>
                  <a:srgbClr val="FFFF00"/>
                </a:solidFill>
              </a:rPr>
              <a:t>that</a:t>
            </a:r>
            <a:r>
              <a:rPr lang="cs-CZ" i="1" dirty="0" smtClean="0">
                <a:solidFill>
                  <a:srgbClr val="FFFF00"/>
                </a:solidFill>
              </a:rPr>
              <a:t> his </a:t>
            </a:r>
            <a:r>
              <a:rPr lang="cs-CZ" i="1" dirty="0" err="1" smtClean="0">
                <a:solidFill>
                  <a:srgbClr val="FFFF00"/>
                </a:solidFill>
              </a:rPr>
              <a:t>father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lived</a:t>
            </a:r>
            <a:r>
              <a:rPr lang="cs-CZ" i="1" dirty="0" smtClean="0">
                <a:solidFill>
                  <a:srgbClr val="FFFF00"/>
                </a:solidFill>
              </a:rPr>
              <a:t> in London 10 </a:t>
            </a:r>
            <a:r>
              <a:rPr lang="cs-CZ" i="1" dirty="0" err="1" smtClean="0">
                <a:solidFill>
                  <a:srgbClr val="FFFF00"/>
                </a:solidFill>
              </a:rPr>
              <a:t>years</a:t>
            </a:r>
            <a:r>
              <a:rPr lang="cs-CZ" i="1" dirty="0" smtClean="0">
                <a:solidFill>
                  <a:srgbClr val="FFFF00"/>
                </a:solidFill>
              </a:rPr>
              <a:t> ago.</a:t>
            </a:r>
            <a:endParaRPr lang="cs-CZ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83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Převeď do přímé řeči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students</a:t>
            </a:r>
            <a:r>
              <a:rPr lang="cs-CZ" dirty="0" smtClean="0"/>
              <a:t> </a:t>
            </a:r>
            <a:r>
              <a:rPr lang="cs-CZ" dirty="0" err="1" smtClean="0"/>
              <a:t>say</a:t>
            </a:r>
            <a:r>
              <a:rPr lang="cs-CZ" dirty="0" smtClean="0"/>
              <a:t> 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want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 </a:t>
            </a:r>
            <a:r>
              <a:rPr lang="cs-CZ" dirty="0" err="1" smtClean="0"/>
              <a:t>today</a:t>
            </a:r>
            <a:r>
              <a:rPr lang="cs-CZ" dirty="0" smtClean="0"/>
              <a:t>.</a:t>
            </a:r>
          </a:p>
          <a:p>
            <a:r>
              <a:rPr lang="cs-CZ" i="1" dirty="0" smtClean="0">
                <a:solidFill>
                  <a:srgbClr val="FFFF00"/>
                </a:solidFill>
              </a:rPr>
              <a:t>„</a:t>
            </a:r>
            <a:r>
              <a:rPr lang="cs-CZ" i="1" dirty="0" err="1" smtClean="0">
                <a:solidFill>
                  <a:srgbClr val="FFFF00"/>
                </a:solidFill>
              </a:rPr>
              <a:t>We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don´t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want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any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homework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today</a:t>
            </a:r>
            <a:r>
              <a:rPr lang="cs-CZ" i="1" dirty="0" smtClean="0">
                <a:solidFill>
                  <a:srgbClr val="FFFF00"/>
                </a:solidFill>
              </a:rPr>
              <a:t>.“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Carol </a:t>
            </a:r>
            <a:r>
              <a:rPr lang="cs-CZ" dirty="0" err="1" smtClean="0"/>
              <a:t>thinks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riding</a:t>
            </a:r>
            <a:r>
              <a:rPr lang="cs-CZ" dirty="0" smtClean="0"/>
              <a:t> </a:t>
            </a:r>
            <a:r>
              <a:rPr lang="cs-CZ" dirty="0" err="1" smtClean="0"/>
              <a:t>horses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great</a:t>
            </a:r>
            <a:r>
              <a:rPr lang="cs-CZ" dirty="0" smtClean="0"/>
              <a:t>. </a:t>
            </a:r>
          </a:p>
          <a:p>
            <a:r>
              <a:rPr lang="cs-CZ" i="1" dirty="0" smtClean="0">
                <a:solidFill>
                  <a:srgbClr val="FFFF00"/>
                </a:solidFill>
              </a:rPr>
              <a:t>„I </a:t>
            </a:r>
            <a:r>
              <a:rPr lang="cs-CZ" i="1" dirty="0" err="1" smtClean="0">
                <a:solidFill>
                  <a:srgbClr val="FFFF00"/>
                </a:solidFill>
              </a:rPr>
              <a:t>think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that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riding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horses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is</a:t>
            </a:r>
            <a:r>
              <a:rPr lang="cs-CZ" i="1" dirty="0" smtClean="0">
                <a:solidFill>
                  <a:srgbClr val="FFFF00"/>
                </a:solidFill>
              </a:rPr>
              <a:t> </a:t>
            </a:r>
            <a:r>
              <a:rPr lang="cs-CZ" i="1" dirty="0" err="1" smtClean="0">
                <a:solidFill>
                  <a:srgbClr val="FFFF00"/>
                </a:solidFill>
              </a:rPr>
              <a:t>great</a:t>
            </a:r>
            <a:r>
              <a:rPr lang="cs-CZ" i="1" dirty="0" smtClean="0">
                <a:solidFill>
                  <a:srgbClr val="FFFF00"/>
                </a:solidFill>
              </a:rPr>
              <a:t>.“</a:t>
            </a:r>
            <a:endParaRPr lang="cs-CZ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14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215443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Obrázky: </a:t>
            </a:r>
          </a:p>
          <a:p>
            <a:r>
              <a:rPr lang="cs-CZ" dirty="0"/>
              <a:t>Kliparty </a:t>
            </a:r>
            <a:r>
              <a:rPr lang="cs-CZ"/>
              <a:t>Galerie </a:t>
            </a:r>
            <a:r>
              <a:rPr lang="cs-CZ" smtClean="0"/>
              <a:t>Microsoft - </a:t>
            </a:r>
            <a:r>
              <a:rPr lang="cs-CZ" sz="3200"/>
              <a:t>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824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103</TotalTime>
  <Words>305</Words>
  <Application>Microsoft Office PowerPoint</Application>
  <PresentationFormat>Předvádění na obrazovce (4:3)</PresentationFormat>
  <Paragraphs>43</Paragraphs>
  <Slides>10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Talent</vt:lpstr>
      <vt:lpstr>Prezentace aplikace PowerPoint</vt:lpstr>
      <vt:lpstr>Anotace</vt:lpstr>
      <vt:lpstr>INDIRECT SPEECH I.</vt:lpstr>
      <vt:lpstr>Prezentace aplikace PowerPoint</vt:lpstr>
      <vt:lpstr>V případě, že je přímá řeč v první osobě,  musíme změnit zájmena (osobní, přivlastňovací) + přizpůsobit sloveso</vt:lpstr>
      <vt:lpstr>Prezentace aplikace PowerPoint</vt:lpstr>
      <vt:lpstr>K posunu časů nedochází, když je hlavní věta v čase přítomném.</vt:lpstr>
      <vt:lpstr>Převeď do nepřímé řeči</vt:lpstr>
      <vt:lpstr>Převeď do přímé řeči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INDIRECT SPEECH I.</dc:title>
  <dc:creator>pc</dc:creator>
  <cp:lastModifiedBy>jitka</cp:lastModifiedBy>
  <cp:revision>5</cp:revision>
  <dcterms:created xsi:type="dcterms:W3CDTF">2013-07-30T10:35:11Z</dcterms:created>
  <dcterms:modified xsi:type="dcterms:W3CDTF">2013-09-02T18:25:45Z</dcterms:modified>
</cp:coreProperties>
</file>