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64686F6-DE2D-4E01-BEFD-491861CDF997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F3D9CA7-5BC8-4D88-B76F-B502D167D6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6552727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/>
            <a:r>
              <a:rPr lang="cs-CZ" dirty="0"/>
              <a:t>Základní škola  a mateřská škola, Svoboda nad Úpou, okres Trutnov</a:t>
            </a:r>
          </a:p>
          <a:p>
            <a:pPr marL="457200" indent="-457200"/>
            <a:r>
              <a:rPr lang="cs-CZ" dirty="0"/>
              <a:t>Bc. Lucie </a:t>
            </a:r>
            <a:r>
              <a:rPr lang="cs-CZ" dirty="0" smtClean="0"/>
              <a:t>Ševčíková</a:t>
            </a:r>
          </a:p>
          <a:p>
            <a:pPr marL="457200" indent="-457200"/>
            <a:r>
              <a:rPr lang="cs-CZ" dirty="0" smtClean="0"/>
              <a:t>Datum: 26. 11. 2012</a:t>
            </a:r>
            <a:endParaRPr lang="cs-CZ" dirty="0"/>
          </a:p>
          <a:p>
            <a:pPr marL="457200" indent="-457200"/>
            <a:r>
              <a:rPr lang="cs-CZ" dirty="0"/>
              <a:t>VY_22_INOVACE_2.2.2 </a:t>
            </a:r>
            <a:r>
              <a:rPr lang="cs-CZ" dirty="0" smtClean="0"/>
              <a:t>AJ8,9g_33 </a:t>
            </a:r>
            <a:endParaRPr lang="cs-CZ" dirty="0"/>
          </a:p>
          <a:p>
            <a:pPr marL="457200" indent="-457200"/>
            <a:r>
              <a:rPr lang="cs-CZ" dirty="0"/>
              <a:t>Téma: </a:t>
            </a:r>
            <a:r>
              <a:rPr lang="cs-CZ" dirty="0" smtClean="0"/>
              <a:t>způsobová slovesa</a:t>
            </a:r>
            <a:endParaRPr lang="cs-CZ" dirty="0"/>
          </a:p>
          <a:p>
            <a:pPr marL="457200" indent="-457200"/>
            <a:r>
              <a:rPr lang="cs-CZ" dirty="0"/>
              <a:t>8. a 9. ročník</a:t>
            </a:r>
          </a:p>
          <a:p>
            <a:pPr marL="457200" indent="-457200"/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02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Tato prezentace je určena k procvičení a zopakování si modálních sloves a jejich užití ve větách. Je zakončena krátkým praktickým cvičením založeným na doplňování sloves do vět.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58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MODAL 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Způsobová 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4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/>
            <a:r>
              <a:rPr lang="cs-CZ" dirty="0"/>
              <a:t>Obvykle vyjadřují povinnost, nutnost, schopnost, možnost, příkaz, zákaz </a:t>
            </a:r>
            <a:r>
              <a:rPr lang="cs-CZ" dirty="0" smtClean="0"/>
              <a:t>…</a:t>
            </a:r>
          </a:p>
          <a:p>
            <a:pPr marL="457200" indent="-457200"/>
            <a:r>
              <a:rPr lang="cs-CZ" dirty="0"/>
              <a:t>Modální slovesa se nečasují, ve všech osobách mají stejný tvar. </a:t>
            </a:r>
            <a:endParaRPr lang="cs-CZ" dirty="0" smtClean="0"/>
          </a:p>
          <a:p>
            <a:pPr marL="457200" indent="-457200"/>
            <a:r>
              <a:rPr lang="cs-CZ" dirty="0"/>
              <a:t>Za modálními slovesy ve větě vždy následuje významové sloveso v základním tvaru </a:t>
            </a:r>
            <a:endParaRPr lang="cs-CZ" dirty="0" smtClean="0"/>
          </a:p>
          <a:p>
            <a:pPr marL="457200" indent="-457200"/>
            <a:r>
              <a:rPr lang="cs-CZ" dirty="0" smtClean="0"/>
              <a:t>Nemají infinitiv</a:t>
            </a:r>
          </a:p>
          <a:p>
            <a:pPr marL="457200" indent="-457200"/>
            <a:r>
              <a:rPr lang="cs-CZ" dirty="0" smtClean="0"/>
              <a:t>Netvoří přítomný čas průběhový</a:t>
            </a:r>
          </a:p>
          <a:p>
            <a:pPr marL="457200" indent="-457200"/>
            <a:r>
              <a:rPr lang="cs-CZ" dirty="0" smtClean="0"/>
              <a:t>Nemají příčestí minulé</a:t>
            </a:r>
            <a:endParaRPr lang="cs-CZ" dirty="0"/>
          </a:p>
        </p:txBody>
      </p:sp>
      <p:pic>
        <p:nvPicPr>
          <p:cNvPr id="1026" name="Picture 2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53136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738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5928972"/>
              </p:ext>
            </p:extLst>
          </p:nvPr>
        </p:nvGraphicFramePr>
        <p:xfrm>
          <a:off x="457200" y="1600200"/>
          <a:ext cx="8229600" cy="4297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Can</a:t>
                      </a:r>
                      <a:endParaRPr lang="cs-CZ" sz="2800" b="1" dirty="0" smtClean="0"/>
                    </a:p>
                    <a:p>
                      <a:r>
                        <a:rPr lang="cs-CZ" sz="2800" b="1" dirty="0" err="1" smtClean="0"/>
                        <a:t>Can´t</a:t>
                      </a:r>
                      <a:r>
                        <a:rPr lang="cs-CZ" sz="2800" b="1" dirty="0" smtClean="0"/>
                        <a:t>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Umím, můžu, smím</a:t>
                      </a:r>
                    </a:p>
                    <a:p>
                      <a:r>
                        <a:rPr lang="cs-CZ" sz="2800" b="1" dirty="0" smtClean="0"/>
                        <a:t>Neumím,</a:t>
                      </a:r>
                      <a:r>
                        <a:rPr lang="cs-CZ" sz="2800" b="1" baseline="0" dirty="0" smtClean="0"/>
                        <a:t> nemůžu, nesmím</a:t>
                      </a:r>
                      <a:endParaRPr lang="cs-CZ" sz="2800" b="1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Must</a:t>
                      </a:r>
                      <a:endParaRPr lang="cs-CZ" sz="2800" b="1" dirty="0" smtClean="0"/>
                    </a:p>
                    <a:p>
                      <a:r>
                        <a:rPr lang="cs-CZ" sz="2800" b="1" dirty="0" err="1" smtClean="0"/>
                        <a:t>Mustn´t</a:t>
                      </a:r>
                      <a:r>
                        <a:rPr lang="cs-CZ" sz="2800" b="1" dirty="0" smtClean="0"/>
                        <a:t>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Musím</a:t>
                      </a:r>
                    </a:p>
                    <a:p>
                      <a:r>
                        <a:rPr lang="cs-CZ" sz="2800" b="1" dirty="0" smtClean="0"/>
                        <a:t>Nesmím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Needn´t</a:t>
                      </a:r>
                      <a:r>
                        <a:rPr lang="cs-CZ" sz="2800" b="1" dirty="0" smtClean="0"/>
                        <a:t>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Nemusím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Should</a:t>
                      </a:r>
                      <a:endParaRPr lang="cs-CZ" sz="2800" b="1" dirty="0" smtClean="0"/>
                    </a:p>
                    <a:p>
                      <a:r>
                        <a:rPr lang="cs-CZ" sz="2800" b="1" dirty="0" err="1" smtClean="0"/>
                        <a:t>Shouldn´t</a:t>
                      </a:r>
                      <a:r>
                        <a:rPr lang="cs-CZ" sz="2800" b="1" dirty="0" smtClean="0"/>
                        <a:t>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Měl bych</a:t>
                      </a:r>
                    </a:p>
                    <a:p>
                      <a:r>
                        <a:rPr lang="cs-CZ" sz="2800" b="1" dirty="0" smtClean="0"/>
                        <a:t>Neměl bych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May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Smím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57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Opisné 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jiném než přítomném čase, musíme použít opisné tvary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626238"/>
              </p:ext>
            </p:extLst>
          </p:nvPr>
        </p:nvGraphicFramePr>
        <p:xfrm>
          <a:off x="467544" y="2780928"/>
          <a:ext cx="8208912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2736304"/>
                <a:gridCol w="2736304"/>
              </a:tblGrid>
              <a:tr h="1390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Přítomný čas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Minulý čas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Budoucí čas 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Can</a:t>
                      </a:r>
                      <a:r>
                        <a:rPr lang="cs-CZ" sz="2000" b="1" dirty="0" smtClean="0"/>
                        <a:t>/</a:t>
                      </a:r>
                      <a:r>
                        <a:rPr lang="cs-CZ" sz="2000" b="1" dirty="0" err="1" smtClean="0"/>
                        <a:t>can´t</a:t>
                      </a:r>
                      <a:endParaRPr lang="cs-CZ" sz="2000" b="1" dirty="0" smtClean="0"/>
                    </a:p>
                    <a:p>
                      <a:r>
                        <a:rPr lang="cs-CZ" sz="2000" b="1" dirty="0" err="1" smtClean="0"/>
                        <a:t>Be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able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Could</a:t>
                      </a:r>
                      <a:r>
                        <a:rPr lang="cs-CZ" sz="2000" b="1" dirty="0" smtClean="0"/>
                        <a:t>/</a:t>
                      </a:r>
                      <a:r>
                        <a:rPr lang="cs-CZ" sz="2000" b="1" dirty="0" err="1" smtClean="0"/>
                        <a:t>couldn´t</a:t>
                      </a:r>
                      <a:endParaRPr lang="cs-CZ" sz="2000" b="1" dirty="0" smtClean="0"/>
                    </a:p>
                    <a:p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/</a:t>
                      </a:r>
                      <a:r>
                        <a:rPr lang="cs-CZ" sz="2000" b="1" dirty="0" err="1" smtClean="0"/>
                        <a:t>wasn´t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/>
                        <a:t>able</a:t>
                      </a:r>
                      <a:r>
                        <a:rPr lang="cs-CZ" sz="2000" b="1" baseline="0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err="1" smtClean="0"/>
                        <a:t>Will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able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Must</a:t>
                      </a:r>
                      <a:endParaRPr lang="cs-CZ" sz="2000" b="1" dirty="0" smtClean="0"/>
                    </a:p>
                    <a:p>
                      <a:r>
                        <a:rPr lang="cs-CZ" sz="2000" b="1" dirty="0" err="1" smtClean="0"/>
                        <a:t>Have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smtClean="0"/>
                        <a:t>Had</a:t>
                      </a:r>
                      <a:r>
                        <a:rPr lang="cs-CZ" sz="2000" b="1" baseline="0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err="1" smtClean="0"/>
                        <a:t>Will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have</a:t>
                      </a:r>
                      <a:r>
                        <a:rPr lang="cs-CZ" sz="2000" b="1" baseline="0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Mustn´t</a:t>
                      </a:r>
                      <a:endParaRPr lang="cs-CZ" sz="2000" b="1" dirty="0" smtClean="0"/>
                    </a:p>
                    <a:p>
                      <a:r>
                        <a:rPr lang="cs-CZ" sz="2000" b="1" dirty="0" smtClean="0"/>
                        <a:t>Not </a:t>
                      </a:r>
                      <a:r>
                        <a:rPr lang="cs-CZ" sz="2000" b="1" dirty="0" err="1" smtClean="0"/>
                        <a:t>be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allowed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err="1" smtClean="0"/>
                        <a:t>Wasn´t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allowed</a:t>
                      </a:r>
                      <a:r>
                        <a:rPr lang="cs-CZ" sz="2000" b="1" baseline="0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err="1" smtClean="0"/>
                        <a:t>Won´t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alloved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Needn´t</a:t>
                      </a:r>
                      <a:endParaRPr lang="cs-CZ" sz="2000" b="1" dirty="0" smtClean="0"/>
                    </a:p>
                    <a:p>
                      <a:r>
                        <a:rPr lang="cs-CZ" sz="2000" b="1" dirty="0" err="1" smtClean="0"/>
                        <a:t>Don´t</a:t>
                      </a:r>
                      <a:r>
                        <a:rPr lang="cs-CZ" sz="2000" b="1" dirty="0" smtClean="0"/>
                        <a:t> /</a:t>
                      </a:r>
                      <a:r>
                        <a:rPr lang="cs-CZ" sz="2000" b="1" dirty="0" err="1" smtClean="0"/>
                        <a:t>doesn´t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err="1" smtClean="0"/>
                        <a:t>have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err="1" smtClean="0"/>
                        <a:t>Didn´t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have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_</a:t>
                      </a:r>
                    </a:p>
                    <a:p>
                      <a:r>
                        <a:rPr lang="cs-CZ" sz="2000" b="1" dirty="0" err="1" smtClean="0"/>
                        <a:t>Won´t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have</a:t>
                      </a:r>
                      <a:r>
                        <a:rPr lang="cs-CZ" sz="2000" b="1" dirty="0" smtClean="0"/>
                        <a:t> to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395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22PHXIMA\MM900043783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56792"/>
            <a:ext cx="3081942" cy="192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348880"/>
            <a:ext cx="48965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Look</a:t>
            </a:r>
            <a:r>
              <a:rPr lang="cs-CZ" sz="5400" dirty="0" smtClean="0"/>
              <a:t> </a:t>
            </a:r>
            <a:r>
              <a:rPr lang="cs-CZ" sz="5400" dirty="0" err="1" smtClean="0"/>
              <a:t>Daddy</a:t>
            </a:r>
            <a:r>
              <a:rPr lang="cs-CZ" sz="5400" dirty="0" smtClean="0"/>
              <a:t>, I __________ </a:t>
            </a:r>
            <a:r>
              <a:rPr lang="cs-CZ" sz="5400" dirty="0" err="1" smtClean="0"/>
              <a:t>draw</a:t>
            </a:r>
            <a:r>
              <a:rPr lang="cs-CZ" sz="5400" dirty="0" smtClean="0"/>
              <a:t> a </a:t>
            </a:r>
            <a:r>
              <a:rPr lang="cs-CZ" sz="5400" dirty="0" err="1" smtClean="0"/>
              <a:t>cat</a:t>
            </a:r>
            <a:r>
              <a:rPr lang="cs-CZ" sz="5400" dirty="0" smtClean="0"/>
              <a:t>! 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4984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i="1" dirty="0" err="1" smtClean="0">
                <a:solidFill>
                  <a:srgbClr val="FF0000"/>
                </a:solidFill>
              </a:rPr>
              <a:t>can</a:t>
            </a:r>
            <a:endParaRPr lang="cs-CZ" sz="4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83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48880"/>
            <a:ext cx="48965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You</a:t>
            </a:r>
            <a:r>
              <a:rPr lang="cs-CZ" sz="5400" dirty="0" smtClean="0"/>
              <a:t> ________ </a:t>
            </a:r>
            <a:r>
              <a:rPr lang="cs-CZ" sz="5400" dirty="0" err="1" smtClean="0"/>
              <a:t>eat</a:t>
            </a:r>
            <a:r>
              <a:rPr lang="cs-CZ" sz="5400" dirty="0" smtClean="0"/>
              <a:t> </a:t>
            </a:r>
            <a:r>
              <a:rPr lang="cs-CZ" sz="5400" dirty="0" err="1" smtClean="0"/>
              <a:t>during</a:t>
            </a:r>
            <a:r>
              <a:rPr lang="cs-CZ" sz="5400" dirty="0" smtClean="0"/>
              <a:t> </a:t>
            </a:r>
            <a:r>
              <a:rPr lang="cs-CZ" sz="5400" dirty="0" err="1" smtClean="0"/>
              <a:t>the</a:t>
            </a:r>
            <a:r>
              <a:rPr lang="cs-CZ" sz="5400" dirty="0" smtClean="0"/>
              <a:t> </a:t>
            </a:r>
            <a:r>
              <a:rPr lang="cs-CZ" sz="5400" dirty="0" err="1" smtClean="0"/>
              <a:t>lesson</a:t>
            </a:r>
            <a:r>
              <a:rPr lang="cs-CZ" sz="5400" dirty="0" smtClean="0"/>
              <a:t>!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234888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i="1" dirty="0" err="1">
                <a:solidFill>
                  <a:srgbClr val="FF0000"/>
                </a:solidFill>
              </a:rPr>
              <a:t>m</a:t>
            </a:r>
            <a:r>
              <a:rPr lang="cs-CZ" sz="4800" i="1" dirty="0" err="1" smtClean="0">
                <a:solidFill>
                  <a:srgbClr val="FF0000"/>
                </a:solidFill>
              </a:rPr>
              <a:t>ustn´t</a:t>
            </a:r>
            <a:endParaRPr lang="cs-CZ" sz="4800" i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29U3XYU8\MC900440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05403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5634670" y="2790274"/>
            <a:ext cx="2520280" cy="216982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32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48880"/>
            <a:ext cx="48965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They</a:t>
            </a:r>
            <a:r>
              <a:rPr lang="cs-CZ" sz="5400" dirty="0" smtClean="0"/>
              <a:t> ______ </a:t>
            </a:r>
            <a:r>
              <a:rPr lang="cs-CZ" sz="5400" dirty="0" err="1" smtClean="0"/>
              <a:t>learn</a:t>
            </a:r>
            <a:r>
              <a:rPr lang="cs-CZ" sz="5400" dirty="0" smtClean="0"/>
              <a:t> hard last </a:t>
            </a:r>
            <a:r>
              <a:rPr lang="cs-CZ" sz="5400" dirty="0" err="1" smtClean="0"/>
              <a:t>week</a:t>
            </a:r>
            <a:r>
              <a:rPr lang="cs-CZ" sz="5400" dirty="0" smtClean="0"/>
              <a:t>, </a:t>
            </a:r>
            <a:r>
              <a:rPr lang="cs-CZ" sz="5400" dirty="0" err="1" smtClean="0"/>
              <a:t>because</a:t>
            </a:r>
            <a:r>
              <a:rPr lang="cs-CZ" sz="5400" dirty="0" smtClean="0"/>
              <a:t> </a:t>
            </a:r>
            <a:r>
              <a:rPr lang="cs-CZ" sz="5400" dirty="0" err="1" smtClean="0"/>
              <a:t>they</a:t>
            </a:r>
            <a:r>
              <a:rPr lang="cs-CZ" sz="5400" dirty="0" smtClean="0"/>
              <a:t> </a:t>
            </a:r>
            <a:r>
              <a:rPr lang="cs-CZ" sz="5400" dirty="0" err="1" smtClean="0"/>
              <a:t>wrote</a:t>
            </a:r>
            <a:r>
              <a:rPr lang="cs-CZ" sz="5400" dirty="0" smtClean="0"/>
              <a:t> 5 </a:t>
            </a:r>
            <a:r>
              <a:rPr lang="cs-CZ" sz="5400" dirty="0" err="1" smtClean="0"/>
              <a:t>tests</a:t>
            </a:r>
            <a:r>
              <a:rPr lang="cs-CZ" sz="5400" dirty="0" smtClean="0"/>
              <a:t>.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34888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i="1" dirty="0">
                <a:solidFill>
                  <a:srgbClr val="FF0000"/>
                </a:solidFill>
              </a:rPr>
              <a:t>h</a:t>
            </a:r>
            <a:r>
              <a:rPr lang="cs-CZ" sz="4800" i="1" dirty="0" smtClean="0">
                <a:solidFill>
                  <a:srgbClr val="FF0000"/>
                </a:solidFill>
              </a:rPr>
              <a:t>ad to</a:t>
            </a:r>
            <a:endParaRPr lang="cs-CZ" sz="4800" i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BQ5VSW4T\MP900426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1652" y="299695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22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068960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dirty="0" err="1" smtClean="0"/>
              <a:t>She</a:t>
            </a:r>
            <a:r>
              <a:rPr lang="cs-CZ" sz="5400" dirty="0" smtClean="0"/>
              <a:t> ___________ </a:t>
            </a:r>
            <a:r>
              <a:rPr lang="cs-CZ" sz="5400" dirty="0" err="1" smtClean="0"/>
              <a:t>write</a:t>
            </a:r>
            <a:r>
              <a:rPr lang="cs-CZ" sz="5400" dirty="0" smtClean="0"/>
              <a:t> </a:t>
            </a:r>
            <a:r>
              <a:rPr lang="cs-CZ" sz="5400" dirty="0" err="1" smtClean="0"/>
              <a:t>the</a:t>
            </a:r>
            <a:r>
              <a:rPr lang="cs-CZ" sz="5400" dirty="0" smtClean="0"/>
              <a:t> test </a:t>
            </a:r>
            <a:r>
              <a:rPr lang="cs-CZ" sz="5400" dirty="0" err="1" smtClean="0"/>
              <a:t>next</a:t>
            </a:r>
            <a:r>
              <a:rPr lang="cs-CZ" sz="5400" dirty="0" smtClean="0"/>
              <a:t> </a:t>
            </a:r>
            <a:r>
              <a:rPr lang="cs-CZ" sz="5400" dirty="0" err="1" smtClean="0"/>
              <a:t>week</a:t>
            </a:r>
            <a:r>
              <a:rPr lang="cs-CZ" sz="5400" dirty="0" smtClean="0"/>
              <a:t>, </a:t>
            </a:r>
            <a:r>
              <a:rPr lang="cs-CZ" sz="5400" dirty="0" err="1" smtClean="0"/>
              <a:t>because</a:t>
            </a:r>
            <a:r>
              <a:rPr lang="cs-CZ" sz="5400" dirty="0" smtClean="0"/>
              <a:t> </a:t>
            </a:r>
            <a:r>
              <a:rPr lang="cs-CZ" sz="5400" dirty="0" err="1" smtClean="0"/>
              <a:t>she</a:t>
            </a:r>
            <a:r>
              <a:rPr lang="cs-CZ" sz="5400" dirty="0" smtClean="0"/>
              <a:t> </a:t>
            </a:r>
            <a:r>
              <a:rPr lang="cs-CZ" sz="5400" dirty="0" err="1" smtClean="0"/>
              <a:t>will</a:t>
            </a:r>
            <a:r>
              <a:rPr lang="cs-CZ" sz="5400" dirty="0" smtClean="0"/>
              <a:t> </a:t>
            </a:r>
            <a:r>
              <a:rPr lang="cs-CZ" sz="5400" dirty="0" err="1" smtClean="0"/>
              <a:t>race</a:t>
            </a:r>
            <a:r>
              <a:rPr lang="cs-CZ" sz="5400" dirty="0" smtClean="0"/>
              <a:t> in </a:t>
            </a:r>
            <a:r>
              <a:rPr lang="cs-CZ" sz="5400" dirty="0" err="1" smtClean="0"/>
              <a:t>the</a:t>
            </a:r>
            <a:r>
              <a:rPr lang="cs-CZ" sz="5400" dirty="0" smtClean="0"/>
              <a:t> </a:t>
            </a:r>
            <a:r>
              <a:rPr lang="cs-CZ" sz="5400" dirty="0" err="1" smtClean="0"/>
              <a:t>school</a:t>
            </a:r>
            <a:r>
              <a:rPr lang="cs-CZ" sz="5400" dirty="0" smtClean="0"/>
              <a:t> </a:t>
            </a:r>
            <a:r>
              <a:rPr lang="cs-CZ" sz="5400" dirty="0" err="1" smtClean="0"/>
              <a:t>competion</a:t>
            </a:r>
            <a:r>
              <a:rPr lang="cs-CZ" sz="5400" dirty="0" smtClean="0"/>
              <a:t>.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306896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i="1" dirty="0" err="1">
                <a:solidFill>
                  <a:srgbClr val="FF0000"/>
                </a:solidFill>
              </a:rPr>
              <a:t>w</a:t>
            </a:r>
            <a:r>
              <a:rPr lang="cs-CZ" sz="4800" i="1" dirty="0" err="1" smtClean="0">
                <a:solidFill>
                  <a:srgbClr val="FF0000"/>
                </a:solidFill>
              </a:rPr>
              <a:t>on´t</a:t>
            </a:r>
            <a:r>
              <a:rPr lang="cs-CZ" sz="4800" i="1" dirty="0" smtClean="0">
                <a:solidFill>
                  <a:srgbClr val="FF0000"/>
                </a:solidFill>
              </a:rPr>
              <a:t> </a:t>
            </a:r>
            <a:r>
              <a:rPr lang="cs-CZ" sz="4800" i="1" dirty="0" err="1" smtClean="0">
                <a:solidFill>
                  <a:srgbClr val="FF0000"/>
                </a:solidFill>
              </a:rPr>
              <a:t>have</a:t>
            </a:r>
            <a:r>
              <a:rPr lang="cs-CZ" sz="4800" i="1" dirty="0" smtClean="0">
                <a:solidFill>
                  <a:srgbClr val="FF0000"/>
                </a:solidFill>
              </a:rPr>
              <a:t> to</a:t>
            </a:r>
            <a:endParaRPr lang="cs-CZ" sz="4800" i="1" dirty="0">
              <a:solidFill>
                <a:srgbClr val="FF0000"/>
              </a:solidFill>
            </a:endParaRPr>
          </a:p>
        </p:txBody>
      </p:sp>
      <p:pic>
        <p:nvPicPr>
          <p:cNvPr id="6147" name="Picture 3" descr="C:\Users\pc\AppData\Local\Microsoft\Windows\Temporary Internet Files\Content.IE5\NRG2PKSJ\MP9004225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72008"/>
            <a:ext cx="2247714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70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48880"/>
            <a:ext cx="66967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She</a:t>
            </a:r>
            <a:r>
              <a:rPr lang="cs-CZ" sz="5400" dirty="0" smtClean="0"/>
              <a:t>  ______________ to go to </a:t>
            </a:r>
            <a:r>
              <a:rPr lang="cs-CZ" sz="5400" dirty="0" err="1" smtClean="0"/>
              <a:t>the</a:t>
            </a:r>
            <a:r>
              <a:rPr lang="cs-CZ" sz="5400" dirty="0" smtClean="0"/>
              <a:t> </a:t>
            </a:r>
            <a:r>
              <a:rPr lang="cs-CZ" sz="5400" dirty="0" err="1" smtClean="0"/>
              <a:t>cinema</a:t>
            </a:r>
            <a:r>
              <a:rPr lang="cs-CZ" sz="5400" dirty="0" smtClean="0"/>
              <a:t> , </a:t>
            </a:r>
            <a:r>
              <a:rPr lang="cs-CZ" sz="5400" dirty="0" err="1" smtClean="0"/>
              <a:t>because</a:t>
            </a:r>
            <a:r>
              <a:rPr lang="cs-CZ" sz="5400" dirty="0" smtClean="0"/>
              <a:t> </a:t>
            </a:r>
            <a:r>
              <a:rPr lang="cs-CZ" sz="5400" dirty="0" err="1" smtClean="0"/>
              <a:t>she</a:t>
            </a:r>
            <a:r>
              <a:rPr lang="cs-CZ" sz="5400" dirty="0" smtClean="0"/>
              <a:t> </a:t>
            </a:r>
            <a:r>
              <a:rPr lang="cs-CZ" sz="5400" dirty="0" err="1" smtClean="0"/>
              <a:t>was</a:t>
            </a:r>
            <a:r>
              <a:rPr lang="cs-CZ" sz="5400" dirty="0" smtClean="0"/>
              <a:t> </a:t>
            </a:r>
            <a:r>
              <a:rPr lang="cs-CZ" sz="5400" dirty="0" err="1" smtClean="0"/>
              <a:t>too</a:t>
            </a:r>
            <a:r>
              <a:rPr lang="cs-CZ" sz="5400" dirty="0" smtClean="0"/>
              <a:t> </a:t>
            </a:r>
            <a:r>
              <a:rPr lang="cs-CZ" sz="5400" dirty="0" err="1" smtClean="0"/>
              <a:t>young</a:t>
            </a:r>
            <a:r>
              <a:rPr lang="cs-CZ" sz="5400" dirty="0"/>
              <a:t> </a:t>
            </a:r>
            <a:r>
              <a:rPr lang="cs-CZ" sz="5400" dirty="0" err="1" smtClean="0"/>
              <a:t>for</a:t>
            </a:r>
            <a:r>
              <a:rPr lang="cs-CZ" sz="5400" dirty="0" smtClean="0"/>
              <a:t> </a:t>
            </a:r>
            <a:r>
              <a:rPr lang="cs-CZ" sz="5400" dirty="0" err="1" smtClean="0"/>
              <a:t>the</a:t>
            </a:r>
            <a:r>
              <a:rPr lang="cs-CZ" sz="5400" dirty="0" smtClean="0"/>
              <a:t> film.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2502" y="2342131"/>
            <a:ext cx="4931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i="1" dirty="0" err="1">
                <a:solidFill>
                  <a:srgbClr val="FF0000"/>
                </a:solidFill>
              </a:rPr>
              <a:t>w</a:t>
            </a:r>
            <a:r>
              <a:rPr lang="cs-CZ" sz="4800" i="1" dirty="0" err="1" smtClean="0">
                <a:solidFill>
                  <a:srgbClr val="FF0000"/>
                </a:solidFill>
              </a:rPr>
              <a:t>asn´t</a:t>
            </a:r>
            <a:r>
              <a:rPr lang="cs-CZ" sz="4800" i="1" dirty="0" smtClean="0">
                <a:solidFill>
                  <a:srgbClr val="FF0000"/>
                </a:solidFill>
              </a:rPr>
              <a:t> </a:t>
            </a:r>
            <a:r>
              <a:rPr lang="cs-CZ" sz="4800" i="1" dirty="0" err="1" smtClean="0">
                <a:solidFill>
                  <a:srgbClr val="FF0000"/>
                </a:solidFill>
              </a:rPr>
              <a:t>allowed</a:t>
            </a:r>
            <a:r>
              <a:rPr lang="cs-CZ" sz="4800" i="1" dirty="0" smtClean="0">
                <a:solidFill>
                  <a:srgbClr val="FF0000"/>
                </a:solidFill>
              </a:rPr>
              <a:t> to</a:t>
            </a:r>
            <a:endParaRPr lang="cs-CZ" sz="4800" i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pc\AppData\Local\Microsoft\Windows\Temporary Internet Files\Content.IE5\GWD3A8JG\MP900399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0648"/>
            <a:ext cx="2414042" cy="193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7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/>
              <a:t>Obrázky</a:t>
            </a:r>
          </a:p>
          <a:p>
            <a:r>
              <a:rPr lang="cs-CZ" dirty="0"/>
              <a:t>Kliparty galerie </a:t>
            </a:r>
            <a:r>
              <a:rPr lang="cs-CZ" dirty="0"/>
              <a:t>Microsoft - www.office.microsoft.com</a:t>
            </a:r>
          </a:p>
          <a:p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229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</Template>
  <TotalTime>42</TotalTime>
  <Words>311</Words>
  <Application>Microsoft Office PowerPoint</Application>
  <PresentationFormat>Předvádění na obrazovce (4:3)</PresentationFormat>
  <Paragraphs>77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Prezentace aplikace PowerPoint</vt:lpstr>
      <vt:lpstr>Anotace</vt:lpstr>
      <vt:lpstr>MODAL VERBS</vt:lpstr>
      <vt:lpstr>Pravidla</vt:lpstr>
      <vt:lpstr>přehled</vt:lpstr>
      <vt:lpstr>Opisné tvary</vt:lpstr>
      <vt:lpstr>Let´s practice!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MODAL VERBS</dc:title>
  <dc:creator>pc</dc:creator>
  <cp:lastModifiedBy>jitka</cp:lastModifiedBy>
  <cp:revision>6</cp:revision>
  <dcterms:created xsi:type="dcterms:W3CDTF">2013-07-30T14:14:22Z</dcterms:created>
  <dcterms:modified xsi:type="dcterms:W3CDTF">2013-09-02T18:00:35Z</dcterms:modified>
</cp:coreProperties>
</file>