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97DBA-A76B-4147-9BC8-A377606EE599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90837-26AB-410D-8142-D3EB306E13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97DBA-A76B-4147-9BC8-A377606EE599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90837-26AB-410D-8142-D3EB306E13B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97DBA-A76B-4147-9BC8-A377606EE599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90837-26AB-410D-8142-D3EB306E13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97DBA-A76B-4147-9BC8-A377606EE599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90837-26AB-410D-8142-D3EB306E13B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97DBA-A76B-4147-9BC8-A377606EE599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90837-26AB-410D-8142-D3EB306E13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97DBA-A76B-4147-9BC8-A377606EE599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90837-26AB-410D-8142-D3EB306E13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97DBA-A76B-4147-9BC8-A377606EE599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90837-26AB-410D-8142-D3EB306E13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97DBA-A76B-4147-9BC8-A377606EE599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90837-26AB-410D-8142-D3EB306E13B1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97DBA-A76B-4147-9BC8-A377606EE599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90837-26AB-410D-8142-D3EB306E13B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97DBA-A76B-4147-9BC8-A377606EE599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90837-26AB-410D-8142-D3EB306E13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97DBA-A76B-4147-9BC8-A377606EE599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90837-26AB-410D-8142-D3EB306E13B1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BB997DBA-A76B-4147-9BC8-A377606EE599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9D190837-26AB-410D-8142-D3EB306E13B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9429" y="404664"/>
            <a:ext cx="5407025" cy="104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Základní škola  a mateřská škola, Svoboda nad Úpou, okres Trutnov</a:t>
            </a:r>
          </a:p>
          <a:p>
            <a:r>
              <a:rPr lang="cs-CZ" dirty="0" smtClean="0"/>
              <a:t>Bc. Lucie Ševčíková</a:t>
            </a:r>
          </a:p>
          <a:p>
            <a:r>
              <a:rPr lang="cs-CZ" dirty="0" smtClean="0"/>
              <a:t>VY_22_INOVACE_2.2.2 AJ8,9g_36</a:t>
            </a:r>
          </a:p>
          <a:p>
            <a:r>
              <a:rPr lang="cs-CZ" dirty="0" smtClean="0"/>
              <a:t>Téma:  </a:t>
            </a:r>
            <a:r>
              <a:rPr lang="cs-CZ" dirty="0" err="1" smtClean="0"/>
              <a:t>questions</a:t>
            </a:r>
            <a:endParaRPr lang="cs-CZ" dirty="0" smtClean="0"/>
          </a:p>
          <a:p>
            <a:r>
              <a:rPr lang="cs-CZ" dirty="0" smtClean="0"/>
              <a:t>8.5.2013</a:t>
            </a:r>
          </a:p>
          <a:p>
            <a:r>
              <a:rPr lang="cs-CZ" dirty="0" smtClean="0"/>
              <a:t>8. a 9. ročník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CZ.1.07/1.4.00/21.3068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75167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Tento materiál je shrnutím </a:t>
            </a:r>
            <a:r>
              <a:rPr lang="cs-CZ" dirty="0"/>
              <a:t> </a:t>
            </a:r>
            <a:r>
              <a:rPr lang="cs-CZ" dirty="0" smtClean="0"/>
              <a:t>a slouží k procvičení tvoření zjišťovacích a doplňovacích otázek v anglickém jazyce.  Poslední snímek obsahuje krátké praktické cvičení. Materiál je určen pro žáky 8. a 9. tříd.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43860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Questions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Otázky 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4271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Otázky zjišťovací (ano/ne</a:t>
            </a:r>
            <a:r>
              <a:rPr lang="cs-CZ" dirty="0" smtClean="0"/>
              <a:t>)</a:t>
            </a:r>
          </a:p>
          <a:p>
            <a:pPr marL="0" indent="0" algn="ctr">
              <a:buNone/>
            </a:pPr>
            <a:r>
              <a:rPr lang="cs-CZ" sz="4400" b="1" i="1" dirty="0" smtClean="0">
                <a:solidFill>
                  <a:srgbClr val="7030A0"/>
                </a:solidFill>
              </a:rPr>
              <a:t>Do </a:t>
            </a:r>
            <a:r>
              <a:rPr lang="cs-CZ" sz="4400" b="1" i="1" dirty="0" err="1" smtClean="0">
                <a:solidFill>
                  <a:srgbClr val="7030A0"/>
                </a:solidFill>
              </a:rPr>
              <a:t>you</a:t>
            </a:r>
            <a:r>
              <a:rPr lang="cs-CZ" sz="4400" b="1" i="1" dirty="0" smtClean="0">
                <a:solidFill>
                  <a:srgbClr val="7030A0"/>
                </a:solidFill>
              </a:rPr>
              <a:t> </a:t>
            </a:r>
            <a:r>
              <a:rPr lang="cs-CZ" sz="4400" b="1" i="1" dirty="0" err="1" smtClean="0">
                <a:solidFill>
                  <a:srgbClr val="7030A0"/>
                </a:solidFill>
              </a:rPr>
              <a:t>like</a:t>
            </a:r>
            <a:r>
              <a:rPr lang="cs-CZ" sz="4400" b="1" i="1" dirty="0" smtClean="0">
                <a:solidFill>
                  <a:srgbClr val="7030A0"/>
                </a:solidFill>
              </a:rPr>
              <a:t> </a:t>
            </a:r>
            <a:r>
              <a:rPr lang="cs-CZ" sz="4400" b="1" i="1" dirty="0" err="1" smtClean="0">
                <a:solidFill>
                  <a:srgbClr val="7030A0"/>
                </a:solidFill>
              </a:rPr>
              <a:t>dogs</a:t>
            </a:r>
            <a:r>
              <a:rPr lang="cs-CZ" sz="4400" b="1" i="1" dirty="0" smtClean="0">
                <a:solidFill>
                  <a:srgbClr val="7030A0"/>
                </a:solidFill>
              </a:rPr>
              <a:t>? 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Otázky doplňovací (kde, kdy, jak, zač</a:t>
            </a:r>
            <a:r>
              <a:rPr lang="cs-CZ" dirty="0" smtClean="0"/>
              <a:t>…)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= WH-</a:t>
            </a:r>
            <a:r>
              <a:rPr lang="cs-CZ" dirty="0" err="1" smtClean="0"/>
              <a:t>questions</a:t>
            </a:r>
            <a:endParaRPr lang="cs-CZ" dirty="0" smtClean="0"/>
          </a:p>
          <a:p>
            <a:pPr marL="0" indent="0" algn="ctr">
              <a:buNone/>
            </a:pPr>
            <a:r>
              <a:rPr lang="cs-CZ" sz="4400" b="1" i="1" dirty="0" err="1" smtClean="0">
                <a:solidFill>
                  <a:srgbClr val="7030A0"/>
                </a:solidFill>
              </a:rPr>
              <a:t>What</a:t>
            </a:r>
            <a:r>
              <a:rPr lang="cs-CZ" sz="4400" b="1" i="1" dirty="0" smtClean="0">
                <a:solidFill>
                  <a:srgbClr val="7030A0"/>
                </a:solidFill>
              </a:rPr>
              <a:t> </a:t>
            </a:r>
            <a:r>
              <a:rPr lang="cs-CZ" sz="4400" b="1" i="1" dirty="0" err="1" smtClean="0">
                <a:solidFill>
                  <a:srgbClr val="7030A0"/>
                </a:solidFill>
              </a:rPr>
              <a:t>animals</a:t>
            </a:r>
            <a:r>
              <a:rPr lang="cs-CZ" sz="4400" b="1" i="1" dirty="0" smtClean="0">
                <a:solidFill>
                  <a:srgbClr val="7030A0"/>
                </a:solidFill>
              </a:rPr>
              <a:t> do </a:t>
            </a:r>
            <a:r>
              <a:rPr lang="cs-CZ" sz="4400" b="1" i="1" dirty="0" err="1" smtClean="0">
                <a:solidFill>
                  <a:srgbClr val="7030A0"/>
                </a:solidFill>
              </a:rPr>
              <a:t>you</a:t>
            </a:r>
            <a:r>
              <a:rPr lang="cs-CZ" sz="4400" b="1" i="1" dirty="0" smtClean="0">
                <a:solidFill>
                  <a:srgbClr val="7030A0"/>
                </a:solidFill>
              </a:rPr>
              <a:t> </a:t>
            </a:r>
            <a:r>
              <a:rPr lang="cs-CZ" sz="4400" b="1" i="1" dirty="0" err="1" smtClean="0">
                <a:solidFill>
                  <a:srgbClr val="7030A0"/>
                </a:solidFill>
              </a:rPr>
              <a:t>like</a:t>
            </a:r>
            <a:r>
              <a:rPr lang="cs-CZ" sz="4400" b="1" i="1" dirty="0" smtClean="0">
                <a:solidFill>
                  <a:srgbClr val="7030A0"/>
                </a:solidFill>
              </a:rPr>
              <a:t>?</a:t>
            </a:r>
            <a:endParaRPr lang="cs-CZ" sz="4400" b="1" i="1" dirty="0">
              <a:solidFill>
                <a:srgbClr val="7030A0"/>
              </a:solidFill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6618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72816"/>
            <a:ext cx="7408333" cy="4353347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Ve větě se změní slovosled</a:t>
            </a:r>
          </a:p>
          <a:p>
            <a:pPr marL="0" indent="0" algn="ctr">
              <a:buNone/>
            </a:pPr>
            <a:r>
              <a:rPr lang="cs-CZ" sz="4400" b="1" i="1" dirty="0" smtClean="0">
                <a:solidFill>
                  <a:srgbClr val="7030A0"/>
                </a:solidFill>
              </a:rPr>
              <a:t>He </a:t>
            </a:r>
            <a:r>
              <a:rPr lang="cs-CZ" sz="4400" b="1" i="1" dirty="0" err="1" smtClean="0">
                <a:solidFill>
                  <a:srgbClr val="7030A0"/>
                </a:solidFill>
              </a:rPr>
              <a:t>is</a:t>
            </a:r>
            <a:r>
              <a:rPr lang="cs-CZ" sz="4400" b="1" i="1" dirty="0" smtClean="0">
                <a:solidFill>
                  <a:srgbClr val="7030A0"/>
                </a:solidFill>
              </a:rPr>
              <a:t> a </a:t>
            </a:r>
            <a:r>
              <a:rPr lang="cs-CZ" sz="4400" b="1" i="1" dirty="0" err="1" smtClean="0">
                <a:solidFill>
                  <a:srgbClr val="7030A0"/>
                </a:solidFill>
              </a:rPr>
              <a:t>teacher</a:t>
            </a:r>
            <a:r>
              <a:rPr lang="cs-CZ" sz="4400" b="1" i="1" dirty="0" smtClean="0">
                <a:solidFill>
                  <a:srgbClr val="7030A0"/>
                </a:solidFill>
              </a:rPr>
              <a:t>.</a:t>
            </a:r>
          </a:p>
          <a:p>
            <a:pPr marL="0" indent="0" algn="ctr">
              <a:buNone/>
            </a:pPr>
            <a:endParaRPr lang="cs-CZ" sz="4400" b="1" i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sz="4400" b="1" i="1" dirty="0" err="1" smtClean="0">
                <a:solidFill>
                  <a:srgbClr val="7030A0"/>
                </a:solidFill>
              </a:rPr>
              <a:t>Is</a:t>
            </a:r>
            <a:r>
              <a:rPr lang="cs-CZ" sz="4400" b="1" i="1" dirty="0" smtClean="0">
                <a:solidFill>
                  <a:srgbClr val="7030A0"/>
                </a:solidFill>
              </a:rPr>
              <a:t> he a </a:t>
            </a:r>
            <a:r>
              <a:rPr lang="cs-CZ" sz="4400" b="1" i="1" dirty="0" err="1" smtClean="0">
                <a:solidFill>
                  <a:srgbClr val="7030A0"/>
                </a:solidFill>
              </a:rPr>
              <a:t>teacher</a:t>
            </a:r>
            <a:r>
              <a:rPr lang="cs-CZ" sz="4400" b="1" i="1" dirty="0" smtClean="0">
                <a:solidFill>
                  <a:srgbClr val="7030A0"/>
                </a:solidFill>
              </a:rPr>
              <a:t>?</a:t>
            </a:r>
          </a:p>
          <a:p>
            <a:pPr marL="0" indent="0" algn="ctr">
              <a:buNone/>
            </a:pPr>
            <a:endParaRPr lang="cs-CZ" sz="4400" b="1" i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sz="4400" b="1" dirty="0" smtClean="0">
                <a:solidFill>
                  <a:srgbClr val="C00000"/>
                </a:solidFill>
              </a:rPr>
              <a:t>(</a:t>
            </a:r>
            <a:r>
              <a:rPr lang="cs-CZ" sz="4400" b="1" dirty="0" err="1" smtClean="0">
                <a:solidFill>
                  <a:srgbClr val="C00000"/>
                </a:solidFill>
              </a:rPr>
              <a:t>be</a:t>
            </a:r>
            <a:r>
              <a:rPr lang="cs-CZ" sz="4400" b="1" dirty="0" smtClean="0">
                <a:solidFill>
                  <a:srgbClr val="C00000"/>
                </a:solidFill>
              </a:rPr>
              <a:t>, </a:t>
            </a:r>
            <a:r>
              <a:rPr lang="cs-CZ" sz="4400" b="1" dirty="0" err="1" smtClean="0">
                <a:solidFill>
                  <a:srgbClr val="C00000"/>
                </a:solidFill>
              </a:rPr>
              <a:t>have</a:t>
            </a:r>
            <a:r>
              <a:rPr lang="cs-CZ" sz="4400" b="1" dirty="0" smtClean="0">
                <a:solidFill>
                  <a:srgbClr val="C00000"/>
                </a:solidFill>
              </a:rPr>
              <a:t>, </a:t>
            </a:r>
            <a:r>
              <a:rPr lang="cs-CZ" sz="4400" b="1" dirty="0" err="1" smtClean="0">
                <a:solidFill>
                  <a:srgbClr val="C00000"/>
                </a:solidFill>
              </a:rPr>
              <a:t>can</a:t>
            </a:r>
            <a:r>
              <a:rPr lang="cs-CZ" sz="4400" b="1" dirty="0" smtClean="0">
                <a:solidFill>
                  <a:srgbClr val="C00000"/>
                </a:solidFill>
              </a:rPr>
              <a:t>, </a:t>
            </a:r>
            <a:r>
              <a:rPr lang="cs-CZ" sz="4400" b="1" dirty="0" err="1" smtClean="0">
                <a:solidFill>
                  <a:srgbClr val="C00000"/>
                </a:solidFill>
              </a:rPr>
              <a:t>will</a:t>
            </a:r>
            <a:r>
              <a:rPr lang="cs-CZ" sz="4400" b="1" dirty="0">
                <a:solidFill>
                  <a:srgbClr val="C00000"/>
                </a:solidFill>
              </a:rPr>
              <a:t>)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Tvoření zjišťovacích otázek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092059" y="2852936"/>
            <a:ext cx="432048" cy="9361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3140759" y="2852936"/>
            <a:ext cx="576064" cy="9361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5432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00808"/>
            <a:ext cx="7408333" cy="4425355"/>
          </a:xfrm>
        </p:spPr>
        <p:txBody>
          <a:bodyPr/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Pomocné sloveso DO/DOES, DID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sz="4400" b="1" i="1" dirty="0">
                <a:solidFill>
                  <a:srgbClr val="7030A0"/>
                </a:solidFill>
              </a:rPr>
              <a:t>He </a:t>
            </a:r>
            <a:r>
              <a:rPr lang="cs-CZ" sz="4400" b="1" i="1" dirty="0" err="1" smtClean="0">
                <a:solidFill>
                  <a:srgbClr val="7030A0"/>
                </a:solidFill>
              </a:rPr>
              <a:t>work</a:t>
            </a:r>
            <a:r>
              <a:rPr lang="cs-CZ" sz="4400" b="1" i="1" dirty="0" err="1" smtClean="0">
                <a:solidFill>
                  <a:srgbClr val="FF0000"/>
                </a:solidFill>
              </a:rPr>
              <a:t>s</a:t>
            </a:r>
            <a:r>
              <a:rPr lang="cs-CZ" sz="4400" b="1" i="1" dirty="0" smtClean="0">
                <a:solidFill>
                  <a:srgbClr val="7030A0"/>
                </a:solidFill>
              </a:rPr>
              <a:t> in Prague.</a:t>
            </a:r>
          </a:p>
          <a:p>
            <a:pPr marL="0" indent="0" algn="ctr">
              <a:buNone/>
            </a:pPr>
            <a:r>
              <a:rPr lang="cs-CZ" sz="4400" b="1" i="1" strike="sngStrike" dirty="0" smtClean="0">
                <a:solidFill>
                  <a:srgbClr val="7030A0"/>
                </a:solidFill>
              </a:rPr>
              <a:t>Works he in Prague?</a:t>
            </a:r>
          </a:p>
          <a:p>
            <a:pPr marL="0" indent="0" algn="ctr">
              <a:buNone/>
            </a:pPr>
            <a:r>
              <a:rPr lang="cs-CZ" sz="4400" b="1" i="1" dirty="0" err="1" smtClean="0">
                <a:solidFill>
                  <a:srgbClr val="7030A0"/>
                </a:solidFill>
              </a:rPr>
              <a:t>Do</a:t>
            </a:r>
            <a:r>
              <a:rPr lang="cs-CZ" sz="4400" b="1" i="1" dirty="0" err="1" smtClean="0">
                <a:solidFill>
                  <a:srgbClr val="FF0000"/>
                </a:solidFill>
              </a:rPr>
              <a:t>es</a:t>
            </a:r>
            <a:r>
              <a:rPr lang="cs-CZ" sz="4400" b="1" i="1" dirty="0" smtClean="0">
                <a:solidFill>
                  <a:srgbClr val="7030A0"/>
                </a:solidFill>
              </a:rPr>
              <a:t> he </a:t>
            </a:r>
            <a:r>
              <a:rPr lang="cs-CZ" sz="4400" b="1" i="1" dirty="0" err="1" smtClean="0">
                <a:solidFill>
                  <a:srgbClr val="7030A0"/>
                </a:solidFill>
              </a:rPr>
              <a:t>work</a:t>
            </a:r>
            <a:r>
              <a:rPr lang="cs-CZ" sz="4400" b="1" i="1" dirty="0" smtClean="0">
                <a:solidFill>
                  <a:srgbClr val="7030A0"/>
                </a:solidFill>
              </a:rPr>
              <a:t> in Prague?</a:t>
            </a:r>
            <a:endParaRPr lang="cs-CZ" sz="4400" b="1" i="1" dirty="0">
              <a:solidFill>
                <a:srgbClr val="7030A0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Ostatní slovesa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2948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412776"/>
            <a:ext cx="7408333" cy="471338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Pravidla stejná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začínají </a:t>
            </a:r>
            <a:r>
              <a:rPr lang="cs-CZ" b="1" dirty="0">
                <a:solidFill>
                  <a:schemeClr val="tx1"/>
                </a:solidFill>
              </a:rPr>
              <a:t>na tázací </a:t>
            </a:r>
            <a:r>
              <a:rPr lang="cs-CZ" b="1" dirty="0" smtClean="0">
                <a:solidFill>
                  <a:schemeClr val="tx1"/>
                </a:solidFill>
              </a:rPr>
              <a:t>zájmeno</a:t>
            </a:r>
          </a:p>
          <a:p>
            <a:pPr algn="ctr"/>
            <a:r>
              <a:rPr lang="cs-CZ" sz="2800" b="1" i="1" dirty="0" err="1" smtClean="0">
                <a:solidFill>
                  <a:srgbClr val="7030A0"/>
                </a:solidFill>
              </a:rPr>
              <a:t>Where</a:t>
            </a:r>
            <a:r>
              <a:rPr lang="cs-CZ" sz="2800" b="1" i="1" dirty="0">
                <a:solidFill>
                  <a:srgbClr val="7030A0"/>
                </a:solidFill>
              </a:rPr>
              <a:t>? </a:t>
            </a:r>
            <a:endParaRPr lang="cs-CZ" sz="2800" b="1" i="1" dirty="0" smtClean="0">
              <a:solidFill>
                <a:srgbClr val="7030A0"/>
              </a:solidFill>
            </a:endParaRPr>
          </a:p>
          <a:p>
            <a:pPr algn="ctr"/>
            <a:r>
              <a:rPr lang="cs-CZ" sz="2800" b="1" i="1" dirty="0" err="1" smtClean="0">
                <a:solidFill>
                  <a:srgbClr val="7030A0"/>
                </a:solidFill>
              </a:rPr>
              <a:t>When</a:t>
            </a:r>
            <a:r>
              <a:rPr lang="cs-CZ" sz="2800" b="1" i="1" dirty="0">
                <a:solidFill>
                  <a:srgbClr val="7030A0"/>
                </a:solidFill>
              </a:rPr>
              <a:t>? </a:t>
            </a:r>
            <a:endParaRPr lang="cs-CZ" sz="2800" b="1" i="1" dirty="0" smtClean="0">
              <a:solidFill>
                <a:srgbClr val="7030A0"/>
              </a:solidFill>
            </a:endParaRPr>
          </a:p>
          <a:p>
            <a:pPr algn="ctr"/>
            <a:r>
              <a:rPr lang="cs-CZ" sz="2800" b="1" i="1" dirty="0" err="1" smtClean="0">
                <a:solidFill>
                  <a:srgbClr val="7030A0"/>
                </a:solidFill>
              </a:rPr>
              <a:t>Who</a:t>
            </a:r>
            <a:r>
              <a:rPr lang="cs-CZ" sz="2800" b="1" i="1" dirty="0">
                <a:solidFill>
                  <a:srgbClr val="7030A0"/>
                </a:solidFill>
              </a:rPr>
              <a:t>? </a:t>
            </a:r>
            <a:endParaRPr lang="cs-CZ" sz="2800" b="1" i="1" dirty="0" smtClean="0">
              <a:solidFill>
                <a:srgbClr val="7030A0"/>
              </a:solidFill>
            </a:endParaRPr>
          </a:p>
          <a:p>
            <a:pPr algn="ctr"/>
            <a:r>
              <a:rPr lang="cs-CZ" sz="2800" b="1" i="1" dirty="0" err="1" smtClean="0">
                <a:solidFill>
                  <a:srgbClr val="7030A0"/>
                </a:solidFill>
              </a:rPr>
              <a:t>What</a:t>
            </a:r>
            <a:r>
              <a:rPr lang="cs-CZ" sz="2800" b="1" i="1" dirty="0">
                <a:solidFill>
                  <a:srgbClr val="7030A0"/>
                </a:solidFill>
              </a:rPr>
              <a:t>? </a:t>
            </a:r>
            <a:endParaRPr lang="cs-CZ" sz="2800" b="1" i="1" dirty="0" smtClean="0">
              <a:solidFill>
                <a:srgbClr val="7030A0"/>
              </a:solidFill>
            </a:endParaRPr>
          </a:p>
          <a:p>
            <a:pPr algn="ctr"/>
            <a:r>
              <a:rPr lang="cs-CZ" sz="2800" b="1" i="1" dirty="0" err="1" smtClean="0">
                <a:solidFill>
                  <a:srgbClr val="7030A0"/>
                </a:solidFill>
              </a:rPr>
              <a:t>Which</a:t>
            </a:r>
            <a:r>
              <a:rPr lang="cs-CZ" sz="2800" b="1" i="1" dirty="0">
                <a:solidFill>
                  <a:srgbClr val="7030A0"/>
                </a:solidFill>
              </a:rPr>
              <a:t>? </a:t>
            </a:r>
            <a:endParaRPr lang="cs-CZ" sz="2800" b="1" i="1" dirty="0" smtClean="0">
              <a:solidFill>
                <a:srgbClr val="7030A0"/>
              </a:solidFill>
            </a:endParaRPr>
          </a:p>
          <a:p>
            <a:pPr algn="ctr"/>
            <a:r>
              <a:rPr lang="cs-CZ" sz="2800" b="1" i="1" dirty="0" err="1" smtClean="0">
                <a:solidFill>
                  <a:srgbClr val="7030A0"/>
                </a:solidFill>
              </a:rPr>
              <a:t>Why</a:t>
            </a:r>
            <a:r>
              <a:rPr lang="cs-CZ" sz="2800" b="1" i="1" dirty="0">
                <a:solidFill>
                  <a:srgbClr val="7030A0"/>
                </a:solidFill>
              </a:rPr>
              <a:t>? </a:t>
            </a:r>
            <a:endParaRPr lang="cs-CZ" sz="2800" b="1" i="1" dirty="0" smtClean="0">
              <a:solidFill>
                <a:srgbClr val="7030A0"/>
              </a:solidFill>
            </a:endParaRPr>
          </a:p>
          <a:p>
            <a:pPr algn="ctr"/>
            <a:r>
              <a:rPr lang="cs-CZ" sz="2800" b="1" i="1" dirty="0" err="1" smtClean="0">
                <a:solidFill>
                  <a:srgbClr val="7030A0"/>
                </a:solidFill>
              </a:rPr>
              <a:t>Whose</a:t>
            </a:r>
            <a:r>
              <a:rPr lang="cs-CZ" sz="2800" b="1" i="1" dirty="0">
                <a:solidFill>
                  <a:srgbClr val="7030A0"/>
                </a:solidFill>
              </a:rPr>
              <a:t>? </a:t>
            </a:r>
            <a:endParaRPr lang="cs-CZ" sz="2800" b="1" i="1" dirty="0" smtClean="0">
              <a:solidFill>
                <a:srgbClr val="7030A0"/>
              </a:solidFill>
            </a:endParaRPr>
          </a:p>
          <a:p>
            <a:pPr algn="ctr"/>
            <a:r>
              <a:rPr lang="cs-CZ" sz="2800" b="1" i="1" dirty="0" err="1" smtClean="0">
                <a:solidFill>
                  <a:srgbClr val="7030A0"/>
                </a:solidFill>
              </a:rPr>
              <a:t>How</a:t>
            </a:r>
            <a:r>
              <a:rPr lang="cs-CZ" sz="2800" b="1" i="1" dirty="0">
                <a:solidFill>
                  <a:srgbClr val="7030A0"/>
                </a:solidFill>
              </a:rPr>
              <a:t>?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Tvoření doplňovacích otázek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8657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484784"/>
            <a:ext cx="7408333" cy="4641379"/>
          </a:xfrm>
        </p:spPr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Pokud se ptáme na podmět, k převrácení slovosledu (ani používání pomocného DO) nedochází</a:t>
            </a:r>
            <a:r>
              <a:rPr lang="cs-CZ" b="1" dirty="0" smtClean="0">
                <a:solidFill>
                  <a:schemeClr val="tx1"/>
                </a:solidFill>
              </a:rPr>
              <a:t>:</a:t>
            </a:r>
          </a:p>
          <a:p>
            <a:endParaRPr lang="cs-CZ" b="1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4400" b="1" i="1" dirty="0" err="1">
                <a:solidFill>
                  <a:srgbClr val="7030A0"/>
                </a:solidFill>
              </a:rPr>
              <a:t>Somebody</a:t>
            </a:r>
            <a:r>
              <a:rPr lang="cs-CZ" sz="4400" b="1" i="1" dirty="0">
                <a:solidFill>
                  <a:srgbClr val="7030A0"/>
                </a:solidFill>
              </a:rPr>
              <a:t> </a:t>
            </a:r>
            <a:r>
              <a:rPr lang="cs-CZ" sz="4400" b="1" i="1" dirty="0" err="1">
                <a:solidFill>
                  <a:srgbClr val="7030A0"/>
                </a:solidFill>
              </a:rPr>
              <a:t>is</a:t>
            </a:r>
            <a:r>
              <a:rPr lang="cs-CZ" sz="4400" b="1" i="1" dirty="0">
                <a:solidFill>
                  <a:srgbClr val="7030A0"/>
                </a:solidFill>
              </a:rPr>
              <a:t> </a:t>
            </a:r>
            <a:r>
              <a:rPr lang="cs-CZ" sz="4400" b="1" i="1" dirty="0" err="1" smtClean="0">
                <a:solidFill>
                  <a:srgbClr val="7030A0"/>
                </a:solidFill>
              </a:rPr>
              <a:t>singing</a:t>
            </a:r>
            <a:r>
              <a:rPr lang="cs-CZ" sz="4400" b="1" i="1" dirty="0" smtClean="0">
                <a:solidFill>
                  <a:srgbClr val="7030A0"/>
                </a:solidFill>
              </a:rPr>
              <a:t>.</a:t>
            </a:r>
            <a:r>
              <a:rPr lang="cs-CZ" sz="4400" b="1" i="1" dirty="0">
                <a:solidFill>
                  <a:srgbClr val="7030A0"/>
                </a:solidFill>
              </a:rPr>
              <a:t> </a:t>
            </a:r>
            <a:endParaRPr lang="cs-CZ" sz="4400" b="1" i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sz="4400" b="1" i="1" dirty="0" err="1" smtClean="0">
                <a:solidFill>
                  <a:srgbClr val="7030A0"/>
                </a:solidFill>
              </a:rPr>
              <a:t>Who</a:t>
            </a:r>
            <a:r>
              <a:rPr lang="cs-CZ" sz="4400" b="1" i="1" dirty="0" smtClean="0">
                <a:solidFill>
                  <a:srgbClr val="7030A0"/>
                </a:solidFill>
              </a:rPr>
              <a:t> </a:t>
            </a:r>
            <a:r>
              <a:rPr lang="cs-CZ" sz="4400" b="1" i="1" dirty="0" err="1">
                <a:solidFill>
                  <a:srgbClr val="7030A0"/>
                </a:solidFill>
              </a:rPr>
              <a:t>is</a:t>
            </a:r>
            <a:r>
              <a:rPr lang="cs-CZ" sz="4400" b="1" i="1" dirty="0">
                <a:solidFill>
                  <a:srgbClr val="7030A0"/>
                </a:solidFill>
              </a:rPr>
              <a:t> </a:t>
            </a:r>
            <a:r>
              <a:rPr lang="cs-CZ" sz="4400" b="1" i="1" dirty="0" err="1" smtClean="0">
                <a:solidFill>
                  <a:srgbClr val="7030A0"/>
                </a:solidFill>
              </a:rPr>
              <a:t>singing</a:t>
            </a:r>
            <a:r>
              <a:rPr lang="cs-CZ" sz="4400" b="1" i="1" dirty="0" smtClean="0">
                <a:solidFill>
                  <a:srgbClr val="7030A0"/>
                </a:solidFill>
              </a:rPr>
              <a:t>? </a:t>
            </a:r>
            <a:r>
              <a:rPr lang="cs-CZ" sz="4400" b="1" i="1" dirty="0">
                <a:solidFill>
                  <a:srgbClr val="7030A0"/>
                </a:solidFill>
              </a:rPr>
              <a:t/>
            </a:r>
            <a:br>
              <a:rPr lang="cs-CZ" sz="4400" b="1" i="1" dirty="0">
                <a:solidFill>
                  <a:srgbClr val="7030A0"/>
                </a:solidFill>
              </a:rPr>
            </a:br>
            <a:endParaRPr lang="cs-CZ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na podmět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394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556792"/>
            <a:ext cx="7408333" cy="4569371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John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playing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guitar</a:t>
            </a:r>
            <a:r>
              <a:rPr lang="cs-CZ" sz="2800" dirty="0" smtClean="0"/>
              <a:t>.  (zjišťovací)</a:t>
            </a:r>
          </a:p>
          <a:p>
            <a:r>
              <a:rPr lang="cs-CZ" sz="2800" i="1" dirty="0" err="1" smtClean="0">
                <a:solidFill>
                  <a:srgbClr val="FFFF00"/>
                </a:solidFill>
              </a:rPr>
              <a:t>Is</a:t>
            </a:r>
            <a:r>
              <a:rPr lang="cs-CZ" sz="2800" i="1" dirty="0" smtClean="0">
                <a:solidFill>
                  <a:srgbClr val="FFFF00"/>
                </a:solidFill>
              </a:rPr>
              <a:t> John </a:t>
            </a:r>
            <a:r>
              <a:rPr lang="cs-CZ" sz="2800" i="1" dirty="0" err="1" smtClean="0">
                <a:solidFill>
                  <a:srgbClr val="FFFF00"/>
                </a:solidFill>
              </a:rPr>
              <a:t>playing</a:t>
            </a:r>
            <a:r>
              <a:rPr lang="cs-CZ" sz="2800" i="1" dirty="0" smtClean="0">
                <a:solidFill>
                  <a:srgbClr val="FFFF00"/>
                </a:solidFill>
              </a:rPr>
              <a:t> </a:t>
            </a:r>
            <a:r>
              <a:rPr lang="cs-CZ" sz="2800" i="1" dirty="0" err="1" smtClean="0">
                <a:solidFill>
                  <a:srgbClr val="FFFF00"/>
                </a:solidFill>
              </a:rPr>
              <a:t>the</a:t>
            </a:r>
            <a:r>
              <a:rPr lang="cs-CZ" sz="2800" i="1" dirty="0" smtClean="0">
                <a:solidFill>
                  <a:srgbClr val="FFFF00"/>
                </a:solidFill>
              </a:rPr>
              <a:t> </a:t>
            </a:r>
            <a:r>
              <a:rPr lang="cs-CZ" sz="2800" i="1" dirty="0" err="1" smtClean="0">
                <a:solidFill>
                  <a:srgbClr val="FFFF00"/>
                </a:solidFill>
              </a:rPr>
              <a:t>guitar</a:t>
            </a:r>
            <a:r>
              <a:rPr lang="cs-CZ" sz="2800" i="1" dirty="0" smtClean="0">
                <a:solidFill>
                  <a:srgbClr val="FFFF00"/>
                </a:solidFill>
              </a:rPr>
              <a:t>?</a:t>
            </a:r>
          </a:p>
          <a:p>
            <a:r>
              <a:rPr lang="cs-CZ" sz="2800" dirty="0" smtClean="0"/>
              <a:t>My </a:t>
            </a:r>
            <a:r>
              <a:rPr lang="cs-CZ" sz="2800" dirty="0" err="1" smtClean="0"/>
              <a:t>mother</a:t>
            </a:r>
            <a:r>
              <a:rPr lang="cs-CZ" sz="2800" dirty="0" smtClean="0"/>
              <a:t> </a:t>
            </a:r>
            <a:r>
              <a:rPr lang="cs-CZ" sz="2800" dirty="0" err="1" smtClean="0"/>
              <a:t>likes</a:t>
            </a:r>
            <a:r>
              <a:rPr lang="cs-CZ" sz="2800" dirty="0" smtClean="0"/>
              <a:t> </a:t>
            </a:r>
            <a:r>
              <a:rPr lang="cs-CZ" sz="2800" u="sng" dirty="0" err="1" smtClean="0"/>
              <a:t>reading</a:t>
            </a:r>
            <a:r>
              <a:rPr lang="cs-CZ" sz="2800" u="sng" dirty="0" smtClean="0"/>
              <a:t> </a:t>
            </a:r>
            <a:r>
              <a:rPr lang="cs-CZ" sz="2800" u="sng" dirty="0" err="1" smtClean="0"/>
              <a:t>books</a:t>
            </a:r>
            <a:r>
              <a:rPr lang="cs-CZ" sz="2800" dirty="0" smtClean="0"/>
              <a:t>. (doplňovací )</a:t>
            </a:r>
          </a:p>
          <a:p>
            <a:r>
              <a:rPr lang="cs-CZ" sz="2800" i="1" dirty="0" err="1" smtClean="0">
                <a:solidFill>
                  <a:srgbClr val="FFFF00"/>
                </a:solidFill>
              </a:rPr>
              <a:t>What</a:t>
            </a:r>
            <a:r>
              <a:rPr lang="cs-CZ" sz="2800" i="1" dirty="0" smtClean="0">
                <a:solidFill>
                  <a:srgbClr val="FFFF00"/>
                </a:solidFill>
              </a:rPr>
              <a:t> </a:t>
            </a:r>
            <a:r>
              <a:rPr lang="cs-CZ" sz="2800" i="1" dirty="0" err="1" smtClean="0">
                <a:solidFill>
                  <a:srgbClr val="FFFF00"/>
                </a:solidFill>
              </a:rPr>
              <a:t>does</a:t>
            </a:r>
            <a:r>
              <a:rPr lang="cs-CZ" sz="2800" i="1" dirty="0" smtClean="0">
                <a:solidFill>
                  <a:srgbClr val="FFFF00"/>
                </a:solidFill>
              </a:rPr>
              <a:t> </a:t>
            </a:r>
            <a:r>
              <a:rPr lang="cs-CZ" sz="2800" i="1" dirty="0" err="1" smtClean="0">
                <a:solidFill>
                  <a:srgbClr val="FFFF00"/>
                </a:solidFill>
              </a:rPr>
              <a:t>your</a:t>
            </a:r>
            <a:r>
              <a:rPr lang="cs-CZ" sz="2800" i="1" dirty="0" smtClean="0">
                <a:solidFill>
                  <a:srgbClr val="FFFF00"/>
                </a:solidFill>
              </a:rPr>
              <a:t> </a:t>
            </a:r>
            <a:r>
              <a:rPr lang="cs-CZ" sz="2800" i="1" dirty="0" err="1" smtClean="0">
                <a:solidFill>
                  <a:srgbClr val="FFFF00"/>
                </a:solidFill>
              </a:rPr>
              <a:t>mother</a:t>
            </a:r>
            <a:r>
              <a:rPr lang="cs-CZ" sz="2800" i="1" dirty="0" smtClean="0">
                <a:solidFill>
                  <a:srgbClr val="FFFF00"/>
                </a:solidFill>
              </a:rPr>
              <a:t> </a:t>
            </a:r>
            <a:r>
              <a:rPr lang="cs-CZ" sz="2800" i="1" dirty="0" err="1" smtClean="0">
                <a:solidFill>
                  <a:srgbClr val="FFFF00"/>
                </a:solidFill>
              </a:rPr>
              <a:t>like</a:t>
            </a:r>
            <a:r>
              <a:rPr lang="cs-CZ" sz="2800" i="1" dirty="0" smtClean="0">
                <a:solidFill>
                  <a:srgbClr val="FFFF00"/>
                </a:solidFill>
              </a:rPr>
              <a:t> </a:t>
            </a:r>
            <a:r>
              <a:rPr lang="cs-CZ" sz="2800" i="1" dirty="0" err="1" smtClean="0">
                <a:solidFill>
                  <a:srgbClr val="FFFF00"/>
                </a:solidFill>
              </a:rPr>
              <a:t>doing</a:t>
            </a:r>
            <a:r>
              <a:rPr lang="cs-CZ" sz="2800" i="1" dirty="0" smtClean="0">
                <a:solidFill>
                  <a:srgbClr val="FFFF00"/>
                </a:solidFill>
              </a:rPr>
              <a:t>?</a:t>
            </a:r>
          </a:p>
          <a:p>
            <a:r>
              <a:rPr lang="cs-CZ" sz="2800" dirty="0" err="1" smtClean="0"/>
              <a:t>They</a:t>
            </a:r>
            <a:r>
              <a:rPr lang="cs-CZ" sz="2800" dirty="0" smtClean="0"/>
              <a:t> </a:t>
            </a:r>
            <a:r>
              <a:rPr lang="cs-CZ" sz="2800" dirty="0" err="1" smtClean="0"/>
              <a:t>can</a:t>
            </a:r>
            <a:r>
              <a:rPr lang="cs-CZ" sz="2800" dirty="0" smtClean="0"/>
              <a:t> </a:t>
            </a:r>
            <a:r>
              <a:rPr lang="cs-CZ" sz="2800" dirty="0" err="1" smtClean="0"/>
              <a:t>swim</a:t>
            </a:r>
            <a:r>
              <a:rPr lang="cs-CZ" sz="2800" dirty="0" smtClean="0"/>
              <a:t> </a:t>
            </a:r>
            <a:r>
              <a:rPr lang="cs-CZ" sz="2800" dirty="0" err="1" smtClean="0"/>
              <a:t>well</a:t>
            </a:r>
            <a:r>
              <a:rPr lang="cs-CZ" sz="2800" dirty="0" smtClean="0"/>
              <a:t>. (zjišťovací)</a:t>
            </a:r>
          </a:p>
          <a:p>
            <a:r>
              <a:rPr lang="cs-CZ" sz="2800" i="1" dirty="0" err="1" smtClean="0">
                <a:solidFill>
                  <a:srgbClr val="FFFF00"/>
                </a:solidFill>
              </a:rPr>
              <a:t>Can</a:t>
            </a:r>
            <a:r>
              <a:rPr lang="cs-CZ" sz="2800" i="1" dirty="0" smtClean="0">
                <a:solidFill>
                  <a:srgbClr val="FFFF00"/>
                </a:solidFill>
              </a:rPr>
              <a:t> </a:t>
            </a:r>
            <a:r>
              <a:rPr lang="cs-CZ" sz="2800" i="1" dirty="0" err="1" smtClean="0">
                <a:solidFill>
                  <a:srgbClr val="FFFF00"/>
                </a:solidFill>
              </a:rPr>
              <a:t>they</a:t>
            </a:r>
            <a:r>
              <a:rPr lang="cs-CZ" sz="2800" i="1" dirty="0" smtClean="0">
                <a:solidFill>
                  <a:srgbClr val="FFFF00"/>
                </a:solidFill>
              </a:rPr>
              <a:t> </a:t>
            </a:r>
            <a:r>
              <a:rPr lang="cs-CZ" sz="2800" i="1" dirty="0" err="1" smtClean="0">
                <a:solidFill>
                  <a:srgbClr val="FFFF00"/>
                </a:solidFill>
              </a:rPr>
              <a:t>swim</a:t>
            </a:r>
            <a:r>
              <a:rPr lang="cs-CZ" sz="2800" i="1" dirty="0" smtClean="0">
                <a:solidFill>
                  <a:srgbClr val="FFFF00"/>
                </a:solidFill>
              </a:rPr>
              <a:t> </a:t>
            </a:r>
            <a:r>
              <a:rPr lang="cs-CZ" sz="2800" i="1" dirty="0" err="1" smtClean="0">
                <a:solidFill>
                  <a:srgbClr val="FFFF00"/>
                </a:solidFill>
              </a:rPr>
              <a:t>well</a:t>
            </a:r>
            <a:r>
              <a:rPr lang="cs-CZ" sz="2800" i="1" dirty="0" smtClean="0">
                <a:solidFill>
                  <a:srgbClr val="FFFF00"/>
                </a:solidFill>
              </a:rPr>
              <a:t>?</a:t>
            </a:r>
          </a:p>
          <a:p>
            <a:r>
              <a:rPr lang="cs-CZ" sz="2800" dirty="0" smtClean="0"/>
              <a:t>My </a:t>
            </a:r>
            <a:r>
              <a:rPr lang="cs-CZ" sz="2800" dirty="0" err="1" smtClean="0"/>
              <a:t>friend</a:t>
            </a:r>
            <a:r>
              <a:rPr lang="cs-CZ" sz="2800" dirty="0" smtClean="0"/>
              <a:t> </a:t>
            </a:r>
            <a:r>
              <a:rPr lang="cs-CZ" sz="2800" dirty="0" err="1" smtClean="0"/>
              <a:t>went</a:t>
            </a:r>
            <a:r>
              <a:rPr lang="cs-CZ" sz="2800" dirty="0" smtClean="0"/>
              <a:t> </a:t>
            </a:r>
            <a:r>
              <a:rPr lang="cs-CZ" sz="2800" u="sng" dirty="0" smtClean="0"/>
              <a:t>to Italy </a:t>
            </a:r>
            <a:r>
              <a:rPr lang="cs-CZ" sz="2800" dirty="0" smtClean="0"/>
              <a:t>last </a:t>
            </a:r>
            <a:r>
              <a:rPr lang="cs-CZ" sz="2800" dirty="0" err="1" smtClean="0"/>
              <a:t>month</a:t>
            </a:r>
            <a:r>
              <a:rPr lang="cs-CZ" sz="2800" dirty="0" smtClean="0"/>
              <a:t>. (doplňovací)</a:t>
            </a:r>
          </a:p>
          <a:p>
            <a:r>
              <a:rPr lang="cs-CZ" sz="2800" i="1" dirty="0" err="1" smtClean="0">
                <a:solidFill>
                  <a:srgbClr val="FFFF00"/>
                </a:solidFill>
              </a:rPr>
              <a:t>Where</a:t>
            </a:r>
            <a:r>
              <a:rPr lang="cs-CZ" sz="2800" i="1" dirty="0" smtClean="0">
                <a:solidFill>
                  <a:srgbClr val="FFFF00"/>
                </a:solidFill>
              </a:rPr>
              <a:t> </a:t>
            </a:r>
            <a:r>
              <a:rPr lang="cs-CZ" sz="2800" i="1" dirty="0" err="1" smtClean="0">
                <a:solidFill>
                  <a:srgbClr val="FFFF00"/>
                </a:solidFill>
              </a:rPr>
              <a:t>did</a:t>
            </a:r>
            <a:r>
              <a:rPr lang="cs-CZ" sz="2800" i="1" dirty="0" smtClean="0">
                <a:solidFill>
                  <a:srgbClr val="FFFF00"/>
                </a:solidFill>
              </a:rPr>
              <a:t> </a:t>
            </a:r>
            <a:r>
              <a:rPr lang="cs-CZ" sz="2800" i="1" dirty="0" err="1" smtClean="0">
                <a:solidFill>
                  <a:srgbClr val="FFFF00"/>
                </a:solidFill>
              </a:rPr>
              <a:t>your</a:t>
            </a:r>
            <a:r>
              <a:rPr lang="cs-CZ" sz="2800" i="1" dirty="0" smtClean="0">
                <a:solidFill>
                  <a:srgbClr val="FFFF00"/>
                </a:solidFill>
              </a:rPr>
              <a:t> </a:t>
            </a:r>
            <a:r>
              <a:rPr lang="cs-CZ" sz="2800" i="1" dirty="0" err="1" smtClean="0">
                <a:solidFill>
                  <a:srgbClr val="FFFF00"/>
                </a:solidFill>
              </a:rPr>
              <a:t>friend</a:t>
            </a:r>
            <a:r>
              <a:rPr lang="cs-CZ" sz="2800" i="1" dirty="0" smtClean="0">
                <a:solidFill>
                  <a:srgbClr val="FFFF00"/>
                </a:solidFill>
              </a:rPr>
              <a:t> go last </a:t>
            </a:r>
            <a:r>
              <a:rPr lang="cs-CZ" sz="2800" i="1" dirty="0" err="1" smtClean="0">
                <a:solidFill>
                  <a:srgbClr val="FFFF00"/>
                </a:solidFill>
              </a:rPr>
              <a:t>month</a:t>
            </a:r>
            <a:r>
              <a:rPr lang="cs-CZ" sz="2800" i="1" dirty="0" smtClean="0">
                <a:solidFill>
                  <a:srgbClr val="FFFF00"/>
                </a:solidFill>
              </a:rPr>
              <a:t>?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Make </a:t>
            </a:r>
            <a:r>
              <a:rPr lang="cs-CZ" dirty="0" err="1" smtClean="0"/>
              <a:t>questions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3404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37</TotalTime>
  <Words>251</Words>
  <Application>Microsoft Office PowerPoint</Application>
  <PresentationFormat>Předvádění na obrazovce (4:3)</PresentationFormat>
  <Paragraphs>56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Prezentace aplikace PowerPoint</vt:lpstr>
      <vt:lpstr>Anotace</vt:lpstr>
      <vt:lpstr>Questions </vt:lpstr>
      <vt:lpstr>Prezentace aplikace PowerPoint</vt:lpstr>
      <vt:lpstr>Tvoření zjišťovacích otázek</vt:lpstr>
      <vt:lpstr>Ostatní slovesa</vt:lpstr>
      <vt:lpstr>Tvoření doplňovacích otázek</vt:lpstr>
      <vt:lpstr>Otázka na podmět</vt:lpstr>
      <vt:lpstr>Make questions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Questions</dc:title>
  <dc:creator>pc</dc:creator>
  <cp:lastModifiedBy>pc</cp:lastModifiedBy>
  <cp:revision>5</cp:revision>
  <dcterms:created xsi:type="dcterms:W3CDTF">2013-07-31T18:52:32Z</dcterms:created>
  <dcterms:modified xsi:type="dcterms:W3CDTF">2013-08-13T07:52:13Z</dcterms:modified>
</cp:coreProperties>
</file>