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9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6" r:id="rId11"/>
    <p:sldId id="263" r:id="rId12"/>
    <p:sldId id="265" r:id="rId13"/>
    <p:sldId id="264" r:id="rId14"/>
    <p:sldId id="267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69" d="100"/>
          <a:sy n="69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BEEC2-4388-45DF-9FFA-7FF0D3FF5A41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D258971-140F-44F5-A989-89AB7756328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BEEC2-4388-45DF-9FFA-7FF0D3FF5A41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58971-140F-44F5-A989-89AB775632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BEEC2-4388-45DF-9FFA-7FF0D3FF5A41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58971-140F-44F5-A989-89AB775632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BEEC2-4388-45DF-9FFA-7FF0D3FF5A41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58971-140F-44F5-A989-89AB7756328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BEEC2-4388-45DF-9FFA-7FF0D3FF5A41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58971-140F-44F5-A989-89AB7756328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BEEC2-4388-45DF-9FFA-7FF0D3FF5A41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58971-140F-44F5-A989-89AB775632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BEEC2-4388-45DF-9FFA-7FF0D3FF5A41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58971-140F-44F5-A989-89AB775632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BEEC2-4388-45DF-9FFA-7FF0D3FF5A41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58971-140F-44F5-A989-89AB775632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BEEC2-4388-45DF-9FFA-7FF0D3FF5A41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58971-140F-44F5-A989-89AB775632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BEEC2-4388-45DF-9FFA-7FF0D3FF5A41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58971-140F-44F5-A989-89AB775632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BEEC2-4388-45DF-9FFA-7FF0D3FF5A41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58971-140F-44F5-A989-89AB775632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A14BEEC2-4388-45DF-9FFA-7FF0D3FF5A41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9D258971-140F-44F5-A989-89AB7756328E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hyperlink" Target="http://www.youtube.com/watch?v=_LmYd92Cfn4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hyperlink" Target="http://www.youtube.com/watch?v=3Besu8Leg_0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32656"/>
            <a:ext cx="7715304" cy="157163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>
            <a:spLocks noGrp="1"/>
          </p:cNvSpPr>
          <p:nvPr/>
        </p:nvSpPr>
        <p:spPr>
          <a:xfrm>
            <a:off x="392877" y="2564904"/>
            <a:ext cx="8358246" cy="37862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b="1" dirty="0"/>
              <a:t>Název školy : </a:t>
            </a:r>
            <a:r>
              <a:rPr lang="cs-CZ" dirty="0"/>
              <a:t>Základní škola a mateřská škola, </a:t>
            </a:r>
            <a:r>
              <a:rPr lang="cs-CZ" dirty="0" smtClean="0"/>
              <a:t>  </a:t>
            </a:r>
          </a:p>
          <a:p>
            <a:pPr algn="l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Svoboda </a:t>
            </a:r>
            <a:r>
              <a:rPr lang="cs-CZ" dirty="0"/>
              <a:t>nad  Úpou, okres Trutnov</a:t>
            </a:r>
            <a:r>
              <a:rPr lang="cs-CZ" dirty="0" smtClean="0"/>
              <a:t> </a:t>
            </a:r>
          </a:p>
          <a:p>
            <a:pPr algn="l"/>
            <a:r>
              <a:rPr lang="cs-CZ" b="1" dirty="0" smtClean="0"/>
              <a:t>Autor </a:t>
            </a:r>
            <a:r>
              <a:rPr lang="cs-CZ" b="1" dirty="0"/>
              <a:t>: </a:t>
            </a:r>
            <a:r>
              <a:rPr lang="cs-CZ" dirty="0" smtClean="0"/>
              <a:t>Bc. Lucie Ševčíková</a:t>
            </a:r>
          </a:p>
          <a:p>
            <a:pPr algn="l"/>
            <a:r>
              <a:rPr lang="cs-CZ" b="1" dirty="0" smtClean="0"/>
              <a:t>Datum </a:t>
            </a:r>
            <a:r>
              <a:rPr lang="cs-CZ" b="1" dirty="0"/>
              <a:t>: </a:t>
            </a:r>
            <a:r>
              <a:rPr lang="cs-CZ" dirty="0" smtClean="0"/>
              <a:t>16. </a:t>
            </a:r>
            <a:r>
              <a:rPr lang="cs-CZ" dirty="0" smtClean="0"/>
              <a:t>12. 2012</a:t>
            </a:r>
          </a:p>
          <a:p>
            <a:r>
              <a:rPr lang="cs-CZ" b="1" dirty="0" smtClean="0"/>
              <a:t>Název </a:t>
            </a:r>
            <a:r>
              <a:rPr lang="cs-CZ" b="1" dirty="0"/>
              <a:t>: VY_22_INOVACE_2.2.2 </a:t>
            </a:r>
            <a:r>
              <a:rPr lang="cs-CZ" b="1" dirty="0" smtClean="0"/>
              <a:t>AJ8,9k_8</a:t>
            </a:r>
            <a:endParaRPr lang="cs-CZ" b="1" dirty="0" smtClean="0"/>
          </a:p>
          <a:p>
            <a:pPr algn="l"/>
            <a:r>
              <a:rPr lang="cs-CZ" b="1" dirty="0" smtClean="0"/>
              <a:t>Téma </a:t>
            </a:r>
            <a:r>
              <a:rPr lang="cs-CZ" b="1" dirty="0"/>
              <a:t>: </a:t>
            </a:r>
            <a:r>
              <a:rPr lang="cs-CZ" dirty="0" err="1" smtClean="0"/>
              <a:t>Multicultural</a:t>
            </a:r>
            <a:r>
              <a:rPr lang="cs-CZ" dirty="0" smtClean="0"/>
              <a:t> </a:t>
            </a:r>
            <a:r>
              <a:rPr lang="cs-CZ" dirty="0" err="1" smtClean="0"/>
              <a:t>Britain</a:t>
            </a:r>
            <a:endParaRPr lang="cs-CZ" dirty="0" smtClean="0"/>
          </a:p>
          <a:p>
            <a:pPr algn="l"/>
            <a:r>
              <a:rPr lang="cs-CZ" b="1" dirty="0" smtClean="0"/>
              <a:t>Ročník </a:t>
            </a:r>
            <a:r>
              <a:rPr lang="cs-CZ" b="1" dirty="0"/>
              <a:t>: </a:t>
            </a:r>
            <a:r>
              <a:rPr lang="cs-CZ" dirty="0" smtClean="0"/>
              <a:t>8. a 9. </a:t>
            </a:r>
          </a:p>
          <a:p>
            <a:pPr algn="l"/>
            <a:r>
              <a:rPr lang="cs-CZ" b="1" dirty="0" smtClean="0"/>
              <a:t>Číslo </a:t>
            </a:r>
            <a:r>
              <a:rPr lang="cs-CZ" b="1" dirty="0"/>
              <a:t>projektu 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755576" y="836712"/>
            <a:ext cx="70150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/>
              <a:t>Obrázky: http://office.microsoft.com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1575160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Tento materiál slouží k představení multikulturní Británie. Jaké národnosti zde žijí, jaké jsou jejich zvyky a kde se můžeme setkat s jejich tradičními festivaly. Prezentace obsahuje i odkazy na videoukázky z těchto festivalů. Poslední snímek obsahuje kontrolní otázky. Materiál je určen pro žáky 8. a 9. ročníku.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7200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Multicultural</a:t>
            </a:r>
            <a:r>
              <a:rPr lang="cs-CZ" dirty="0" smtClean="0"/>
              <a:t> </a:t>
            </a:r>
            <a:r>
              <a:rPr lang="cs-CZ" dirty="0" err="1" smtClean="0"/>
              <a:t>Britain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Multikulturní Británie</a:t>
            </a:r>
            <a:endParaRPr lang="cs-CZ" dirty="0"/>
          </a:p>
        </p:txBody>
      </p:sp>
      <p:pic>
        <p:nvPicPr>
          <p:cNvPr id="2051" name="Picture 3" descr="C:\Users\pc\AppData\Local\Microsoft\Windows\Temporary Internet Files\Content.IE5\OZI12HTS\MP90042802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78873"/>
            <a:ext cx="2990050" cy="3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226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620688"/>
            <a:ext cx="7315200" cy="1154097"/>
          </a:xfrm>
        </p:spPr>
        <p:txBody>
          <a:bodyPr/>
          <a:lstStyle/>
          <a:p>
            <a:r>
              <a:rPr lang="cs-CZ" dirty="0" err="1" smtClean="0"/>
              <a:t>Multiculturalism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cs-CZ" sz="2800" dirty="0" smtClean="0"/>
              <a:t>=</a:t>
            </a:r>
            <a:r>
              <a:rPr lang="cs-CZ" sz="2800" u="sng" dirty="0" err="1" smtClean="0"/>
              <a:t>different</a:t>
            </a:r>
            <a:r>
              <a:rPr lang="cs-CZ" sz="2800" u="sng" dirty="0" smtClean="0"/>
              <a:t> </a:t>
            </a:r>
            <a:r>
              <a:rPr lang="en-US" sz="2800" u="sng" dirty="0" smtClean="0"/>
              <a:t>ethnic</a:t>
            </a:r>
            <a:r>
              <a:rPr lang="en-US" sz="2800" u="sng" dirty="0"/>
              <a:t> cultures within a </a:t>
            </a:r>
            <a:r>
              <a:rPr lang="en-US" sz="2800" u="sng" dirty="0" smtClean="0"/>
              <a:t>community</a:t>
            </a:r>
            <a:endParaRPr lang="cs-CZ" sz="2800" u="sng" dirty="0" smtClean="0"/>
          </a:p>
          <a:p>
            <a:pPr marL="45720" indent="0" algn="just">
              <a:buNone/>
            </a:pPr>
            <a:endParaRPr lang="cs-CZ" sz="2800" u="sng" dirty="0"/>
          </a:p>
          <a:p>
            <a:pPr algn="just"/>
            <a:r>
              <a:rPr lang="en-US" sz="2800" dirty="0"/>
              <a:t>Pakistani (43%), Bangladeshi (17%) and Indians (7</a:t>
            </a:r>
            <a:r>
              <a:rPr lang="en-US" sz="2800" dirty="0" smtClean="0"/>
              <a:t>%)</a:t>
            </a:r>
            <a:endParaRPr lang="en-US" sz="2800" dirty="0"/>
          </a:p>
          <a:p>
            <a:pPr algn="just"/>
            <a:r>
              <a:rPr lang="en-US" sz="2800" dirty="0"/>
              <a:t>others from e.g. Africa, the Caribbean, Eastern Europe (Bosnia), the Middle East</a:t>
            </a:r>
            <a:endParaRPr lang="cs-CZ" sz="2800" dirty="0"/>
          </a:p>
        </p:txBody>
      </p:sp>
      <p:pic>
        <p:nvPicPr>
          <p:cNvPr id="1027" name="Picture 3" descr="C:\Users\pc\AppData\Local\Microsoft\Windows\Temporary Internet Files\Content.IE5\HZCN7Y55\MP90040066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88640"/>
            <a:ext cx="1536921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7906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692696"/>
            <a:ext cx="7315200" cy="1154097"/>
          </a:xfrm>
        </p:spPr>
        <p:txBody>
          <a:bodyPr/>
          <a:lstStyle/>
          <a:p>
            <a:pPr algn="ctr"/>
            <a:r>
              <a:rPr lang="cs-CZ" dirty="0" err="1" smtClean="0"/>
              <a:t>Coming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UK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2060848"/>
            <a:ext cx="7315200" cy="3539527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large</a:t>
            </a:r>
            <a:r>
              <a:rPr lang="cs-CZ" sz="3200" dirty="0" smtClean="0"/>
              <a:t> </a:t>
            </a:r>
            <a:r>
              <a:rPr lang="cs-CZ" sz="3200" dirty="0" err="1" smtClean="0"/>
              <a:t>immigration</a:t>
            </a:r>
            <a:r>
              <a:rPr lang="cs-CZ" sz="3200" dirty="0" smtClean="0"/>
              <a:t> </a:t>
            </a:r>
            <a:r>
              <a:rPr lang="cs-CZ" sz="3200" dirty="0" err="1" smtClean="0"/>
              <a:t>of</a:t>
            </a:r>
            <a:r>
              <a:rPr lang="cs-CZ" sz="3200" dirty="0" smtClean="0"/>
              <a:t> </a:t>
            </a:r>
            <a:r>
              <a:rPr lang="cs-CZ" sz="3200" dirty="0" err="1" smtClean="0"/>
              <a:t>Muslims</a:t>
            </a:r>
            <a:r>
              <a:rPr lang="cs-CZ" sz="3200" dirty="0" smtClean="0"/>
              <a:t> </a:t>
            </a:r>
            <a:r>
              <a:rPr lang="en-US" sz="3200" dirty="0" smtClean="0"/>
              <a:t>began </a:t>
            </a:r>
            <a:r>
              <a:rPr lang="en-US" sz="3200" dirty="0"/>
              <a:t>in the 1950s. </a:t>
            </a:r>
            <a:r>
              <a:rPr lang="cs-CZ" sz="3200" dirty="0" err="1" smtClean="0"/>
              <a:t>They</a:t>
            </a:r>
            <a:r>
              <a:rPr lang="cs-CZ" sz="3200" dirty="0" smtClean="0"/>
              <a:t> </a:t>
            </a:r>
            <a:r>
              <a:rPr lang="cs-CZ" sz="3200" dirty="0" err="1" smtClean="0"/>
              <a:t>came</a:t>
            </a:r>
            <a:r>
              <a:rPr lang="cs-CZ" sz="3200" dirty="0" smtClean="0"/>
              <a:t> </a:t>
            </a:r>
            <a:r>
              <a:rPr lang="en-US" sz="3200" dirty="0" smtClean="0"/>
              <a:t>from </a:t>
            </a:r>
            <a:r>
              <a:rPr lang="en-US" sz="3200" dirty="0"/>
              <a:t>South </a:t>
            </a:r>
            <a:r>
              <a:rPr lang="en-US" sz="3200" dirty="0" smtClean="0"/>
              <a:t>Asia</a:t>
            </a:r>
            <a:r>
              <a:rPr lang="cs-CZ" sz="3200" dirty="0"/>
              <a:t> </a:t>
            </a:r>
            <a:r>
              <a:rPr lang="cs-CZ" sz="3200" dirty="0" smtClean="0"/>
              <a:t>to </a:t>
            </a:r>
            <a:r>
              <a:rPr lang="cs-CZ" sz="3200" dirty="0" err="1" smtClean="0"/>
              <a:t>look</a:t>
            </a:r>
            <a:r>
              <a:rPr lang="cs-CZ" sz="3200" dirty="0" smtClean="0"/>
              <a:t> </a:t>
            </a:r>
            <a:r>
              <a:rPr lang="cs-CZ" sz="3200" dirty="0" err="1" smtClean="0"/>
              <a:t>for</a:t>
            </a:r>
            <a:r>
              <a:rPr lang="cs-CZ" sz="3200" dirty="0" smtClean="0"/>
              <a:t> a </a:t>
            </a:r>
            <a:r>
              <a:rPr lang="cs-CZ" sz="3200" dirty="0" err="1" smtClean="0"/>
              <a:t>job</a:t>
            </a:r>
            <a:r>
              <a:rPr lang="cs-CZ" sz="3200" dirty="0" smtClean="0"/>
              <a:t>.</a:t>
            </a:r>
          </a:p>
          <a:p>
            <a:pPr marL="45720" indent="0" algn="just">
              <a:buNone/>
            </a:pPr>
            <a:endParaRPr lang="cs-CZ" sz="3200" dirty="0" smtClean="0"/>
          </a:p>
          <a:p>
            <a:pPr algn="just"/>
            <a:r>
              <a:rPr lang="en-US" sz="3200" dirty="0" smtClean="0"/>
              <a:t> </a:t>
            </a:r>
            <a:r>
              <a:rPr lang="en-US" sz="3200" dirty="0"/>
              <a:t>They settled </a:t>
            </a:r>
            <a:r>
              <a:rPr lang="en-US" sz="3200" dirty="0" smtClean="0"/>
              <a:t>in </a:t>
            </a:r>
            <a:r>
              <a:rPr lang="en-US" sz="3200" u="sng" dirty="0" smtClean="0"/>
              <a:t>London</a:t>
            </a:r>
            <a:r>
              <a:rPr lang="en-US" sz="3200" dirty="0"/>
              <a:t>, the textile </a:t>
            </a:r>
            <a:r>
              <a:rPr lang="en-US" sz="3200" u="sng" dirty="0"/>
              <a:t>towns of northern England </a:t>
            </a:r>
            <a:r>
              <a:rPr lang="en-US" sz="3200" dirty="0"/>
              <a:t>and the </a:t>
            </a:r>
            <a:r>
              <a:rPr lang="en-US" sz="3200" u="sng" dirty="0" err="1"/>
              <a:t>Strathclyde</a:t>
            </a:r>
            <a:r>
              <a:rPr lang="en-US" sz="3200" u="sng" dirty="0"/>
              <a:t> region of Scotland</a:t>
            </a:r>
            <a:r>
              <a:rPr lang="en-US" sz="3200" dirty="0"/>
              <a:t>.</a:t>
            </a:r>
            <a:endParaRPr lang="cs-CZ" sz="3200" dirty="0"/>
          </a:p>
        </p:txBody>
      </p:sp>
      <p:pic>
        <p:nvPicPr>
          <p:cNvPr id="3074" name="Picture 2" descr="C:\Users\pc\AppData\Local\Microsoft\Windows\Temporary Internet Files\Content.IE5\6B870OFP\MC9004334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88640"/>
            <a:ext cx="1409700" cy="190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444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764704"/>
            <a:ext cx="7315200" cy="1154097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find</a:t>
            </a:r>
            <a:r>
              <a:rPr lang="cs-CZ" dirty="0" smtClean="0"/>
              <a:t> </a:t>
            </a:r>
            <a:r>
              <a:rPr lang="cs-CZ" dirty="0" err="1" smtClean="0"/>
              <a:t>Muslims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UK?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2708920"/>
            <a:ext cx="7315200" cy="3539527"/>
          </a:xfrm>
        </p:spPr>
        <p:txBody>
          <a:bodyPr>
            <a:normAutofit/>
          </a:bodyPr>
          <a:lstStyle/>
          <a:p>
            <a:pPr algn="just"/>
            <a:r>
              <a:rPr lang="en-US" sz="3200" dirty="0"/>
              <a:t>There are Muslim communities all over Britain, but the largest populations are in London, </a:t>
            </a:r>
            <a:r>
              <a:rPr lang="en-US" sz="3200" dirty="0" smtClean="0"/>
              <a:t>Manchester,</a:t>
            </a:r>
            <a:r>
              <a:rPr lang="cs-CZ" sz="3200" dirty="0" smtClean="0"/>
              <a:t> </a:t>
            </a:r>
            <a:r>
              <a:rPr lang="en-US" sz="3200" dirty="0" smtClean="0"/>
              <a:t>Birmingham </a:t>
            </a:r>
            <a:r>
              <a:rPr lang="en-US" sz="3200" dirty="0"/>
              <a:t>and Bradford.</a:t>
            </a:r>
            <a:br>
              <a:rPr lang="en-US" sz="3200" dirty="0"/>
            </a:br>
            <a:endParaRPr lang="cs-CZ" sz="3200" dirty="0"/>
          </a:p>
        </p:txBody>
      </p:sp>
      <p:pic>
        <p:nvPicPr>
          <p:cNvPr id="4098" name="Picture 2" descr="C:\Users\pc\AppData\Local\Microsoft\Windows\Temporary Internet Files\Content.IE5\UUDV90CU\MC9004334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797152"/>
            <a:ext cx="1841500" cy="160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182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315200" cy="1154097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How</a:t>
            </a:r>
            <a:r>
              <a:rPr lang="cs-CZ" dirty="0" smtClean="0"/>
              <a:t> many </a:t>
            </a:r>
            <a:r>
              <a:rPr lang="cs-CZ" dirty="0" err="1" smtClean="0"/>
              <a:t>Muslims</a:t>
            </a:r>
            <a:r>
              <a:rPr lang="cs-CZ" dirty="0" smtClean="0"/>
              <a:t> are </a:t>
            </a:r>
            <a:r>
              <a:rPr lang="cs-CZ" dirty="0" err="1" smtClean="0"/>
              <a:t>there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UK?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2708920"/>
            <a:ext cx="7315200" cy="3539527"/>
          </a:xfrm>
        </p:spPr>
        <p:txBody>
          <a:bodyPr>
            <a:normAutofit/>
          </a:bodyPr>
          <a:lstStyle/>
          <a:p>
            <a:pPr algn="just"/>
            <a:r>
              <a:rPr lang="en-US" sz="2800" dirty="0"/>
              <a:t>The 2001 Census noted that there were </a:t>
            </a:r>
            <a:r>
              <a:rPr lang="cs-CZ" sz="2800" dirty="0" err="1" smtClean="0"/>
              <a:t>about</a:t>
            </a:r>
            <a:r>
              <a:rPr lang="en-US" sz="2800" dirty="0" smtClean="0"/>
              <a:t> </a:t>
            </a:r>
            <a:r>
              <a:rPr lang="en-US" sz="2800" dirty="0"/>
              <a:t>1.6 million Muslims in Britain – this is now probably closer to 2 million</a:t>
            </a:r>
            <a:r>
              <a:rPr lang="en-US" sz="2800" dirty="0" smtClean="0"/>
              <a:t>…</a:t>
            </a:r>
            <a:endParaRPr lang="cs-CZ" sz="2800" dirty="0" smtClean="0"/>
          </a:p>
          <a:p>
            <a:pPr algn="just"/>
            <a:endParaRPr lang="en-US" sz="2800" dirty="0"/>
          </a:p>
          <a:p>
            <a:pPr algn="just"/>
            <a:r>
              <a:rPr lang="en-US" sz="2800" dirty="0"/>
              <a:t>.. that’s </a:t>
            </a:r>
            <a:r>
              <a:rPr lang="cs-CZ" sz="2800" dirty="0" err="1" smtClean="0"/>
              <a:t>about</a:t>
            </a:r>
            <a:r>
              <a:rPr lang="en-US" sz="2800" dirty="0" smtClean="0"/>
              <a:t> </a:t>
            </a:r>
            <a:r>
              <a:rPr lang="en-US" sz="2800" dirty="0"/>
              <a:t>5% of the population</a:t>
            </a:r>
          </a:p>
          <a:p>
            <a:pPr algn="just"/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15227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18037" y="692696"/>
            <a:ext cx="7315200" cy="1154097"/>
          </a:xfrm>
        </p:spPr>
        <p:txBody>
          <a:bodyPr/>
          <a:lstStyle/>
          <a:p>
            <a:pPr algn="ctr"/>
            <a:r>
              <a:rPr lang="cs-CZ" dirty="0" smtClean="0"/>
              <a:t>Indian </a:t>
            </a:r>
            <a:r>
              <a:rPr lang="cs-CZ" dirty="0" err="1" smtClean="0"/>
              <a:t>restaurants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Indian </a:t>
            </a:r>
            <a:r>
              <a:rPr lang="cs-CZ" sz="2800" dirty="0" err="1" smtClean="0"/>
              <a:t>restaurants</a:t>
            </a:r>
            <a:r>
              <a:rPr lang="cs-CZ" sz="2800" dirty="0" smtClean="0"/>
              <a:t> are  </a:t>
            </a:r>
            <a:r>
              <a:rPr lang="cs-CZ" sz="2800" dirty="0" err="1" smtClean="0"/>
              <a:t>the</a:t>
            </a:r>
            <a:r>
              <a:rPr lang="cs-CZ" sz="2800" dirty="0" smtClean="0"/>
              <a:t> most </a:t>
            </a:r>
            <a:r>
              <a:rPr lang="cs-CZ" sz="2800" dirty="0" err="1" smtClean="0"/>
              <a:t>favourite</a:t>
            </a:r>
            <a:r>
              <a:rPr lang="cs-CZ" sz="2800" dirty="0" smtClean="0"/>
              <a:t> </a:t>
            </a:r>
            <a:r>
              <a:rPr lang="cs-CZ" sz="2800" dirty="0" err="1" smtClean="0"/>
              <a:t>ones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UK.</a:t>
            </a:r>
          </a:p>
          <a:p>
            <a:r>
              <a:rPr lang="en-US" sz="2800" dirty="0"/>
              <a:t>The first curry house in Britain opened in London in 1808</a:t>
            </a:r>
            <a:r>
              <a:rPr lang="en-US" sz="2800" dirty="0" smtClean="0"/>
              <a:t>.</a:t>
            </a:r>
            <a:endParaRPr lang="cs-CZ" sz="2800" dirty="0" smtClean="0"/>
          </a:p>
          <a:p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Muslims</a:t>
            </a:r>
            <a:r>
              <a:rPr lang="cs-CZ" sz="2800" dirty="0" smtClean="0"/>
              <a:t> </a:t>
            </a:r>
            <a:r>
              <a:rPr lang="cs-CZ" sz="2800" dirty="0" err="1" smtClean="0"/>
              <a:t>from</a:t>
            </a:r>
            <a:r>
              <a:rPr lang="cs-CZ" sz="2800" dirty="0" smtClean="0"/>
              <a:t> </a:t>
            </a:r>
            <a:r>
              <a:rPr lang="cs-CZ" sz="2800" dirty="0" err="1"/>
              <a:t>P</a:t>
            </a:r>
            <a:r>
              <a:rPr lang="cs-CZ" sz="2800" dirty="0" err="1" smtClean="0"/>
              <a:t>akistan</a:t>
            </a:r>
            <a:r>
              <a:rPr lang="cs-CZ" sz="2800" dirty="0" smtClean="0"/>
              <a:t> and </a:t>
            </a:r>
            <a:r>
              <a:rPr lang="cs-CZ" sz="2800" dirty="0" err="1" smtClean="0"/>
              <a:t>Bangladesh</a:t>
            </a:r>
            <a:r>
              <a:rPr lang="cs-CZ" sz="2800" dirty="0" smtClean="0"/>
              <a:t> </a:t>
            </a:r>
            <a:r>
              <a:rPr lang="cs-CZ" sz="2800" dirty="0" err="1" smtClean="0"/>
              <a:t>usually</a:t>
            </a:r>
            <a:r>
              <a:rPr lang="cs-CZ" sz="2800" dirty="0" smtClean="0"/>
              <a:t> make </a:t>
            </a:r>
            <a:r>
              <a:rPr lang="cs-CZ" sz="2800" dirty="0" err="1" smtClean="0"/>
              <a:t>the</a:t>
            </a:r>
            <a:r>
              <a:rPr lang="cs-CZ" sz="2800" dirty="0" smtClean="0"/>
              <a:t> food in these </a:t>
            </a:r>
            <a:r>
              <a:rPr lang="cs-CZ" sz="2800" dirty="0" err="1" smtClean="0"/>
              <a:t>restaurants</a:t>
            </a:r>
            <a:r>
              <a:rPr lang="cs-CZ" sz="2800" dirty="0" smtClean="0"/>
              <a:t>.</a:t>
            </a:r>
          </a:p>
          <a:p>
            <a:endParaRPr lang="cs-CZ" dirty="0"/>
          </a:p>
        </p:txBody>
      </p:sp>
      <p:pic>
        <p:nvPicPr>
          <p:cNvPr id="5122" name="Picture 2" descr="C:\Users\pc\AppData\Local\Microsoft\Windows\Temporary Internet Files\Content.IE5\XRE51R2X\MC90042960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2736304" cy="2562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8273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692696"/>
            <a:ext cx="7315200" cy="1154097"/>
          </a:xfrm>
        </p:spPr>
        <p:txBody>
          <a:bodyPr/>
          <a:lstStyle/>
          <a:p>
            <a:pPr algn="ctr"/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fashion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2800" dirty="0"/>
              <a:t>British Muslims wear a wide variety of dress.  While many still wear traditional </a:t>
            </a:r>
            <a:r>
              <a:rPr lang="en-US" sz="2800" dirty="0" smtClean="0"/>
              <a:t>clothing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6146" name="Picture 2" descr="C:\Users\pc\AppData\Local\Microsoft\Windows\Temporary Internet Files\Content.IE5\XRE51R2X\MP90028905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005064"/>
            <a:ext cx="3657600" cy="2407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8708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1196752"/>
            <a:ext cx="7315200" cy="1154097"/>
          </a:xfrm>
        </p:spPr>
        <p:txBody>
          <a:bodyPr/>
          <a:lstStyle/>
          <a:p>
            <a:pPr algn="ctr"/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mosques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2780928"/>
            <a:ext cx="7315200" cy="3539527"/>
          </a:xfrm>
        </p:spPr>
        <p:txBody>
          <a:bodyPr>
            <a:normAutofit/>
          </a:bodyPr>
          <a:lstStyle/>
          <a:p>
            <a:pPr algn="just"/>
            <a:r>
              <a:rPr lang="cs-CZ" sz="4400" dirty="0" smtClean="0"/>
              <a:t>In 2007 </a:t>
            </a:r>
            <a:r>
              <a:rPr lang="cs-CZ" sz="4400" dirty="0" err="1" smtClean="0"/>
              <a:t>there</a:t>
            </a:r>
            <a:r>
              <a:rPr lang="cs-CZ" sz="4400" dirty="0" smtClean="0"/>
              <a:t> </a:t>
            </a:r>
            <a:r>
              <a:rPr lang="cs-CZ" sz="4400" dirty="0" err="1" smtClean="0"/>
              <a:t>were</a:t>
            </a:r>
            <a:r>
              <a:rPr lang="cs-CZ" sz="4400" dirty="0" smtClean="0"/>
              <a:t> 1,500 </a:t>
            </a:r>
            <a:r>
              <a:rPr lang="cs-CZ" sz="4400" dirty="0" err="1" smtClean="0"/>
              <a:t>mosques</a:t>
            </a:r>
            <a:r>
              <a:rPr lang="cs-CZ" sz="4400" dirty="0" smtClean="0"/>
              <a:t> in </a:t>
            </a:r>
            <a:r>
              <a:rPr lang="cs-CZ" sz="4400" dirty="0" err="1" smtClean="0"/>
              <a:t>Britain</a:t>
            </a:r>
            <a:r>
              <a:rPr lang="cs-CZ" sz="4400" dirty="0" smtClean="0"/>
              <a:t>. </a:t>
            </a:r>
            <a:endParaRPr lang="cs-CZ" sz="4400" dirty="0"/>
          </a:p>
        </p:txBody>
      </p:sp>
      <p:pic>
        <p:nvPicPr>
          <p:cNvPr id="10242" name="Picture 2" descr="C:\Users\pc\AppData\Local\Microsoft\Windows\Temporary Internet Files\Content.IE5\HZCN7Y55\MP90043329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32656"/>
            <a:ext cx="1567767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649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port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err="1" smtClean="0"/>
              <a:t>British</a:t>
            </a:r>
            <a:r>
              <a:rPr lang="cs-CZ" sz="4400" dirty="0" smtClean="0"/>
              <a:t> </a:t>
            </a:r>
            <a:r>
              <a:rPr lang="cs-CZ" sz="4400" dirty="0" err="1" smtClean="0"/>
              <a:t>Muslims</a:t>
            </a:r>
            <a:r>
              <a:rPr lang="cs-CZ" sz="4400" dirty="0" smtClean="0"/>
              <a:t> </a:t>
            </a:r>
            <a:r>
              <a:rPr lang="cs-CZ" sz="4400" dirty="0" err="1" smtClean="0"/>
              <a:t>like</a:t>
            </a:r>
            <a:r>
              <a:rPr lang="cs-CZ" sz="4400" dirty="0" smtClean="0"/>
              <a:t> to play </a:t>
            </a:r>
            <a:r>
              <a:rPr lang="cs-CZ" sz="4400" dirty="0" err="1" smtClean="0"/>
              <a:t>cricket</a:t>
            </a:r>
            <a:r>
              <a:rPr lang="cs-CZ" sz="4400" dirty="0" smtClean="0"/>
              <a:t> and badminton.</a:t>
            </a:r>
            <a:endParaRPr lang="cs-CZ" sz="4400" dirty="0"/>
          </a:p>
        </p:txBody>
      </p:sp>
      <p:pic>
        <p:nvPicPr>
          <p:cNvPr id="7170" name="Picture 2" descr="C:\Users\pc\AppData\Local\Microsoft\Windows\Temporary Internet Files\Content.IE5\KZVXAOCH\MC9001990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20688"/>
            <a:ext cx="1422903" cy="1721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pc\AppData\Local\Microsoft\Windows\Temporary Internet Files\Content.IE5\OZI12HTS\MC90033545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437112"/>
            <a:ext cx="1822399" cy="1486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0639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620688"/>
            <a:ext cx="7315200" cy="1154097"/>
          </a:xfrm>
        </p:spPr>
        <p:txBody>
          <a:bodyPr/>
          <a:lstStyle/>
          <a:p>
            <a:pPr algn="ctr"/>
            <a:r>
              <a:rPr lang="cs-CZ" dirty="0" err="1" smtClean="0"/>
              <a:t>The</a:t>
            </a:r>
            <a:r>
              <a:rPr lang="cs-CZ" dirty="0" smtClean="0"/>
              <a:t> Mela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2800" dirty="0"/>
              <a:t>Every summer the city of </a:t>
            </a:r>
            <a:r>
              <a:rPr lang="cs-CZ" sz="2800" dirty="0" err="1" smtClean="0"/>
              <a:t>Bradford</a:t>
            </a:r>
            <a:r>
              <a:rPr lang="en-US" sz="2800" dirty="0"/>
              <a:t> hosts the annual "</a:t>
            </a:r>
            <a:r>
              <a:rPr lang="en-US" sz="2800" dirty="0" err="1"/>
              <a:t>Mela</a:t>
            </a:r>
            <a:r>
              <a:rPr lang="en-US" sz="2800" dirty="0"/>
              <a:t>" festival - a celebration of Asian arts and culture which is one of the largest events of its kind in Europe.</a:t>
            </a:r>
            <a:endParaRPr lang="cs-CZ" sz="2800" dirty="0"/>
          </a:p>
        </p:txBody>
      </p:sp>
      <p:pic>
        <p:nvPicPr>
          <p:cNvPr id="8194" name="Picture 2" descr="C:\Users\pc\AppData\Local\Microsoft\Windows\Temporary Internet Files\Content.IE5\RLTPXE7U\MC900404023[1].wm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437112"/>
            <a:ext cx="1841500" cy="166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824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315200" cy="1154097"/>
          </a:xfrm>
        </p:spPr>
        <p:txBody>
          <a:bodyPr/>
          <a:lstStyle/>
          <a:p>
            <a:pPr algn="ctr"/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Notting</a:t>
            </a:r>
            <a:r>
              <a:rPr lang="cs-CZ" dirty="0" smtClean="0"/>
              <a:t> </a:t>
            </a:r>
            <a:r>
              <a:rPr lang="cs-CZ" dirty="0" err="1" smtClean="0"/>
              <a:t>Hill</a:t>
            </a:r>
            <a:r>
              <a:rPr lang="cs-CZ" dirty="0" smtClean="0"/>
              <a:t> </a:t>
            </a:r>
            <a:r>
              <a:rPr lang="cs-CZ" dirty="0" err="1" smtClean="0"/>
              <a:t>Carnival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2800" dirty="0"/>
              <a:t>People moving to  Britain have brought their own cultures and try to keep two cultures alive. An excellent example of this is the </a:t>
            </a:r>
            <a:r>
              <a:rPr lang="en-US" sz="2800" dirty="0" err="1"/>
              <a:t>Notting</a:t>
            </a:r>
            <a:r>
              <a:rPr lang="en-US" sz="2800" dirty="0"/>
              <a:t> Hill Carnival which is celebrates the </a:t>
            </a:r>
            <a:r>
              <a:rPr lang="en-US" sz="2800" b="1" dirty="0">
                <a:solidFill>
                  <a:srgbClr val="FFC000"/>
                </a:solidFill>
              </a:rPr>
              <a:t>Caribbean Culture </a:t>
            </a:r>
            <a:r>
              <a:rPr lang="en-US" sz="2800" dirty="0"/>
              <a:t>and is now a very big part of the  British life today.</a:t>
            </a:r>
            <a:endParaRPr lang="cs-CZ" sz="2800" dirty="0"/>
          </a:p>
        </p:txBody>
      </p:sp>
      <p:pic>
        <p:nvPicPr>
          <p:cNvPr id="9218" name="Picture 2" descr="C:\Users\pc\AppData\Local\Microsoft\Windows\Temporary Internet Files\Content.IE5\UUDV90CU\MC900396844[1].wm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808683" cy="995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495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315200" cy="1154097"/>
          </a:xfrm>
        </p:spPr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remember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484785"/>
            <a:ext cx="7315200" cy="4824576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multiculturalism</a:t>
            </a:r>
            <a:r>
              <a:rPr lang="cs-CZ" sz="3600" dirty="0" smtClean="0"/>
              <a:t>?</a:t>
            </a:r>
          </a:p>
          <a:p>
            <a:r>
              <a:rPr lang="cs-CZ" sz="3600" dirty="0" err="1" smtClean="0"/>
              <a:t>What</a:t>
            </a:r>
            <a:r>
              <a:rPr lang="cs-CZ" sz="3600" dirty="0" smtClean="0"/>
              <a:t> </a:t>
            </a:r>
            <a:r>
              <a:rPr lang="cs-CZ" sz="3600" dirty="0" err="1" smtClean="0"/>
              <a:t>other</a:t>
            </a:r>
            <a:r>
              <a:rPr lang="cs-CZ" sz="3600" dirty="0" smtClean="0"/>
              <a:t> </a:t>
            </a:r>
            <a:r>
              <a:rPr lang="cs-CZ" sz="3600" dirty="0" err="1" smtClean="0"/>
              <a:t>nationalities</a:t>
            </a:r>
            <a:r>
              <a:rPr lang="cs-CZ" sz="3600" dirty="0" smtClean="0"/>
              <a:t> </a:t>
            </a:r>
            <a:r>
              <a:rPr lang="cs-CZ" sz="3600" dirty="0" err="1" smtClean="0"/>
              <a:t>can</a:t>
            </a:r>
            <a:r>
              <a:rPr lang="cs-CZ" sz="3600" dirty="0" smtClean="0"/>
              <a:t>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find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UK?</a:t>
            </a:r>
          </a:p>
          <a:p>
            <a:r>
              <a:rPr lang="cs-CZ" sz="3600" dirty="0" err="1" smtClean="0"/>
              <a:t>What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Mela?</a:t>
            </a:r>
          </a:p>
          <a:p>
            <a:r>
              <a:rPr lang="cs-CZ" sz="3600" dirty="0" err="1" smtClean="0"/>
              <a:t>What</a:t>
            </a:r>
            <a:r>
              <a:rPr lang="cs-CZ" sz="3600" dirty="0"/>
              <a:t> </a:t>
            </a:r>
            <a:r>
              <a:rPr lang="cs-CZ" sz="3600" dirty="0" err="1" smtClean="0"/>
              <a:t>kind</a:t>
            </a:r>
            <a:r>
              <a:rPr lang="cs-CZ" sz="3600" dirty="0" smtClean="0"/>
              <a:t> </a:t>
            </a:r>
            <a:r>
              <a:rPr lang="cs-CZ" sz="3600" dirty="0" err="1" smtClean="0"/>
              <a:t>of</a:t>
            </a:r>
            <a:r>
              <a:rPr lang="cs-CZ" sz="3600" dirty="0" smtClean="0"/>
              <a:t> sport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favourite</a:t>
            </a:r>
            <a:r>
              <a:rPr lang="cs-CZ" sz="3600" dirty="0" smtClean="0"/>
              <a:t> in </a:t>
            </a:r>
            <a:r>
              <a:rPr lang="cs-CZ" sz="3600" dirty="0" err="1" smtClean="0"/>
              <a:t>multicultural</a:t>
            </a:r>
            <a:r>
              <a:rPr lang="cs-CZ" sz="3600" dirty="0" smtClean="0"/>
              <a:t> </a:t>
            </a:r>
            <a:r>
              <a:rPr lang="cs-CZ" sz="3600" dirty="0" err="1" smtClean="0"/>
              <a:t>Britain</a:t>
            </a:r>
            <a:r>
              <a:rPr lang="cs-CZ" sz="3600" dirty="0" smtClean="0"/>
              <a:t>?</a:t>
            </a:r>
          </a:p>
          <a:p>
            <a:r>
              <a:rPr lang="cs-CZ" sz="3600" dirty="0" err="1" smtClean="0"/>
              <a:t>What</a:t>
            </a:r>
            <a:r>
              <a:rPr lang="cs-CZ" sz="3600" dirty="0" smtClean="0"/>
              <a:t> </a:t>
            </a:r>
            <a:r>
              <a:rPr lang="cs-CZ" sz="3600" dirty="0" err="1" smtClean="0"/>
              <a:t>kind</a:t>
            </a:r>
            <a:r>
              <a:rPr lang="cs-CZ" sz="3600" dirty="0" smtClean="0"/>
              <a:t> </a:t>
            </a:r>
            <a:r>
              <a:rPr lang="cs-CZ" sz="3600" dirty="0" err="1" smtClean="0"/>
              <a:t>of</a:t>
            </a:r>
            <a:r>
              <a:rPr lang="cs-CZ" sz="3600" dirty="0" smtClean="0"/>
              <a:t> </a:t>
            </a:r>
            <a:r>
              <a:rPr lang="cs-CZ" sz="3600" dirty="0" err="1" smtClean="0"/>
              <a:t>culture</a:t>
            </a:r>
            <a:r>
              <a:rPr lang="cs-CZ" sz="3600" dirty="0" smtClean="0"/>
              <a:t> </a:t>
            </a:r>
            <a:r>
              <a:rPr lang="cs-CZ" sz="3600" dirty="0" err="1" smtClean="0"/>
              <a:t>can</a:t>
            </a:r>
            <a:r>
              <a:rPr lang="cs-CZ" sz="3600" dirty="0" smtClean="0"/>
              <a:t>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Notting</a:t>
            </a:r>
            <a:r>
              <a:rPr lang="cs-CZ" sz="3600" dirty="0" smtClean="0"/>
              <a:t> </a:t>
            </a:r>
            <a:r>
              <a:rPr lang="cs-CZ" sz="3600" dirty="0" err="1" smtClean="0"/>
              <a:t>Hill</a:t>
            </a:r>
            <a:r>
              <a:rPr lang="cs-CZ" sz="3600" dirty="0" smtClean="0"/>
              <a:t> </a:t>
            </a:r>
            <a:r>
              <a:rPr lang="cs-CZ" sz="3600" dirty="0" err="1" smtClean="0"/>
              <a:t>Carnival</a:t>
            </a:r>
            <a:r>
              <a:rPr lang="cs-CZ" sz="3600" dirty="0" smtClean="0"/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788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/>
              <a:t>Obrázky: http://office.microsoft.com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2626269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stor">
  <a:themeElements>
    <a:clrScheme name="Prostor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s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1011</TotalTime>
  <Words>368</Words>
  <Application>Microsoft Office PowerPoint</Application>
  <PresentationFormat>Předvádění na obrazovce (4:3)</PresentationFormat>
  <Paragraphs>49</Paragraphs>
  <Slides>15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Prostor</vt:lpstr>
      <vt:lpstr>Prezentace aplikace PowerPoint</vt:lpstr>
      <vt:lpstr>Anotace</vt:lpstr>
      <vt:lpstr>Multicultural Britain</vt:lpstr>
      <vt:lpstr>Multiculturalism</vt:lpstr>
      <vt:lpstr>Coming to the UK</vt:lpstr>
      <vt:lpstr>Where can you find Muslims in the UK?</vt:lpstr>
      <vt:lpstr>How many Muslims are there in the UK?</vt:lpstr>
      <vt:lpstr>Indian restaurants</vt:lpstr>
      <vt:lpstr>The fashion</vt:lpstr>
      <vt:lpstr>The mosques</vt:lpstr>
      <vt:lpstr>Sport</vt:lpstr>
      <vt:lpstr>The Mela</vt:lpstr>
      <vt:lpstr>The Notting Hill Carnival</vt:lpstr>
      <vt:lpstr>What do you remember?</vt:lpstr>
      <vt:lpstr>Obrázky: http://office.microsoft.com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Multicultural Britain</dc:title>
  <dc:creator>pc</dc:creator>
  <cp:lastModifiedBy>pc</cp:lastModifiedBy>
  <cp:revision>9</cp:revision>
  <dcterms:created xsi:type="dcterms:W3CDTF">2013-01-30T20:56:23Z</dcterms:created>
  <dcterms:modified xsi:type="dcterms:W3CDTF">2013-08-02T10:16:28Z</dcterms:modified>
</cp:coreProperties>
</file>