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7" r:id="rId2"/>
    <p:sldId id="268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9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15" autoAdjust="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828800" y="3159760"/>
            <a:ext cx="457200" cy="1034129"/>
          </a:xfrm>
          <a:prstGeom prst="rect">
            <a:avLst/>
          </a:prstGeom>
          <a:noFill/>
        </p:spPr>
        <p:txBody>
          <a:bodyPr wrap="square" lIns="0" tIns="9144" rIns="0" bIns="9144" rtlCol="0" anchor="ctr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7240" y="1219200"/>
            <a:ext cx="7543800" cy="2152650"/>
          </a:xfrm>
        </p:spPr>
        <p:txBody>
          <a:bodyPr>
            <a:noAutofit/>
          </a:bodyPr>
          <a:lstStyle>
            <a:lvl1pPr>
              <a:defRPr sz="600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33600" y="3375491"/>
            <a:ext cx="6172200" cy="685800"/>
          </a:xfrm>
        </p:spPr>
        <p:txBody>
          <a:bodyPr anchor="ctr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4A8D2E-2B04-4718-841D-811DE5DE510B}" type="datetimeFigureOut">
              <a:rPr lang="cs-CZ" smtClean="0"/>
              <a:t>2.8.2013</a:t>
            </a:fld>
            <a:endParaRPr lang="cs-CZ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67F1E90-4C2F-4BA2-A7D1-FFD3F0ED6C10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4A8D2E-2B04-4718-841D-811DE5DE510B}" type="datetimeFigureOut">
              <a:rPr lang="cs-CZ" smtClean="0"/>
              <a:t>2.8.2013</a:t>
            </a:fld>
            <a:endParaRPr lang="cs-CZ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67F1E90-4C2F-4BA2-A7D1-FFD3F0ED6C10}" type="slidenum">
              <a:rPr lang="cs-CZ" smtClean="0"/>
              <a:t>‹#›</a:t>
            </a:fld>
            <a:endParaRPr lang="cs-CZ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267200" y="4074497"/>
            <a:ext cx="457200" cy="10156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0" y="4267368"/>
            <a:ext cx="3733800" cy="731520"/>
          </a:xfrm>
        </p:spPr>
        <p:txBody>
          <a:bodyPr anchor="ctr"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4A8D2E-2B04-4718-841D-811DE5DE510B}" type="datetimeFigureOut">
              <a:rPr lang="cs-CZ" smtClean="0"/>
              <a:t>2.8.2013</a:t>
            </a:fld>
            <a:endParaRPr lang="cs-CZ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67F1E90-4C2F-4BA2-A7D1-FFD3F0ED6C10}" type="slidenum">
              <a:rPr lang="cs-CZ" smtClean="0"/>
              <a:t>‹#›</a:t>
            </a:fld>
            <a:endParaRPr lang="cs-CZ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286000" y="1905000"/>
            <a:ext cx="6035040" cy="2350008"/>
          </a:xfrm>
        </p:spPr>
        <p:txBody>
          <a:bodyPr/>
          <a:lstStyle>
            <a:lvl1pPr marL="0" algn="l" defTabSz="914400" rtl="0" eaLnBrk="1" latinLnBrk="0" hangingPunct="1">
              <a:spcBef>
                <a:spcPct val="0"/>
              </a:spcBef>
              <a:buNone/>
              <a:defRPr lang="en-US" sz="5400" b="0" kern="1200" cap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4A8D2E-2B04-4718-841D-811DE5DE510B}" type="datetimeFigureOut">
              <a:rPr lang="cs-CZ" smtClean="0"/>
              <a:t>2.8.2013</a:t>
            </a:fld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67F1E90-4C2F-4BA2-A7D1-FFD3F0ED6C1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>
          <a:xfrm>
            <a:off x="1344168" y="658368"/>
            <a:ext cx="3273552" cy="34290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4"/>
          </p:nvPr>
        </p:nvSpPr>
        <p:spPr>
          <a:xfrm>
            <a:off x="5029200" y="658368"/>
            <a:ext cx="3273552" cy="343217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112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44168" y="1371600"/>
            <a:ext cx="3276600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2920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29200" y="1371600"/>
            <a:ext cx="3273552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5664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78028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4A8D2E-2B04-4718-841D-811DE5DE510B}" type="datetimeFigureOut">
              <a:rPr lang="cs-CZ" smtClean="0"/>
              <a:t>2.8.2013</a:t>
            </a:fld>
            <a:endParaRPr lang="cs-CZ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67F1E90-4C2F-4BA2-A7D1-FFD3F0ED6C10}" type="slidenum">
              <a:rPr lang="cs-CZ" smtClean="0"/>
              <a:t>‹#›</a:t>
            </a:fld>
            <a:endParaRPr lang="cs-CZ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4A8D2E-2B04-4718-841D-811DE5DE510B}" type="datetimeFigureOut">
              <a:rPr lang="cs-CZ" smtClean="0"/>
              <a:t>2.8.2013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67F1E90-4C2F-4BA2-A7D1-FFD3F0ED6C10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4A8D2E-2B04-4718-841D-811DE5DE510B}" type="datetimeFigureOut">
              <a:rPr lang="cs-CZ" smtClean="0"/>
              <a:t>2.8.2013</a:t>
            </a:fld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67F1E90-4C2F-4BA2-A7D1-FFD3F0ED6C10}" type="slidenum">
              <a:rPr lang="cs-CZ" smtClean="0"/>
              <a:t>‹#›</a:t>
            </a:fld>
            <a:endParaRPr lang="cs-CZ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5328920" y="1774588"/>
            <a:ext cx="457200" cy="123110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8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8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1"/>
            <a:ext cx="4343400" cy="3429000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685801"/>
            <a:ext cx="2590800" cy="3429000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4A8D2E-2B04-4718-841D-811DE5DE510B}" type="datetimeFigureOut">
              <a:rPr lang="cs-CZ" smtClean="0"/>
              <a:t>2.8.2013</a:t>
            </a:fld>
            <a:endParaRPr lang="cs-CZ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67F1E90-4C2F-4BA2-A7D1-FFD3F0ED6C10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219200" y="612775"/>
            <a:ext cx="6705600" cy="2546985"/>
          </a:xfr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43200" y="3453047"/>
            <a:ext cx="5029200" cy="720804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35352" y="3331464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4A8D2E-2B04-4718-841D-811DE5DE510B}" type="datetimeFigureOut">
              <a:rPr lang="cs-CZ" smtClean="0"/>
              <a:t>2.8.2013</a:t>
            </a:fld>
            <a:endParaRPr lang="cs-CZ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67F1E90-4C2F-4BA2-A7D1-FFD3F0ED6C10}" type="slidenum">
              <a:rPr lang="cs-CZ" smtClean="0"/>
              <a:t>‹#›</a:t>
            </a:fld>
            <a:endParaRPr lang="cs-CZ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33600" y="685801"/>
            <a:ext cx="5791200" cy="3505199"/>
          </a:xfrm>
        </p:spPr>
        <p:txBody>
          <a:bodyPr vert="eaVert" anchor="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4A8D2E-2B04-4718-841D-811DE5DE510B}" type="datetimeFigureOut">
              <a:rPr lang="cs-CZ" smtClean="0"/>
              <a:t>2.8.2013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7F1E90-4C2F-4BA2-A7D1-FFD3F0ED6C1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09600" y="609601"/>
            <a:ext cx="2133600" cy="51816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95600" y="685801"/>
            <a:ext cx="5029200" cy="4572000"/>
          </a:xfrm>
        </p:spPr>
        <p:txBody>
          <a:bodyPr vert="eaVert" anchor="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4A8D2E-2B04-4718-841D-811DE5DE510B}" type="datetimeFigureOut">
              <a:rPr lang="cs-CZ" smtClean="0"/>
              <a:t>2.8.2013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7F1E90-4C2F-4BA2-A7D1-FFD3F0ED6C1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  <a:alpha val="36000"/>
                </a:schemeClr>
              </a:gs>
              <a:gs pos="100000">
                <a:schemeClr val="bg2">
                  <a:alpha val="1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 rot="19724275">
            <a:off x="1373221" y="1038440"/>
            <a:ext cx="7240620" cy="570698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7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 rot="17656910">
            <a:off x="-274211" y="1165875"/>
            <a:ext cx="5538472" cy="4480459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 rot="19724275">
            <a:off x="3277955" y="116854"/>
            <a:ext cx="6479362" cy="475475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7240" y="4876800"/>
            <a:ext cx="7543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33600" y="685801"/>
            <a:ext cx="6096000" cy="36575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547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994A8D2E-2B04-4718-841D-811DE5DE510B}" type="datetimeFigureOut">
              <a:rPr lang="cs-CZ" smtClean="0"/>
              <a:t>2.8.2013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22960" y="6154738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2960" y="5842000"/>
            <a:ext cx="2133600" cy="304800"/>
          </a:xfrm>
          <a:prstGeom prst="rect">
            <a:avLst/>
          </a:prstGeom>
        </p:spPr>
        <p:txBody>
          <a:bodyPr vert="horz" lIns="91440" tIns="45720" rIns="91440" bIns="9144" rtlCol="0" anchor="b"/>
          <a:lstStyle>
            <a:lvl1pPr algn="l">
              <a:defRPr sz="16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A67F1E90-4C2F-4BA2-A7D1-FFD3F0ED6C10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56032" algn="l" defTabSz="914400" rtl="0" eaLnBrk="1" latinLnBrk="0" hangingPunct="1">
        <a:spcBef>
          <a:spcPct val="20000"/>
        </a:spcBef>
        <a:spcAft>
          <a:spcPts val="0"/>
        </a:spcAft>
        <a:buSzPct val="60000"/>
        <a:buFont typeface="Wingdings" pitchFamily="2" charset="2"/>
        <a:buChar char=""/>
        <a:defRPr sz="21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6400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0058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7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371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6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64592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5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96596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6pPr>
      <a:lvl7pPr marL="22402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7pPr>
      <a:lvl8pPr marL="2514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8pPr>
      <a:lvl9pPr marL="28346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8.wmf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8.w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8.wmf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cs-cz/images" TargetMode="Externa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548680"/>
            <a:ext cx="7715304" cy="1571636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3" name="Obdélník 2"/>
          <p:cNvSpPr/>
          <p:nvPr/>
        </p:nvSpPr>
        <p:spPr>
          <a:xfrm>
            <a:off x="827584" y="2348880"/>
            <a:ext cx="705678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 smtClean="0"/>
              <a:t>Název školy : </a:t>
            </a:r>
            <a:r>
              <a:rPr lang="cs-CZ" sz="2400" dirty="0" smtClean="0"/>
              <a:t>Základní škola a mateřská škola,   </a:t>
            </a:r>
          </a:p>
          <a:p>
            <a:r>
              <a:rPr lang="cs-CZ" sz="2400" dirty="0" smtClean="0"/>
              <a:t>                          Svoboda nad  Úpou, okres Trutnov </a:t>
            </a:r>
          </a:p>
          <a:p>
            <a:r>
              <a:rPr lang="cs-CZ" sz="2400" b="1" dirty="0" smtClean="0"/>
              <a:t>Autor :</a:t>
            </a:r>
            <a:r>
              <a:rPr lang="cs-CZ" sz="2400" dirty="0" smtClean="0"/>
              <a:t> Bc. Lucie Ševčíková                                </a:t>
            </a:r>
            <a:r>
              <a:rPr lang="cs-CZ" sz="2400" b="1" dirty="0" smtClean="0"/>
              <a:t>                          Datum : </a:t>
            </a:r>
            <a:r>
              <a:rPr lang="cs-CZ" sz="2400" dirty="0" smtClean="0"/>
              <a:t>9. </a:t>
            </a:r>
            <a:r>
              <a:rPr lang="cs-CZ" sz="2400" smtClean="0"/>
              <a:t>9. </a:t>
            </a:r>
            <a:r>
              <a:rPr lang="cs-CZ" sz="2400" dirty="0" smtClean="0"/>
              <a:t>2012</a:t>
            </a:r>
          </a:p>
          <a:p>
            <a:r>
              <a:rPr lang="cs-CZ" sz="2400" b="1" dirty="0" smtClean="0"/>
              <a:t>Název </a:t>
            </a:r>
            <a:r>
              <a:rPr lang="cs-CZ" sz="2400" b="1" dirty="0"/>
              <a:t>: VY_22_INOVACE_2.2.2 AJ8,9k_10</a:t>
            </a:r>
            <a:endParaRPr lang="cs-CZ" sz="2400" dirty="0" smtClean="0"/>
          </a:p>
          <a:p>
            <a:r>
              <a:rPr lang="cs-CZ" sz="2400" b="1" dirty="0" smtClean="0"/>
              <a:t>Téma : </a:t>
            </a:r>
            <a:r>
              <a:rPr lang="cs-CZ" sz="2400" dirty="0" err="1" smtClean="0"/>
              <a:t>School</a:t>
            </a:r>
            <a:r>
              <a:rPr lang="cs-CZ" sz="2400" dirty="0" smtClean="0"/>
              <a:t> </a:t>
            </a:r>
            <a:r>
              <a:rPr lang="cs-CZ" sz="2400" dirty="0" err="1" smtClean="0"/>
              <a:t>subjects</a:t>
            </a:r>
            <a:endParaRPr lang="cs-CZ" sz="2400" dirty="0" smtClean="0"/>
          </a:p>
          <a:p>
            <a:r>
              <a:rPr lang="cs-CZ" sz="2400" b="1" dirty="0" smtClean="0"/>
              <a:t>Ročník : </a:t>
            </a:r>
            <a:r>
              <a:rPr lang="cs-CZ" sz="2400" dirty="0" smtClean="0"/>
              <a:t>8. a 9. </a:t>
            </a:r>
          </a:p>
          <a:p>
            <a:r>
              <a:rPr lang="cs-CZ" sz="2400" b="1" dirty="0" smtClean="0"/>
              <a:t>Číslo projektu : </a:t>
            </a:r>
            <a:r>
              <a:rPr lang="cs-CZ" sz="2400" dirty="0" smtClean="0"/>
              <a:t>CZ.1.07/1.4.00/21.3068 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675057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9592" y="620688"/>
            <a:ext cx="727280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 dirty="0" smtClean="0"/>
              <a:t>Anotace:</a:t>
            </a:r>
          </a:p>
          <a:p>
            <a:pPr algn="just"/>
            <a:endParaRPr lang="cs-CZ" sz="2400" dirty="0"/>
          </a:p>
          <a:p>
            <a:pPr algn="just"/>
            <a:r>
              <a:rPr lang="cs-CZ" sz="2400" dirty="0" smtClean="0"/>
              <a:t>Tento DUM procvičuje slovní zásobu  na téma školní předměty. </a:t>
            </a:r>
            <a:r>
              <a:rPr lang="cs-CZ" sz="2400" dirty="0"/>
              <a:t> </a:t>
            </a:r>
            <a:r>
              <a:rPr lang="cs-CZ" sz="2400" dirty="0" smtClean="0"/>
              <a:t>Žáci  se na základě  čtení složitějších definic snaží uhodnout, o jaký předmět se jedná 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979082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Users\pc\AppData\Local\Microsoft\Windows\Temporary Internet Files\Content.IE5\PJ90FPQN\MP900439527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0352" y="228600"/>
            <a:ext cx="4803648" cy="640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cs-CZ" sz="8000" dirty="0" err="1" smtClean="0">
                <a:solidFill>
                  <a:srgbClr val="FFC000"/>
                </a:solidFill>
              </a:rPr>
              <a:t>School</a:t>
            </a:r>
            <a:r>
              <a:rPr lang="cs-CZ" sz="8000" dirty="0" smtClean="0">
                <a:solidFill>
                  <a:srgbClr val="FFC000"/>
                </a:solidFill>
              </a:rPr>
              <a:t> </a:t>
            </a:r>
            <a:r>
              <a:rPr lang="cs-CZ" sz="8000" dirty="0" err="1" smtClean="0">
                <a:solidFill>
                  <a:srgbClr val="FFC000"/>
                </a:solidFill>
              </a:rPr>
              <a:t>subjects</a:t>
            </a:r>
            <a:endParaRPr lang="cs-CZ" sz="8000" dirty="0">
              <a:solidFill>
                <a:srgbClr val="FFC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cs-CZ" sz="4000" dirty="0" smtClean="0"/>
              <a:t>PUZZLE</a:t>
            </a:r>
            <a:endParaRPr lang="cs-CZ" sz="4000" dirty="0"/>
          </a:p>
        </p:txBody>
      </p:sp>
      <p:pic>
        <p:nvPicPr>
          <p:cNvPr id="1027" name="Picture 3" descr="C:\Users\pc\AppData\Local\Microsoft\Windows\Temporary Internet Files\Content.IE5\ZRPV3T5V\MP900439372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221088"/>
            <a:ext cx="4308567" cy="223224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pic>
        <p:nvPicPr>
          <p:cNvPr id="1030" name="Picture 6" descr="C:\Users\pc\AppData\Local\Microsoft\Windows\Temporary Internet Files\Content.IE5\9BRCWZHR\MP900439509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04664"/>
            <a:ext cx="2408312" cy="1688112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1173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5664696"/>
            <a:ext cx="7543800" cy="914400"/>
          </a:xfrm>
        </p:spPr>
        <p:txBody>
          <a:bodyPr/>
          <a:lstStyle/>
          <a:p>
            <a:pPr algn="ctr"/>
            <a:r>
              <a:rPr lang="cs-CZ" dirty="0" smtClean="0">
                <a:solidFill>
                  <a:srgbClr val="FFC000"/>
                </a:solidFill>
              </a:rPr>
              <a:t>CHEMISTRY</a:t>
            </a:r>
            <a:endParaRPr lang="cs-CZ" dirty="0">
              <a:solidFill>
                <a:srgbClr val="FFC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344168" y="658368"/>
            <a:ext cx="6468192" cy="3429000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18288" indent="0" algn="ctr">
              <a:buNone/>
            </a:pPr>
            <a:r>
              <a:rPr lang="en-GB" sz="3600" dirty="0">
                <a:solidFill>
                  <a:schemeClr val="bg2">
                    <a:lumMod val="75000"/>
                  </a:schemeClr>
                </a:solidFill>
                <a:effectLst/>
              </a:rPr>
              <a:t>The study of the structure of substances and of the way that they react with other substances.</a:t>
            </a:r>
            <a:endParaRPr lang="cs-CZ" sz="3600" dirty="0">
              <a:solidFill>
                <a:schemeClr val="bg2">
                  <a:lumMod val="75000"/>
                </a:schemeClr>
              </a:solidFill>
              <a:effectLst/>
            </a:endParaRPr>
          </a:p>
          <a:p>
            <a:r>
              <a:rPr lang="cs-CZ" sz="3600" dirty="0">
                <a:solidFill>
                  <a:schemeClr val="bg2">
                    <a:lumMod val="75000"/>
                  </a:schemeClr>
                </a:solidFill>
                <a:effectLst/>
              </a:rPr>
              <a:t> </a:t>
            </a:r>
          </a:p>
          <a:p>
            <a:endParaRPr lang="cs-CZ" sz="3600" dirty="0"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1026" name="Picture 2" descr="C:\Users\pc\AppData\Local\Microsoft\Windows\Temporary Internet Files\Content.IE5\A3BZKTVY\MP90043864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2420888"/>
            <a:ext cx="1580220" cy="126417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  <p:pic>
        <p:nvPicPr>
          <p:cNvPr id="1027" name="Picture 3" descr="C:\Users\pc\AppData\Local\Microsoft\Windows\Temporary Internet Files\Content.IE5\A17QB1P7\MP900337296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212976"/>
            <a:ext cx="2075030" cy="290892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  <p:pic>
        <p:nvPicPr>
          <p:cNvPr id="1028" name="Picture 4" descr="C:\Users\pc\AppData\Local\Microsoft\Windows\Temporary Internet Files\Content.IE5\XA6GH4X5\MP900438601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3328495"/>
            <a:ext cx="3344416" cy="222005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181024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7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0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5576" y="5517232"/>
            <a:ext cx="7543800" cy="914400"/>
          </a:xfrm>
        </p:spPr>
        <p:txBody>
          <a:bodyPr/>
          <a:lstStyle/>
          <a:p>
            <a:pPr algn="ctr"/>
            <a:r>
              <a:rPr lang="cs-CZ" dirty="0" smtClean="0">
                <a:solidFill>
                  <a:srgbClr val="FFC000"/>
                </a:solidFill>
              </a:rPr>
              <a:t>MUSIC</a:t>
            </a:r>
            <a:endParaRPr lang="cs-CZ" dirty="0">
              <a:solidFill>
                <a:srgbClr val="FFC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331640" y="692696"/>
            <a:ext cx="5976664" cy="2736304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pPr marL="18288" indent="0" algn="ctr">
              <a:buNone/>
            </a:pPr>
            <a:r>
              <a:rPr lang="en-GB" sz="3600" dirty="0">
                <a:solidFill>
                  <a:schemeClr val="bg2">
                    <a:lumMod val="75000"/>
                  </a:schemeClr>
                </a:solidFill>
                <a:effectLst/>
              </a:rPr>
              <a:t>The study of sounds made by musical instruments or people singing.</a:t>
            </a:r>
            <a:endParaRPr lang="cs-CZ" sz="3600" dirty="0">
              <a:solidFill>
                <a:schemeClr val="bg2">
                  <a:lumMod val="75000"/>
                </a:schemeClr>
              </a:solidFill>
              <a:effectLst/>
            </a:endParaRPr>
          </a:p>
          <a:p>
            <a:pPr marL="18288" indent="0" algn="ctr">
              <a:buNone/>
            </a:pPr>
            <a:endParaRPr lang="cs-CZ" sz="3600" dirty="0">
              <a:solidFill>
                <a:schemeClr val="bg2">
                  <a:lumMod val="75000"/>
                </a:schemeClr>
              </a:solidFill>
              <a:effectLst/>
            </a:endParaRPr>
          </a:p>
          <a:p>
            <a:pPr algn="ctr"/>
            <a:endParaRPr lang="cs-CZ" dirty="0"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2050" name="Picture 2" descr="C:\Users\pc\AppData\Local\Microsoft\Windows\Temporary Internet Files\Content.IE5\SZ19BU89\MP90040896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067" y="2348880"/>
            <a:ext cx="1710771" cy="256490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  <p:pic>
        <p:nvPicPr>
          <p:cNvPr id="2051" name="Picture 3" descr="C:\Users\pc\AppData\Local\Microsoft\Windows\Temporary Internet Files\Content.IE5\PJ90FPQN\MP90043870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2067928"/>
            <a:ext cx="2890627" cy="19298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  <p:pic>
        <p:nvPicPr>
          <p:cNvPr id="2052" name="Picture 4" descr="C:\Users\pc\AppData\Local\Microsoft\Windows\Temporary Internet Files\Content.IE5\CGMXKBU5\MP900387695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9838" y="2863033"/>
            <a:ext cx="3181490" cy="226946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4807958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20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2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0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1"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FFC000"/>
                </a:solidFill>
              </a:rPr>
              <a:t>ENGLISH</a:t>
            </a:r>
            <a:endParaRPr lang="cs-CZ" dirty="0">
              <a:solidFill>
                <a:srgbClr val="FFC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331640" y="620688"/>
            <a:ext cx="6972248" cy="2842640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18288" indent="0" algn="ctr">
              <a:buNone/>
            </a:pPr>
            <a:r>
              <a:rPr lang="en-GB" sz="3200" dirty="0">
                <a:solidFill>
                  <a:schemeClr val="bg2">
                    <a:lumMod val="75000"/>
                  </a:schemeClr>
                </a:solidFill>
                <a:effectLst/>
              </a:rPr>
              <a:t>The Germanic language of the British Isles, widespread and standard also in the U.S. and most of the British Commonwealth</a:t>
            </a:r>
            <a:endParaRPr lang="cs-CZ" sz="3200" dirty="0">
              <a:solidFill>
                <a:schemeClr val="bg2">
                  <a:lumMod val="75000"/>
                </a:schemeClr>
              </a:solidFill>
              <a:effectLst/>
            </a:endParaRPr>
          </a:p>
          <a:p>
            <a:pPr algn="ctr"/>
            <a:endParaRPr lang="cs-CZ" sz="3200" dirty="0"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3075" name="Picture 3" descr="C:\Users\pc\AppData\Local\Microsoft\Windows\Temporary Internet Files\Content.IE5\XA6GH4X5\MP90042377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527517"/>
            <a:ext cx="1855753" cy="187220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  <p:pic>
        <p:nvPicPr>
          <p:cNvPr id="3077" name="Picture 5" descr="C:\Users\pc\AppData\Local\Microsoft\Windows\Temporary Internet Files\Content.IE5\G0AZW57F\MC900432634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2636912"/>
            <a:ext cx="1714500" cy="17145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  <p:pic>
        <p:nvPicPr>
          <p:cNvPr id="9" name="Picture 2" descr="C:\Users\pc\AppData\Local\Microsoft\Windows\Temporary Internet Files\Content.IE5\A3BZKTVY\MP900438645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5826" y="3006436"/>
            <a:ext cx="2160240" cy="172819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627078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30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5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30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7"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15857" y="5301208"/>
            <a:ext cx="7543800" cy="914400"/>
          </a:xfrm>
        </p:spPr>
        <p:txBody>
          <a:bodyPr/>
          <a:lstStyle/>
          <a:p>
            <a:pPr algn="ctr"/>
            <a:r>
              <a:rPr lang="cs-CZ" dirty="0" smtClean="0">
                <a:solidFill>
                  <a:srgbClr val="FFC000"/>
                </a:solidFill>
              </a:rPr>
              <a:t>HISTORY</a:t>
            </a:r>
            <a:endParaRPr lang="cs-CZ" dirty="0">
              <a:solidFill>
                <a:srgbClr val="FFC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344168" y="658368"/>
            <a:ext cx="6756224" cy="1834528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18288" indent="0" algn="ctr">
              <a:buNone/>
            </a:pPr>
            <a:r>
              <a:rPr lang="en-GB" sz="4000" dirty="0">
                <a:solidFill>
                  <a:schemeClr val="bg2">
                    <a:lumMod val="75000"/>
                  </a:schemeClr>
                </a:solidFill>
                <a:effectLst/>
              </a:rPr>
              <a:t>The study dealing with past events.</a:t>
            </a:r>
            <a:endParaRPr lang="cs-CZ" sz="4000" dirty="0">
              <a:solidFill>
                <a:schemeClr val="bg2">
                  <a:lumMod val="75000"/>
                </a:schemeClr>
              </a:solidFill>
              <a:effectLst/>
            </a:endParaRPr>
          </a:p>
          <a:p>
            <a:pPr marL="18288" indent="0" algn="ctr">
              <a:buNone/>
            </a:pPr>
            <a:endParaRPr lang="cs-CZ" sz="4000" dirty="0">
              <a:solidFill>
                <a:schemeClr val="bg2">
                  <a:lumMod val="75000"/>
                </a:schemeClr>
              </a:solidFill>
              <a:effectLst/>
            </a:endParaRPr>
          </a:p>
        </p:txBody>
      </p:sp>
      <p:pic>
        <p:nvPicPr>
          <p:cNvPr id="4098" name="Picture 2" descr="C:\Users\pc\AppData\Local\Microsoft\Windows\Temporary Internet Files\Content.IE5\A17QB1P7\MC90041240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4572" y="1811246"/>
            <a:ext cx="2655229" cy="204498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  <p:pic>
        <p:nvPicPr>
          <p:cNvPr id="6" name="Picture 5" descr="C:\Users\pc\AppData\Local\Microsoft\Windows\Temporary Internet Files\Content.IE5\G0AZW57F\MC900432634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211448"/>
            <a:ext cx="1714500" cy="17145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  <p:pic>
        <p:nvPicPr>
          <p:cNvPr id="7" name="Picture 4" descr="C:\Users\pc\AppData\Local\Microsoft\Windows\Temporary Internet Files\Content.IE5\XA6GH4X5\MP900438601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2454" y="2898370"/>
            <a:ext cx="3344416" cy="222005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366267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09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98"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5576" y="5473824"/>
            <a:ext cx="7543800" cy="914400"/>
          </a:xfrm>
        </p:spPr>
        <p:txBody>
          <a:bodyPr/>
          <a:lstStyle/>
          <a:p>
            <a:pPr algn="ctr"/>
            <a:r>
              <a:rPr lang="cs-CZ" dirty="0" smtClean="0">
                <a:solidFill>
                  <a:srgbClr val="FFC000"/>
                </a:solidFill>
              </a:rPr>
              <a:t>GEOGRAPHY</a:t>
            </a:r>
            <a:endParaRPr lang="cs-CZ" dirty="0">
              <a:solidFill>
                <a:srgbClr val="FFC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331640" y="476672"/>
            <a:ext cx="6768752" cy="2592288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18288" indent="0" algn="ctr">
              <a:buNone/>
            </a:pPr>
            <a:r>
              <a:rPr lang="en-GB" sz="3200" dirty="0">
                <a:solidFill>
                  <a:schemeClr val="bg2">
                    <a:lumMod val="75000"/>
                  </a:schemeClr>
                </a:solidFill>
                <a:effectLst/>
              </a:rPr>
              <a:t>The study of the natural features of the earth's surface, including topography, climate, soil, vegetation, </a:t>
            </a:r>
            <a:r>
              <a:rPr lang="en-GB" sz="3200" dirty="0" err="1" smtClean="0">
                <a:solidFill>
                  <a:schemeClr val="bg2">
                    <a:lumMod val="75000"/>
                  </a:schemeClr>
                </a:solidFill>
                <a:effectLst/>
              </a:rPr>
              <a:t>etc</a:t>
            </a:r>
            <a:r>
              <a:rPr lang="cs-CZ" sz="3200" dirty="0" smtClean="0">
                <a:solidFill>
                  <a:schemeClr val="bg2">
                    <a:lumMod val="75000"/>
                  </a:schemeClr>
                </a:solidFill>
                <a:effectLst/>
              </a:rPr>
              <a:t>.</a:t>
            </a:r>
            <a:endParaRPr lang="cs-CZ" sz="3200" dirty="0">
              <a:solidFill>
                <a:schemeClr val="bg2">
                  <a:lumMod val="75000"/>
                </a:schemeClr>
              </a:solidFill>
              <a:effectLst/>
            </a:endParaRPr>
          </a:p>
          <a:p>
            <a:pPr marL="18288" indent="0">
              <a:buNone/>
            </a:pPr>
            <a:endParaRPr lang="cs-CZ" sz="3200" dirty="0"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5" name="Picture 5" descr="C:\Users\pc\AppData\Local\Microsoft\Windows\Temporary Internet Files\Content.IE5\G0AZW57F\MC900432634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276872"/>
            <a:ext cx="2225664" cy="222566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  <p:pic>
        <p:nvPicPr>
          <p:cNvPr id="7" name="Picture 4" descr="C:\Users\pc\AppData\Local\Microsoft\Windows\Temporary Internet Files\Content.IE5\XA6GH4X5\MP90043860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2564904"/>
            <a:ext cx="3344416" cy="222005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  <p:pic>
        <p:nvPicPr>
          <p:cNvPr id="8" name="Picture 3" descr="C:\Users\pc\AppData\Local\Microsoft\Windows\Temporary Internet Files\Content.IE5\A17QB1P7\MP900337296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2564904"/>
            <a:ext cx="2075030" cy="290892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0918857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91095" y="5569527"/>
            <a:ext cx="7543800" cy="914400"/>
          </a:xfrm>
        </p:spPr>
        <p:txBody>
          <a:bodyPr/>
          <a:lstStyle/>
          <a:p>
            <a:pPr algn="ctr"/>
            <a:r>
              <a:rPr lang="cs-CZ" dirty="0" smtClean="0">
                <a:solidFill>
                  <a:srgbClr val="FFC000"/>
                </a:solidFill>
              </a:rPr>
              <a:t>ART</a:t>
            </a:r>
            <a:endParaRPr lang="cs-CZ" dirty="0">
              <a:solidFill>
                <a:srgbClr val="FFC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344168" y="658368"/>
            <a:ext cx="6324176" cy="2410592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18288" indent="0" algn="ctr">
              <a:buNone/>
            </a:pPr>
            <a:r>
              <a:rPr lang="en-GB" sz="2800" dirty="0">
                <a:solidFill>
                  <a:schemeClr val="bg2">
                    <a:lumMod val="75000"/>
                  </a:schemeClr>
                </a:solidFill>
                <a:effectLst/>
              </a:rPr>
              <a:t>The study of paintings, sculptures, and other objects made by famous artists. </a:t>
            </a:r>
            <a:r>
              <a:rPr lang="en-GB" sz="2800" dirty="0" smtClean="0">
                <a:solidFill>
                  <a:schemeClr val="bg2">
                    <a:lumMod val="75000"/>
                  </a:schemeClr>
                </a:solidFill>
                <a:effectLst/>
              </a:rPr>
              <a:t>Also</a:t>
            </a:r>
            <a:r>
              <a:rPr lang="cs-CZ" sz="2800" dirty="0">
                <a:solidFill>
                  <a:schemeClr val="bg2">
                    <a:lumMod val="75000"/>
                  </a:schemeClr>
                </a:solidFill>
                <a:effectLst/>
              </a:rPr>
              <a:t> </a:t>
            </a:r>
            <a:r>
              <a:rPr lang="en-GB" sz="2800" dirty="0" smtClean="0">
                <a:solidFill>
                  <a:schemeClr val="bg2">
                    <a:lumMod val="75000"/>
                  </a:schemeClr>
                </a:solidFill>
                <a:effectLst/>
              </a:rPr>
              <a:t>creating </a:t>
            </a:r>
            <a:r>
              <a:rPr lang="en-GB" sz="2800" dirty="0">
                <a:solidFill>
                  <a:schemeClr val="bg2">
                    <a:lumMod val="75000"/>
                  </a:schemeClr>
                </a:solidFill>
                <a:effectLst/>
              </a:rPr>
              <a:t>paintings.</a:t>
            </a:r>
            <a:endParaRPr lang="cs-CZ" sz="2800" dirty="0">
              <a:solidFill>
                <a:schemeClr val="bg2">
                  <a:lumMod val="75000"/>
                </a:schemeClr>
              </a:solidFill>
              <a:effectLst/>
            </a:endParaRPr>
          </a:p>
        </p:txBody>
      </p:sp>
      <p:pic>
        <p:nvPicPr>
          <p:cNvPr id="5" name="Picture 4" descr="C:\Users\pc\AppData\Local\Microsoft\Windows\Temporary Internet Files\Content.IE5\UIFOX6ZY\MP90034152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4863" y="3573016"/>
            <a:ext cx="2422699" cy="172819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  <p:pic>
        <p:nvPicPr>
          <p:cNvPr id="6" name="Picture 2" descr="C:\Users\pc\AppData\Local\Microsoft\Windows\Temporary Internet Files\Content.IE5\A17QB1P7\MC90041240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94537"/>
            <a:ext cx="2655229" cy="204498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  <p:pic>
        <p:nvPicPr>
          <p:cNvPr id="7" name="Picture 3" descr="C:\Users\pc\AppData\Local\Microsoft\Windows\Temporary Internet Files\Content.IE5\PJ90FPQN\MP900438700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2723703"/>
            <a:ext cx="2890627" cy="19298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7127999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5576" y="5517232"/>
            <a:ext cx="7543800" cy="914400"/>
          </a:xfrm>
        </p:spPr>
        <p:txBody>
          <a:bodyPr/>
          <a:lstStyle/>
          <a:p>
            <a:pPr algn="ctr"/>
            <a:r>
              <a:rPr lang="cs-CZ" sz="4000" dirty="0" smtClean="0">
                <a:solidFill>
                  <a:srgbClr val="FFC000"/>
                </a:solidFill>
              </a:rPr>
              <a:t>PHYSICAL EDUCATION(P.E.)</a:t>
            </a:r>
            <a:endParaRPr lang="cs-CZ" sz="4000" dirty="0">
              <a:solidFill>
                <a:srgbClr val="FFC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344168" y="658368"/>
            <a:ext cx="6468192" cy="2410592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18288" indent="0" algn="ctr">
              <a:buNone/>
            </a:pPr>
            <a:r>
              <a:rPr lang="en-GB" sz="2800" dirty="0">
                <a:solidFill>
                  <a:schemeClr val="bg2">
                    <a:lumMod val="75000"/>
                  </a:schemeClr>
                </a:solidFill>
                <a:effectLst/>
              </a:rPr>
              <a:t>Education in the care and development of the human body, stressing athletics and including hygiene</a:t>
            </a:r>
            <a:r>
              <a:rPr lang="cs-CZ" sz="2800" dirty="0">
                <a:solidFill>
                  <a:schemeClr val="bg2">
                    <a:lumMod val="75000"/>
                  </a:schemeClr>
                </a:solidFill>
                <a:effectLst/>
              </a:rPr>
              <a:t>.</a:t>
            </a:r>
          </a:p>
          <a:p>
            <a:pPr marL="18288" indent="0" algn="ctr">
              <a:buNone/>
            </a:pPr>
            <a:endParaRPr lang="cs-CZ" sz="2800" dirty="0"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5" name="Picture 2" descr="C:\Users\pc\AppData\Local\Microsoft\Windows\Temporary Internet Files\Content.IE5\SZ19BU89\MP90040896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2564904"/>
            <a:ext cx="1710771" cy="256490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  <p:pic>
        <p:nvPicPr>
          <p:cNvPr id="6" name="Picture 3" descr="C:\Users\pc\AppData\Local\Microsoft\Windows\Temporary Internet Files\Content.IE5\A17QB1P7\MP900337296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18284"/>
            <a:ext cx="1818201" cy="254888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  <p:pic>
        <p:nvPicPr>
          <p:cNvPr id="5125" name="Picture 5" descr="C:\Users\pc\AppData\Local\Microsoft\Windows\Temporary Internet Files\Content.IE5\A3BZKTVY\MC900433050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2618284"/>
            <a:ext cx="2664296" cy="266429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564808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1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2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35676" y="5763491"/>
            <a:ext cx="7543800" cy="914400"/>
          </a:xfrm>
        </p:spPr>
        <p:txBody>
          <a:bodyPr/>
          <a:lstStyle/>
          <a:p>
            <a:pPr algn="ctr"/>
            <a:r>
              <a:rPr lang="cs-CZ" dirty="0" smtClean="0">
                <a:solidFill>
                  <a:srgbClr val="FFC000"/>
                </a:solidFill>
              </a:rPr>
              <a:t>PHYSICS</a:t>
            </a:r>
            <a:endParaRPr lang="cs-CZ" dirty="0">
              <a:solidFill>
                <a:srgbClr val="FFC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331640" y="332656"/>
            <a:ext cx="6900240" cy="3429000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18288" indent="0" algn="ctr">
              <a:buNone/>
            </a:pPr>
            <a:r>
              <a:rPr lang="en-GB" sz="3200" dirty="0" smtClean="0">
                <a:solidFill>
                  <a:schemeClr val="bg2">
                    <a:lumMod val="75000"/>
                  </a:schemeClr>
                </a:solidFill>
                <a:effectLst/>
              </a:rPr>
              <a:t>The </a:t>
            </a:r>
            <a:r>
              <a:rPr lang="en-GB" sz="3200" dirty="0">
                <a:solidFill>
                  <a:schemeClr val="bg2">
                    <a:lumMod val="75000"/>
                  </a:schemeClr>
                </a:solidFill>
                <a:effectLst/>
              </a:rPr>
              <a:t>study of forces such as heat, light, sound, pressure, gravity, and electricity, and the way that they affect objects.</a:t>
            </a:r>
            <a:endParaRPr lang="cs-CZ" sz="3200" dirty="0">
              <a:solidFill>
                <a:schemeClr val="bg2">
                  <a:lumMod val="75000"/>
                </a:schemeClr>
              </a:solidFill>
              <a:effectLst/>
            </a:endParaRPr>
          </a:p>
          <a:p>
            <a:pPr algn="ctr"/>
            <a:endParaRPr lang="cs-CZ" sz="3200" dirty="0"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6147" name="Picture 3" descr="C:\Users\pc\AppData\Local\Microsoft\Windows\Temporary Internet Files\Content.IE5\SZ19BU89\MC90019817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006615"/>
            <a:ext cx="1902737" cy="210493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  <p:pic>
        <p:nvPicPr>
          <p:cNvPr id="7" name="Picture 5" descr="C:\Users\pc\AppData\Local\Microsoft\Windows\Temporary Internet Files\Content.IE5\A3BZKTVY\MC90043305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3006615"/>
            <a:ext cx="2664296" cy="266429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  <p:pic>
        <p:nvPicPr>
          <p:cNvPr id="8" name="Picture 4" descr="C:\Users\pc\AppData\Local\Microsoft\Windows\Temporary Internet Files\Content.IE5\XA6GH4X5\MP900438601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2996952"/>
            <a:ext cx="2925870" cy="194222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5635956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1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47"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5576" y="5733256"/>
            <a:ext cx="7543800" cy="914400"/>
          </a:xfrm>
        </p:spPr>
        <p:txBody>
          <a:bodyPr/>
          <a:lstStyle/>
          <a:p>
            <a:pPr algn="ctr"/>
            <a:r>
              <a:rPr lang="cs-CZ" dirty="0" smtClean="0">
                <a:solidFill>
                  <a:srgbClr val="FFC000"/>
                </a:solidFill>
              </a:rPr>
              <a:t>MATHEMATICS -MATHS</a:t>
            </a:r>
            <a:endParaRPr lang="cs-CZ" dirty="0">
              <a:solidFill>
                <a:srgbClr val="FFC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533188" y="332656"/>
            <a:ext cx="5964136" cy="2880320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18288" indent="0" algn="ctr">
              <a:buNone/>
            </a:pPr>
            <a:r>
              <a:rPr lang="en-GB" sz="2800" dirty="0">
                <a:solidFill>
                  <a:schemeClr val="bg2">
                    <a:lumMod val="75000"/>
                  </a:schemeClr>
                </a:solidFill>
                <a:effectLst/>
              </a:rPr>
              <a:t>A group of related sciences, including algebra, geometry, and calculus, concerned with the study of number, quantity, shape, and space</a:t>
            </a:r>
            <a:endParaRPr lang="cs-CZ" sz="2800" dirty="0">
              <a:solidFill>
                <a:schemeClr val="bg2">
                  <a:lumMod val="75000"/>
                </a:schemeClr>
              </a:solidFill>
              <a:effectLst/>
            </a:endParaRPr>
          </a:p>
          <a:p>
            <a:pPr algn="ctr"/>
            <a:endParaRPr lang="cs-CZ" sz="2800" dirty="0"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5" name="Picture 4" descr="C:\Users\pc\AppData\Local\Microsoft\Windows\Temporary Internet Files\Content.IE5\CGMXKBU5\MP90038769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2636912"/>
            <a:ext cx="2422698" cy="172819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  <p:pic>
        <p:nvPicPr>
          <p:cNvPr id="6" name="Picture 2" descr="C:\Users\pc\AppData\Local\Microsoft\Windows\Temporary Internet Files\Content.IE5\A17QB1P7\MC90041240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724052"/>
            <a:ext cx="2655229" cy="204498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  <p:pic>
        <p:nvPicPr>
          <p:cNvPr id="7" name="Picture 3" descr="C:\Users\pc\AppData\Local\Microsoft\Windows\Temporary Internet Files\Content.IE5\SZ19BU89\MC90019817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3501007"/>
            <a:ext cx="1902737" cy="210493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6460851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5576" y="5445224"/>
            <a:ext cx="7543800" cy="914400"/>
          </a:xfrm>
        </p:spPr>
        <p:txBody>
          <a:bodyPr/>
          <a:lstStyle/>
          <a:p>
            <a:pPr algn="ctr"/>
            <a:r>
              <a:rPr lang="cs-CZ" dirty="0" smtClean="0">
                <a:solidFill>
                  <a:srgbClr val="FFC000"/>
                </a:solidFill>
              </a:rPr>
              <a:t>BIOLOGY</a:t>
            </a:r>
            <a:endParaRPr lang="cs-CZ" dirty="0">
              <a:solidFill>
                <a:srgbClr val="FFC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331640" y="476672"/>
            <a:ext cx="6684216" cy="2626616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18288" indent="0" algn="ctr">
              <a:buNone/>
            </a:pPr>
            <a:r>
              <a:rPr lang="en-GB" sz="2800" dirty="0">
                <a:solidFill>
                  <a:schemeClr val="bg2">
                    <a:lumMod val="75000"/>
                  </a:schemeClr>
                </a:solidFill>
                <a:effectLst/>
              </a:rPr>
              <a:t>The study of living organisms, including their structure, functioning, evolution, distribution</a:t>
            </a:r>
            <a:endParaRPr lang="cs-CZ" sz="2800" dirty="0">
              <a:solidFill>
                <a:schemeClr val="bg2">
                  <a:lumMod val="75000"/>
                </a:schemeClr>
              </a:solidFill>
              <a:effectLst/>
            </a:endParaRPr>
          </a:p>
          <a:p>
            <a:pPr marL="18288" indent="0" algn="ctr">
              <a:buNone/>
            </a:pPr>
            <a:endParaRPr lang="cs-CZ" sz="2800" dirty="0"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6" name="Picture 4" descr="C:\Users\pc\AppData\Local\Microsoft\Windows\Temporary Internet Files\Content.IE5\XA6GH4X5\MP90043860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795822"/>
            <a:ext cx="2925870" cy="194222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  <p:pic>
        <p:nvPicPr>
          <p:cNvPr id="7" name="Picture 3" descr="C:\Users\pc\AppData\Local\Microsoft\Windows\Temporary Internet Files\Content.IE5\A17QB1P7\MP900337296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1" y="2795822"/>
            <a:ext cx="1818201" cy="254888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  <p:pic>
        <p:nvPicPr>
          <p:cNvPr id="8" name="Picture 3" descr="C:\Users\pc\AppData\Local\Microsoft\Windows\Temporary Internet Files\Content.IE5\SZ19BU89\MC90019817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2714467"/>
            <a:ext cx="1902737" cy="210493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0606882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obrázky - </a:t>
            </a:r>
            <a:r>
              <a:rPr lang="cs-CZ" dirty="0">
                <a:hlinkClick r:id="rId2"/>
              </a:rPr>
              <a:t>http://office.microsoft.com/cs-cz/images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30066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Živly">
  <a:themeElements>
    <a:clrScheme name="Živly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Živly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Živly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</a:schemeClr>
            </a:gs>
            <a:gs pos="100000">
              <a:schemeClr val="phClr">
                <a:shade val="40000"/>
                <a:satMod val="18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4000"/>
                <a:satMod val="280000"/>
              </a:schemeClr>
              <a:schemeClr val="phClr">
                <a:tint val="60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Elemental</Template>
  <TotalTime>68</TotalTime>
  <Words>284</Words>
  <Application>Microsoft Office PowerPoint</Application>
  <PresentationFormat>Předvádění na obrazovce (4:3)</PresentationFormat>
  <Paragraphs>34</Paragraphs>
  <Slides>14</Slides>
  <Notes>0</Notes>
  <HiddenSlides>3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Živly</vt:lpstr>
      <vt:lpstr>Prezentace aplikace PowerPoint</vt:lpstr>
      <vt:lpstr>Prezentace aplikace PowerPoint</vt:lpstr>
      <vt:lpstr>School subjects</vt:lpstr>
      <vt:lpstr>CHEMISTRY</vt:lpstr>
      <vt:lpstr>MUSIC</vt:lpstr>
      <vt:lpstr>ENGLISH</vt:lpstr>
      <vt:lpstr>HISTORY</vt:lpstr>
      <vt:lpstr>GEOGRAPHY</vt:lpstr>
      <vt:lpstr>ART</vt:lpstr>
      <vt:lpstr>PHYSICAL EDUCATION(P.E.)</vt:lpstr>
      <vt:lpstr>PHYSICS</vt:lpstr>
      <vt:lpstr>MATHEMATICS -MATHS</vt:lpstr>
      <vt:lpstr>BIOLOGY</vt:lpstr>
      <vt:lpstr>obrázky - http://office.microsoft.com/cs-cz/images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School subjects</dc:title>
  <dc:creator>pc</dc:creator>
  <cp:lastModifiedBy>pc</cp:lastModifiedBy>
  <cp:revision>10</cp:revision>
  <dcterms:created xsi:type="dcterms:W3CDTF">2012-10-18T14:23:36Z</dcterms:created>
  <dcterms:modified xsi:type="dcterms:W3CDTF">2013-08-02T10:34:56Z</dcterms:modified>
</cp:coreProperties>
</file>