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52FBF0-A18F-4ADF-8437-539869929B5E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540F0A-1E1A-4525-B980-F163DF985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976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40F0A-1E1A-4525-B980-F163DF9851D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381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A7BEB5A-699D-411E-B68D-C167E0437687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44D376E-8B5A-4CEF-B8E8-ED86E8052C2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392877" y="2060848"/>
            <a:ext cx="8358246" cy="42902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</a:t>
            </a:r>
            <a:r>
              <a:rPr lang="cs-CZ" dirty="0" smtClean="0"/>
              <a:t>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Bc. Lucie Ševčíková</a:t>
            </a:r>
          </a:p>
          <a:p>
            <a:pPr algn="l"/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17. </a:t>
            </a:r>
            <a:r>
              <a:rPr lang="cs-CZ" dirty="0" smtClean="0"/>
              <a:t>9. </a:t>
            </a:r>
            <a:r>
              <a:rPr lang="cs-CZ" dirty="0" smtClean="0"/>
              <a:t>2013</a:t>
            </a:r>
          </a:p>
          <a:p>
            <a:r>
              <a:rPr lang="cs-CZ" b="1" dirty="0" smtClean="0"/>
              <a:t>Název </a:t>
            </a:r>
            <a:r>
              <a:rPr lang="cs-CZ" b="1" dirty="0"/>
              <a:t>: VY_22_INOVACE_2.2.2 </a:t>
            </a:r>
            <a:r>
              <a:rPr lang="cs-CZ" b="1" dirty="0" smtClean="0"/>
              <a:t>AJ8,9k_20</a:t>
            </a:r>
            <a:endParaRPr lang="cs-CZ" b="1" dirty="0" smtClean="0"/>
          </a:p>
          <a:p>
            <a:pPr algn="l"/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American</a:t>
            </a:r>
            <a:r>
              <a:rPr lang="cs-CZ" dirty="0" smtClean="0"/>
              <a:t> </a:t>
            </a:r>
            <a:r>
              <a:rPr lang="cs-CZ" dirty="0" err="1" smtClean="0"/>
              <a:t>schools</a:t>
            </a:r>
            <a:endParaRPr lang="cs-CZ" dirty="0" smtClean="0"/>
          </a:p>
          <a:p>
            <a:pPr algn="l"/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8. a 9.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18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představuje žákům 8. a 9. tříd jak probíhá učební proces v amerických školách. Seznámí se i s volnočasovými aktivitami. Následně diskutují o rozdílech mezi českým a americkým školstvím a kterému by dali přednost?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315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DFU9VY81\MP90040081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96752"/>
            <a:ext cx="5976664" cy="448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smtClean="0">
                <a:solidFill>
                  <a:srgbClr val="FFFF00"/>
                </a:solidFill>
              </a:rPr>
              <a:t>American schools</a:t>
            </a:r>
            <a:endParaRPr lang="en-US" sz="600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63888" y="3789040"/>
            <a:ext cx="4697047" cy="1524000"/>
          </a:xfrm>
        </p:spPr>
        <p:txBody>
          <a:bodyPr>
            <a:normAutofit/>
          </a:bodyPr>
          <a:lstStyle/>
          <a:p>
            <a:r>
              <a:rPr lang="en-US" sz="4000" b="1" smtClean="0">
                <a:solidFill>
                  <a:srgbClr val="002060"/>
                </a:solidFill>
              </a:rPr>
              <a:t>The daily life of </a:t>
            </a:r>
          </a:p>
          <a:p>
            <a:r>
              <a:rPr lang="en-US" sz="4000" b="1" smtClean="0">
                <a:solidFill>
                  <a:srgbClr val="002060"/>
                </a:solidFill>
              </a:rPr>
              <a:t>a student.</a:t>
            </a:r>
            <a:endParaRPr lang="en-US" sz="40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99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836712"/>
            <a:ext cx="6965245" cy="120248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ash"/>
          </a:ln>
        </p:spPr>
        <p:txBody>
          <a:bodyPr/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School year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School Year starts around the beginning of </a:t>
            </a:r>
            <a:r>
              <a:rPr lang="en-US" u="sng" dirty="0" smtClean="0">
                <a:solidFill>
                  <a:schemeClr val="bg2">
                    <a:lumMod val="50000"/>
                  </a:schemeClr>
                </a:solidFill>
              </a:rPr>
              <a:t>September</a:t>
            </a:r>
            <a:r>
              <a:rPr lang="en-US" dirty="0" smtClean="0"/>
              <a:t> and ends around the middle of </a:t>
            </a:r>
            <a:r>
              <a:rPr lang="en-US" u="sng" dirty="0" smtClean="0">
                <a:solidFill>
                  <a:schemeClr val="bg2">
                    <a:lumMod val="50000"/>
                  </a:schemeClr>
                </a:solidFill>
              </a:rPr>
              <a:t>June.</a:t>
            </a:r>
            <a:endParaRPr lang="cs-CZ" u="sng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US" dirty="0" smtClean="0"/>
              <a:t>Students often have 2 we</a:t>
            </a:r>
            <a:r>
              <a:rPr lang="cs-CZ" dirty="0" smtClean="0"/>
              <a:t>e</a:t>
            </a:r>
            <a:r>
              <a:rPr lang="en-US" dirty="0" err="1" smtClean="0"/>
              <a:t>ks</a:t>
            </a:r>
            <a:r>
              <a:rPr lang="en-US" dirty="0" smtClean="0"/>
              <a:t> break in </a:t>
            </a:r>
            <a:r>
              <a:rPr lang="en-US" u="sng" dirty="0" smtClean="0">
                <a:solidFill>
                  <a:schemeClr val="bg2">
                    <a:lumMod val="50000"/>
                  </a:schemeClr>
                </a:solidFill>
              </a:rPr>
              <a:t>December</a:t>
            </a:r>
            <a:r>
              <a:rPr lang="en-US" dirty="0" smtClean="0"/>
              <a:t> and 1 week of break in </a:t>
            </a:r>
            <a:r>
              <a:rPr lang="en-US" u="sng" dirty="0" smtClean="0">
                <a:solidFill>
                  <a:schemeClr val="bg2">
                    <a:lumMod val="50000"/>
                  </a:schemeClr>
                </a:solidFill>
              </a:rPr>
              <a:t>February and April. </a:t>
            </a:r>
            <a:endParaRPr lang="cs-CZ" u="sng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180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days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school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each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year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pc\AppData\Local\Microsoft\Windows\Temporary Internet Files\Content.IE5\4NS4BV9B\MC9004104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74102">
            <a:off x="5576701" y="4158139"/>
            <a:ext cx="2834786" cy="240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46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ash"/>
          </a:ln>
        </p:spPr>
        <p:txBody>
          <a:bodyPr/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School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day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43808" y="2204864"/>
            <a:ext cx="5472608" cy="3806237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leng</a:t>
            </a:r>
            <a:r>
              <a:rPr lang="cs-CZ" dirty="0" smtClean="0"/>
              <a:t>t</a:t>
            </a:r>
            <a:r>
              <a:rPr lang="en-US" dirty="0" smtClean="0"/>
              <a:t>h of the school day is usually 7 hours.</a:t>
            </a:r>
          </a:p>
          <a:p>
            <a:r>
              <a:rPr lang="en-US" dirty="0" smtClean="0"/>
              <a:t>7:45 am   -    3 pm</a:t>
            </a:r>
            <a:endParaRPr lang="cs-CZ" dirty="0" smtClean="0"/>
          </a:p>
          <a:p>
            <a:r>
              <a:rPr lang="en-US" dirty="0" smtClean="0"/>
              <a:t>Every student takes Science, Social Studies, Reading/Writing, </a:t>
            </a:r>
            <a:r>
              <a:rPr lang="en-US" dirty="0" err="1" smtClean="0"/>
              <a:t>Maths</a:t>
            </a:r>
            <a:endParaRPr lang="cs-CZ" dirty="0" smtClean="0"/>
          </a:p>
          <a:p>
            <a:r>
              <a:rPr lang="en-US" dirty="0" smtClean="0"/>
              <a:t>Students in Middle and High school can often choose a special class such as Computers, Ceramics, Wood working, </a:t>
            </a:r>
            <a:r>
              <a:rPr lang="cs-CZ" dirty="0" smtClean="0"/>
              <a:t>Band…</a:t>
            </a:r>
            <a:endParaRPr lang="en-US" dirty="0"/>
          </a:p>
        </p:txBody>
      </p:sp>
      <p:pic>
        <p:nvPicPr>
          <p:cNvPr id="3074" name="Picture 2" descr="C:\Users\pc\AppData\Local\Microsoft\Windows\Temporary Internet Files\Content.IE5\U1B3RR27\MP9004394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2610800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615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9952" y="620688"/>
            <a:ext cx="4032448" cy="120248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  <a:prstDash val="sysDash"/>
          </a:ln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Structure of the school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923972"/>
            <a:ext cx="7056784" cy="4169324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n-US" sz="2800" dirty="0" smtClean="0"/>
              <a:t>Students have </a:t>
            </a:r>
            <a:r>
              <a:rPr lang="en-US" sz="2800" b="1" u="sng" dirty="0" smtClean="0">
                <a:solidFill>
                  <a:srgbClr val="FF0000"/>
                </a:solidFill>
              </a:rPr>
              <a:t>lockers</a:t>
            </a:r>
            <a:r>
              <a:rPr lang="en-US" sz="2800" dirty="0" smtClean="0"/>
              <a:t> in the hallway where they keep their things.</a:t>
            </a:r>
          </a:p>
          <a:p>
            <a:r>
              <a:rPr lang="en-US" sz="2800" dirty="0" smtClean="0"/>
              <a:t>Teachers have their own classrooms and students have to move from class to class.</a:t>
            </a:r>
          </a:p>
          <a:p>
            <a:r>
              <a:rPr lang="en-US" sz="2800" dirty="0" smtClean="0"/>
              <a:t>Students have only 4 minutes to pass from class to class.</a:t>
            </a:r>
          </a:p>
          <a:p>
            <a:r>
              <a:rPr lang="en-US" sz="2800" dirty="0" smtClean="0"/>
              <a:t>When the students move they may not be with the same students for all of their classes.</a:t>
            </a:r>
            <a:endParaRPr lang="en-US" sz="2800" dirty="0"/>
          </a:p>
        </p:txBody>
      </p:sp>
      <p:pic>
        <p:nvPicPr>
          <p:cNvPr id="4098" name="Picture 2" descr="C:\Users\pc\AppData\Local\Microsoft\Windows\Temporary Internet Files\Content.IE5\4NS4BV9B\MP9004393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488432" cy="180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95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  <a:prstDash val="sysDash"/>
          </a:ln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Student participation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200" dirty="0" smtClean="0"/>
              <a:t>(zapojení se do výuky)</a:t>
            </a:r>
            <a:endParaRPr lang="cs-CZ" sz="2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1" y="2060848"/>
            <a:ext cx="5832648" cy="360381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Students are expected to participate </a:t>
            </a:r>
            <a:r>
              <a:rPr lang="en-US" b="1" u="sng" dirty="0" smtClean="0">
                <a:solidFill>
                  <a:srgbClr val="FF0000"/>
                </a:solidFill>
              </a:rPr>
              <a:t>actively</a:t>
            </a:r>
            <a:r>
              <a:rPr lang="en-US" b="1" u="sng" dirty="0" smtClean="0"/>
              <a:t> </a:t>
            </a:r>
            <a:r>
              <a:rPr lang="en-US" b="1" dirty="0" smtClean="0"/>
              <a:t> - </a:t>
            </a:r>
            <a:r>
              <a:rPr lang="en-US" dirty="0" smtClean="0"/>
              <a:t>grades for participation</a:t>
            </a:r>
            <a:endParaRPr lang="en-US" u="sng" dirty="0" smtClean="0"/>
          </a:p>
          <a:p>
            <a:r>
              <a:rPr lang="en-US" dirty="0" smtClean="0"/>
              <a:t>Students are not allowed to talk or pass papers when the teacher is speaking</a:t>
            </a:r>
          </a:p>
          <a:p>
            <a:r>
              <a:rPr lang="en-US" dirty="0" smtClean="0"/>
              <a:t>Students must raise their hand if they want to speak.</a:t>
            </a:r>
          </a:p>
          <a:p>
            <a:r>
              <a:rPr lang="en-US" dirty="0" smtClean="0"/>
              <a:t>The teacher values students effort, so it is important that students answer the questions even if they are wrong.</a:t>
            </a:r>
            <a:endParaRPr lang="en-US" dirty="0"/>
          </a:p>
        </p:txBody>
      </p:sp>
      <p:pic>
        <p:nvPicPr>
          <p:cNvPr id="5122" name="Picture 2" descr="C:\Users\pc\AppData\Local\Microsoft\Windows\Temporary Internet Files\Content.IE5\DFU9VY81\MP9004394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56992"/>
            <a:ext cx="2083437" cy="311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79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95936" y="836712"/>
            <a:ext cx="4064332" cy="120248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  <a:prstDash val="sysDash"/>
          </a:ln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Student participation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406349"/>
            <a:ext cx="6768752" cy="345979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Most teacher arrange their lessons in groups in certain times.</a:t>
            </a:r>
          </a:p>
          <a:p>
            <a:r>
              <a:rPr lang="en-US" sz="2800" dirty="0" smtClean="0"/>
              <a:t>By working in groups students learn to work </a:t>
            </a:r>
            <a:r>
              <a:rPr lang="en-US" sz="2800" b="1" dirty="0" smtClean="0">
                <a:solidFill>
                  <a:srgbClr val="FF0000"/>
                </a:solidFill>
              </a:rPr>
              <a:t>cooperatively. </a:t>
            </a:r>
            <a:r>
              <a:rPr lang="en-US" sz="2800" dirty="0" smtClean="0"/>
              <a:t>(</a:t>
            </a:r>
            <a:r>
              <a:rPr lang="en-US" sz="2800" dirty="0" err="1" smtClean="0"/>
              <a:t>učí</a:t>
            </a:r>
            <a:r>
              <a:rPr lang="en-US" sz="2800" dirty="0" smtClean="0"/>
              <a:t> se </a:t>
            </a:r>
            <a:r>
              <a:rPr lang="en-US" sz="2800" dirty="0" err="1" smtClean="0"/>
              <a:t>spolupracovat</a:t>
            </a:r>
            <a:r>
              <a:rPr lang="en-US" sz="2800" dirty="0" smtClean="0"/>
              <a:t>)</a:t>
            </a:r>
          </a:p>
          <a:p>
            <a:r>
              <a:rPr lang="en-US" sz="2800" dirty="0" smtClean="0"/>
              <a:t>Students do work or projects and play educational games that must complete together</a:t>
            </a:r>
            <a:r>
              <a:rPr lang="cs-CZ" sz="2800" dirty="0" smtClean="0"/>
              <a:t>.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6146" name="Picture 2" descr="C:\Users\pc\AppData\Local\Microsoft\Windows\Temporary Internet Files\Content.IE5\TSGSDE9X\MP9004394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312368" cy="221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65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9872" y="908720"/>
            <a:ext cx="4701113" cy="120248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  <a:prstDash val="sysDash"/>
          </a:ln>
        </p:spPr>
        <p:txBody>
          <a:bodyPr>
            <a:normAutofit fontScale="90000"/>
          </a:bodyPr>
          <a:lstStyle/>
          <a:p>
            <a:r>
              <a:rPr lang="cs-CZ" dirty="0" err="1" smtClean="0"/>
              <a:t>Classroom</a:t>
            </a:r>
            <a:r>
              <a:rPr lang="cs-CZ" dirty="0" smtClean="0"/>
              <a:t> </a:t>
            </a:r>
            <a:r>
              <a:rPr lang="cs-CZ" dirty="0" err="1" smtClean="0"/>
              <a:t>consequences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420888"/>
            <a:ext cx="6196405" cy="360381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Classroom consequences include filling the reflection sheet, after school detention, phone</a:t>
            </a:r>
            <a:r>
              <a:rPr lang="cs-CZ" dirty="0" smtClean="0"/>
              <a:t> </a:t>
            </a:r>
            <a:r>
              <a:rPr lang="en-US" dirty="0" smtClean="0"/>
              <a:t>calls home, being sent to the headmaster´s office.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Detention</a:t>
            </a:r>
            <a:r>
              <a:rPr lang="en-US" dirty="0" smtClean="0"/>
              <a:t> – student must stay after school and </a:t>
            </a:r>
            <a:r>
              <a:rPr lang="cs-CZ" dirty="0" smtClean="0"/>
              <a:t>do </a:t>
            </a:r>
            <a:r>
              <a:rPr lang="en-US" dirty="0" smtClean="0"/>
              <a:t>some sort of work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Suspension </a:t>
            </a:r>
            <a:r>
              <a:rPr lang="en-US" dirty="0" smtClean="0"/>
              <a:t>– student</a:t>
            </a:r>
            <a:r>
              <a:rPr lang="cs-CZ" dirty="0" smtClean="0"/>
              <a:t>s</a:t>
            </a:r>
            <a:r>
              <a:rPr lang="en-US" dirty="0" smtClean="0"/>
              <a:t> ha</a:t>
            </a:r>
            <a:r>
              <a:rPr lang="cs-CZ" dirty="0" smtClean="0"/>
              <a:t>ve</a:t>
            </a:r>
            <a:r>
              <a:rPr lang="en-US" dirty="0" smtClean="0"/>
              <a:t> to stay at home an</a:t>
            </a:r>
            <a:r>
              <a:rPr lang="cs-CZ" dirty="0" smtClean="0"/>
              <a:t>d</a:t>
            </a:r>
            <a:r>
              <a:rPr lang="en-US" dirty="0" smtClean="0"/>
              <a:t> this goes on their final report.</a:t>
            </a:r>
            <a:endParaRPr lang="en-US" dirty="0"/>
          </a:p>
        </p:txBody>
      </p:sp>
      <p:pic>
        <p:nvPicPr>
          <p:cNvPr id="7170" name="Picture 2" descr="C:\Users\pc\AppData\Local\Microsoft\Windows\Temporary Internet Files\Content.IE5\4NS4BV9B\MP9004395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9267"/>
            <a:ext cx="2880669" cy="201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pc\AppData\Local\Microsoft\Windows\Temporary Internet Files\Content.IE5\4NS4BV9B\MP9004094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818" y="5208746"/>
            <a:ext cx="2334646" cy="155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48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817582"/>
            <a:ext cx="3384376" cy="120248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  <a:prstDash val="sysDash"/>
          </a:ln>
        </p:spPr>
        <p:txBody>
          <a:bodyPr/>
          <a:lstStyle/>
          <a:p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endParaRPr lang="cs-CZ" dirty="0"/>
          </a:p>
        </p:txBody>
      </p:sp>
      <p:pic>
        <p:nvPicPr>
          <p:cNvPr id="8195" name="Picture 3" descr="C:\Users\pc\AppData\Local\Microsoft\Windows\Temporary Internet Files\Content.IE5\GQPN0G6R\MP9004306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836712"/>
            <a:ext cx="1979712" cy="197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2564904"/>
            <a:ext cx="6196405" cy="360381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After school students usually take part </a:t>
            </a:r>
            <a:r>
              <a:rPr lang="cs-CZ" dirty="0" smtClean="0"/>
              <a:t>in </a:t>
            </a:r>
            <a:r>
              <a:rPr lang="en-US" dirty="0" smtClean="0"/>
              <a:t>extracurricular activities.</a:t>
            </a:r>
          </a:p>
          <a:p>
            <a:r>
              <a:rPr lang="en-US" dirty="0" smtClean="0"/>
              <a:t>These activities are sometimes at school or sometimes parents pay for private activities.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Newspaper – chess – math – football – cheerleading – dance – baseball – volleyball – debate – volunteer work – martial arts – drama ……</a:t>
            </a:r>
          </a:p>
          <a:p>
            <a:endParaRPr lang="en-US" dirty="0"/>
          </a:p>
        </p:txBody>
      </p:sp>
      <p:pic>
        <p:nvPicPr>
          <p:cNvPr id="8194" name="Picture 2" descr="C:\Users\pc\AppData\Local\Microsoft\Windows\Temporary Internet Files\Content.IE5\LJEEYNC8\MP9004001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8640"/>
            <a:ext cx="3238905" cy="2158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95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11047" y="1268760"/>
            <a:ext cx="4269065" cy="120248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  <a:prstDash val="sysDash"/>
          </a:ln>
        </p:spPr>
        <p:txBody>
          <a:bodyPr/>
          <a:lstStyle/>
          <a:p>
            <a:r>
              <a:rPr lang="cs-CZ" dirty="0" err="1" smtClean="0"/>
              <a:t>Dances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996952"/>
            <a:ext cx="7128792" cy="3158543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Prom</a:t>
            </a:r>
            <a:r>
              <a:rPr lang="en-US" dirty="0" smtClean="0"/>
              <a:t> – a fancy dance usually held in Spring</a:t>
            </a:r>
          </a:p>
          <a:p>
            <a:r>
              <a:rPr lang="en-US" dirty="0" smtClean="0"/>
              <a:t>Students usually plan the prom</a:t>
            </a:r>
            <a:r>
              <a:rPr lang="cs-CZ" dirty="0" smtClean="0"/>
              <a:t>.</a:t>
            </a:r>
            <a:endParaRPr lang="en-US" dirty="0" smtClean="0"/>
          </a:p>
          <a:p>
            <a:r>
              <a:rPr lang="en-US" dirty="0" smtClean="0"/>
              <a:t>Students often rent limousines as transportation.</a:t>
            </a:r>
          </a:p>
          <a:p>
            <a:r>
              <a:rPr lang="en-US" dirty="0" smtClean="0"/>
              <a:t>Boys were tuxedos and </a:t>
            </a:r>
            <a:r>
              <a:rPr lang="cs-CZ" dirty="0" smtClean="0"/>
              <a:t>g</a:t>
            </a:r>
            <a:r>
              <a:rPr lang="en-US" dirty="0" err="1" smtClean="0"/>
              <a:t>irls</a:t>
            </a:r>
            <a:r>
              <a:rPr lang="en-US" dirty="0" smtClean="0"/>
              <a:t> wear fancy gowns.</a:t>
            </a:r>
          </a:p>
          <a:p>
            <a:r>
              <a:rPr lang="en-US" dirty="0" smtClean="0"/>
              <a:t>Friends meet before prom and parents take pictures of them.</a:t>
            </a:r>
          </a:p>
          <a:p>
            <a:r>
              <a:rPr lang="en-US" dirty="0" smtClean="0"/>
              <a:t>Proms are usually held at hotels.</a:t>
            </a:r>
            <a:endParaRPr lang="en-US" dirty="0"/>
          </a:p>
        </p:txBody>
      </p:sp>
      <p:pic>
        <p:nvPicPr>
          <p:cNvPr id="9218" name="Picture 2" descr="C:\Users\pc\AppData\Local\Microsoft\Windows\Temporary Internet Files\Content.IE5\PGR46IMH\MP9004312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313" y="116633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1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Discuss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dirty="0" smtClean="0"/>
              <a:t>What are the differences between </a:t>
            </a:r>
            <a:r>
              <a:rPr lang="cs-CZ" sz="2800" dirty="0" smtClean="0"/>
              <a:t>A</a:t>
            </a:r>
            <a:r>
              <a:rPr lang="en-US" sz="2800" dirty="0" err="1" smtClean="0"/>
              <a:t>merican</a:t>
            </a:r>
            <a:r>
              <a:rPr lang="en-US" sz="2800" dirty="0" smtClean="0"/>
              <a:t> a</a:t>
            </a:r>
            <a:r>
              <a:rPr lang="cs-CZ" sz="2800" dirty="0" err="1" smtClean="0"/>
              <a:t>nd</a:t>
            </a:r>
            <a:r>
              <a:rPr lang="cs-CZ" sz="2800" dirty="0" smtClean="0"/>
              <a:t> Czech </a:t>
            </a:r>
            <a:r>
              <a:rPr lang="cs-CZ" sz="2800" dirty="0" err="1" smtClean="0"/>
              <a:t>school</a:t>
            </a:r>
            <a:r>
              <a:rPr lang="cs-CZ" sz="2800" dirty="0" smtClean="0"/>
              <a:t>?</a:t>
            </a:r>
          </a:p>
          <a:p>
            <a:r>
              <a:rPr lang="cs-CZ" sz="2800" dirty="0" err="1" smtClean="0"/>
              <a:t>Would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 </a:t>
            </a:r>
            <a:r>
              <a:rPr lang="cs-CZ" sz="2800" dirty="0" err="1" smtClean="0"/>
              <a:t>like</a:t>
            </a:r>
            <a:r>
              <a:rPr lang="cs-CZ" sz="2800" dirty="0" smtClean="0"/>
              <a:t> to </a:t>
            </a:r>
            <a:r>
              <a:rPr lang="cs-CZ" sz="2800" dirty="0" err="1" smtClean="0"/>
              <a:t>be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American</a:t>
            </a:r>
            <a:r>
              <a:rPr lang="cs-CZ" sz="2800" dirty="0" smtClean="0"/>
              <a:t> student?</a:t>
            </a:r>
          </a:p>
          <a:p>
            <a:r>
              <a:rPr lang="cs-CZ" sz="2800" dirty="0" err="1" smtClean="0"/>
              <a:t>Would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use </a:t>
            </a:r>
            <a:r>
              <a:rPr lang="cs-CZ" sz="2800" dirty="0" err="1" smtClean="0"/>
              <a:t>some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things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Czech </a:t>
            </a:r>
            <a:r>
              <a:rPr lang="cs-CZ" sz="2800" dirty="0" err="1" smtClean="0"/>
              <a:t>school</a:t>
            </a:r>
            <a:r>
              <a:rPr lang="cs-CZ" sz="2800" dirty="0" smtClean="0"/>
              <a:t> </a:t>
            </a:r>
            <a:r>
              <a:rPr lang="cs-CZ" sz="2800" dirty="0" err="1" smtClean="0"/>
              <a:t>system</a:t>
            </a:r>
            <a:r>
              <a:rPr lang="cs-CZ" sz="2800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7959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427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299</TotalTime>
  <Words>561</Words>
  <Application>Microsoft Office PowerPoint</Application>
  <PresentationFormat>Předvádění na obrazovce (4:3)</PresentationFormat>
  <Paragraphs>57</Paragraphs>
  <Slides>13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Špendlík</vt:lpstr>
      <vt:lpstr>Prezentace aplikace PowerPoint</vt:lpstr>
      <vt:lpstr>Anotace</vt:lpstr>
      <vt:lpstr>American schools</vt:lpstr>
      <vt:lpstr>School year</vt:lpstr>
      <vt:lpstr>School day</vt:lpstr>
      <vt:lpstr>Structure of the school</vt:lpstr>
      <vt:lpstr>Student participation (zapojení se do výuky)</vt:lpstr>
      <vt:lpstr>Student participation</vt:lpstr>
      <vt:lpstr>Classroom consequences</vt:lpstr>
      <vt:lpstr>After school</vt:lpstr>
      <vt:lpstr>Dances</vt:lpstr>
      <vt:lpstr>Discuss…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American schools</dc:title>
  <dc:creator>pc</dc:creator>
  <cp:lastModifiedBy>pc</cp:lastModifiedBy>
  <cp:revision>14</cp:revision>
  <dcterms:created xsi:type="dcterms:W3CDTF">2012-11-07T15:57:18Z</dcterms:created>
  <dcterms:modified xsi:type="dcterms:W3CDTF">2013-08-17T16:45:05Z</dcterms:modified>
</cp:coreProperties>
</file>