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59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AB65D3-65E5-44F8-A60F-E20FD9469098}" type="datetimeFigureOut">
              <a:rPr lang="cs-CZ" smtClean="0"/>
              <a:t>17.8.2013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D7463C-C5DB-45B0-B058-DE3A67996D8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093" y="260648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1700808"/>
            <a:ext cx="8358246" cy="46503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11. </a:t>
            </a:r>
            <a:r>
              <a:rPr lang="cs-CZ" dirty="0" smtClean="0"/>
              <a:t>01</a:t>
            </a:r>
            <a:r>
              <a:rPr lang="cs-CZ" dirty="0"/>
              <a:t>. </a:t>
            </a:r>
            <a:r>
              <a:rPr lang="cs-CZ" dirty="0" smtClean="0"/>
              <a:t>2013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AJ8,9k_25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990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Tato prezentace slouží k prohloubení a procvičení znalostí čtení velkých čísel, letopočtů, dat,  desetinných čísel, zlomků, telefonních čísel a vyjádření matematických operací.  Závěrečný snímek obsahuje krátké praktické cvičení.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56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READING NUMBERS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Čtení čísel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4WMDDOOG\MP900402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4114649" cy="324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634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1 – 1,000,000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100            </a:t>
            </a:r>
            <a:r>
              <a:rPr lang="cs-CZ" dirty="0" err="1" smtClean="0"/>
              <a:t>hundred</a:t>
            </a:r>
            <a:endParaRPr lang="cs-CZ" dirty="0" smtClean="0"/>
          </a:p>
          <a:p>
            <a:r>
              <a:rPr lang="cs-CZ" dirty="0" smtClean="0"/>
              <a:t>1 000         </a:t>
            </a:r>
            <a:r>
              <a:rPr lang="cs-CZ" dirty="0" err="1" smtClean="0"/>
              <a:t>thousand</a:t>
            </a:r>
            <a:endParaRPr lang="cs-CZ" dirty="0" smtClean="0"/>
          </a:p>
          <a:p>
            <a:r>
              <a:rPr lang="cs-CZ" dirty="0" smtClean="0"/>
              <a:t>1 000 000  </a:t>
            </a:r>
            <a:r>
              <a:rPr lang="cs-CZ" dirty="0" err="1" smtClean="0"/>
              <a:t>million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3,</a:t>
            </a:r>
            <a:r>
              <a:rPr lang="cs-CZ" dirty="0" smtClean="0">
                <a:solidFill>
                  <a:srgbClr val="00B050"/>
                </a:solidFill>
              </a:rPr>
              <a:t>254,</a:t>
            </a:r>
            <a:r>
              <a:rPr lang="cs-CZ" dirty="0" smtClean="0">
                <a:solidFill>
                  <a:srgbClr val="00B0F0"/>
                </a:solidFill>
              </a:rPr>
              <a:t>478 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million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two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hundred</a:t>
            </a:r>
            <a:r>
              <a:rPr lang="cs-CZ" dirty="0" smtClean="0">
                <a:solidFill>
                  <a:srgbClr val="00B050"/>
                </a:solidFill>
              </a:rPr>
              <a:t> and </a:t>
            </a:r>
            <a:r>
              <a:rPr lang="cs-CZ" dirty="0" err="1" smtClean="0">
                <a:solidFill>
                  <a:srgbClr val="00B050"/>
                </a:solidFill>
              </a:rPr>
              <a:t>fifty</a:t>
            </a:r>
            <a:r>
              <a:rPr lang="cs-CZ" dirty="0" smtClean="0">
                <a:solidFill>
                  <a:srgbClr val="00B050"/>
                </a:solidFill>
              </a:rPr>
              <a:t>- </a:t>
            </a:r>
            <a:r>
              <a:rPr lang="cs-CZ" dirty="0" err="1" smtClean="0">
                <a:solidFill>
                  <a:srgbClr val="00B050"/>
                </a:solidFill>
              </a:rPr>
              <a:t>four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thousand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four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hundred</a:t>
            </a:r>
            <a:r>
              <a:rPr lang="cs-CZ" dirty="0" smtClean="0">
                <a:solidFill>
                  <a:srgbClr val="00B0F0"/>
                </a:solidFill>
              </a:rPr>
              <a:t> and </a:t>
            </a:r>
            <a:r>
              <a:rPr lang="cs-CZ" dirty="0" err="1" smtClean="0">
                <a:solidFill>
                  <a:srgbClr val="00B0F0"/>
                </a:solidFill>
              </a:rPr>
              <a:t>seventy</a:t>
            </a:r>
            <a:r>
              <a:rPr lang="cs-CZ" dirty="0" smtClean="0">
                <a:solidFill>
                  <a:srgbClr val="00B0F0"/>
                </a:solidFill>
              </a:rPr>
              <a:t>- </a:t>
            </a:r>
            <a:r>
              <a:rPr lang="cs-CZ" dirty="0" err="1" smtClean="0">
                <a:solidFill>
                  <a:srgbClr val="00B0F0"/>
                </a:solidFill>
              </a:rPr>
              <a:t>eight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NOT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trike="sngStrike" dirty="0" err="1" smtClean="0">
                <a:solidFill>
                  <a:srgbClr val="C00000"/>
                </a:solidFill>
              </a:rPr>
              <a:t>two</a:t>
            </a:r>
            <a:r>
              <a:rPr lang="cs-CZ" strike="sngStrike" dirty="0" smtClean="0">
                <a:solidFill>
                  <a:srgbClr val="C00000"/>
                </a:solidFill>
              </a:rPr>
              <a:t> </a:t>
            </a:r>
            <a:r>
              <a:rPr lang="cs-CZ" strike="sngStrike" dirty="0" err="1" smtClean="0">
                <a:solidFill>
                  <a:srgbClr val="C00000"/>
                </a:solidFill>
              </a:rPr>
              <a:t>hundreds</a:t>
            </a:r>
            <a:r>
              <a:rPr lang="cs-CZ" strike="sngStrike" dirty="0" smtClean="0">
                <a:solidFill>
                  <a:srgbClr val="C00000"/>
                </a:solidFill>
              </a:rPr>
              <a:t>, </a:t>
            </a:r>
            <a:r>
              <a:rPr lang="cs-CZ" strike="sngStrike" dirty="0" err="1" smtClean="0">
                <a:solidFill>
                  <a:srgbClr val="C00000"/>
                </a:solidFill>
              </a:rPr>
              <a:t>fifty</a:t>
            </a:r>
            <a:r>
              <a:rPr lang="cs-CZ" strike="sngStrike" dirty="0" smtClean="0">
                <a:solidFill>
                  <a:srgbClr val="C00000"/>
                </a:solidFill>
              </a:rPr>
              <a:t> </a:t>
            </a:r>
            <a:r>
              <a:rPr lang="cs-CZ" strike="sngStrike" dirty="0" err="1" smtClean="0">
                <a:solidFill>
                  <a:srgbClr val="C00000"/>
                </a:solidFill>
              </a:rPr>
              <a:t>thousands</a:t>
            </a:r>
            <a:r>
              <a:rPr lang="cs-CZ" strike="sngStrike" dirty="0" smtClean="0">
                <a:solidFill>
                  <a:srgbClr val="C00000"/>
                </a:solidFill>
              </a:rPr>
              <a:t>, </a:t>
            </a:r>
            <a:r>
              <a:rPr lang="cs-CZ" strike="sngStrike" dirty="0" err="1" smtClean="0">
                <a:solidFill>
                  <a:srgbClr val="C00000"/>
                </a:solidFill>
              </a:rPr>
              <a:t>three</a:t>
            </a:r>
            <a:r>
              <a:rPr lang="cs-CZ" strike="sngStrike" dirty="0" smtClean="0">
                <a:solidFill>
                  <a:srgbClr val="C00000"/>
                </a:solidFill>
              </a:rPr>
              <a:t> </a:t>
            </a:r>
            <a:r>
              <a:rPr lang="cs-CZ" strike="sngStrike" dirty="0" err="1" smtClean="0">
                <a:solidFill>
                  <a:srgbClr val="C00000"/>
                </a:solidFill>
              </a:rPr>
              <a:t>millions</a:t>
            </a:r>
            <a:endParaRPr lang="cs-CZ" strike="sngStrike" dirty="0" smtClean="0">
              <a:solidFill>
                <a:srgbClr val="C0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8715" y="2642581"/>
            <a:ext cx="2736304" cy="646331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Stovky oddělujeme čárkou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47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Letopočty - </a:t>
            </a:r>
            <a:r>
              <a:rPr lang="cs-CZ" dirty="0" err="1" smtClean="0"/>
              <a:t>numerals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 1000 – čteme jako běžné číslo</a:t>
            </a:r>
          </a:p>
          <a:p>
            <a:pPr marL="0" indent="0" algn="ctr">
              <a:buNone/>
            </a:pPr>
            <a:r>
              <a:rPr lang="cs-CZ" dirty="0" smtClean="0"/>
              <a:t>526 –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hundred</a:t>
            </a:r>
            <a:r>
              <a:rPr lang="cs-CZ" dirty="0" smtClean="0"/>
              <a:t> and </a:t>
            </a:r>
            <a:r>
              <a:rPr lang="cs-CZ" dirty="0" err="1" smtClean="0"/>
              <a:t>twenty</a:t>
            </a:r>
            <a:r>
              <a:rPr lang="cs-CZ" dirty="0" smtClean="0"/>
              <a:t> -</a:t>
            </a:r>
            <a:r>
              <a:rPr lang="cs-CZ" dirty="0" err="1" smtClean="0"/>
              <a:t>six</a:t>
            </a: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1000 – 2000 – čteme jako dvě čísla</a:t>
            </a:r>
          </a:p>
          <a:p>
            <a:pPr marL="0" indent="0" algn="ctr">
              <a:buNone/>
            </a:pPr>
            <a:r>
              <a:rPr lang="cs-CZ" dirty="0" smtClean="0"/>
              <a:t>1756 – </a:t>
            </a:r>
            <a:r>
              <a:rPr lang="cs-CZ" dirty="0" err="1" smtClean="0"/>
              <a:t>seventeen</a:t>
            </a:r>
            <a:r>
              <a:rPr lang="cs-CZ" dirty="0" smtClean="0"/>
              <a:t> </a:t>
            </a:r>
            <a:r>
              <a:rPr lang="cs-CZ" dirty="0" err="1" smtClean="0"/>
              <a:t>fifty</a:t>
            </a:r>
            <a:r>
              <a:rPr lang="cs-CZ" dirty="0" smtClean="0"/>
              <a:t>- </a:t>
            </a:r>
            <a:r>
              <a:rPr lang="cs-CZ" dirty="0" err="1" smtClean="0"/>
              <a:t>six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1900 – </a:t>
            </a:r>
            <a:r>
              <a:rPr lang="cs-CZ" dirty="0" err="1" smtClean="0"/>
              <a:t>nineteen</a:t>
            </a:r>
            <a:r>
              <a:rPr lang="cs-CZ" dirty="0" smtClean="0"/>
              <a:t> </a:t>
            </a:r>
            <a:r>
              <a:rPr lang="cs-CZ" dirty="0" err="1" smtClean="0"/>
              <a:t>hundred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1905 – </a:t>
            </a:r>
            <a:r>
              <a:rPr lang="cs-CZ" dirty="0" err="1" smtClean="0"/>
              <a:t>nineteen</a:t>
            </a:r>
            <a:r>
              <a:rPr lang="cs-CZ" dirty="0" smtClean="0"/>
              <a:t> – </a:t>
            </a:r>
            <a:r>
              <a:rPr lang="cs-CZ" dirty="0" err="1" smtClean="0"/>
              <a:t>oh</a:t>
            </a:r>
            <a:r>
              <a:rPr lang="cs-CZ" dirty="0" smtClean="0"/>
              <a:t> – </a:t>
            </a:r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2000 - …     </a:t>
            </a:r>
          </a:p>
          <a:p>
            <a:pPr marL="0" indent="0" algn="ctr">
              <a:buNone/>
            </a:pPr>
            <a:r>
              <a:rPr lang="cs-CZ" dirty="0" smtClean="0"/>
              <a:t>2010 -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thousand</a:t>
            </a:r>
            <a:r>
              <a:rPr lang="cs-CZ" dirty="0" smtClean="0"/>
              <a:t> (and)ten</a:t>
            </a:r>
          </a:p>
          <a:p>
            <a:pPr marL="0" indent="0" algn="ctr">
              <a:buNone/>
            </a:pPr>
            <a:r>
              <a:rPr lang="cs-CZ" dirty="0" err="1" smtClean="0"/>
              <a:t>twenty</a:t>
            </a:r>
            <a:r>
              <a:rPr lang="cs-CZ" dirty="0" smtClean="0"/>
              <a:t> ten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BC  (</a:t>
            </a:r>
            <a:r>
              <a:rPr lang="cs-CZ" b="1" dirty="0" err="1" smtClean="0">
                <a:solidFill>
                  <a:srgbClr val="002060"/>
                </a:solidFill>
              </a:rPr>
              <a:t>before</a:t>
            </a:r>
            <a:r>
              <a:rPr lang="cs-CZ" b="1" dirty="0" smtClean="0">
                <a:solidFill>
                  <a:srgbClr val="002060"/>
                </a:solidFill>
              </a:rPr>
              <a:t> Christ) – před naším letopočtem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AD (´anno </a:t>
            </a:r>
            <a:r>
              <a:rPr lang="cs-CZ" b="1" dirty="0" err="1" smtClean="0">
                <a:solidFill>
                  <a:srgbClr val="002060"/>
                </a:solidFill>
              </a:rPr>
              <a:t>domini</a:t>
            </a:r>
            <a:r>
              <a:rPr lang="cs-CZ" b="1" dirty="0" smtClean="0">
                <a:solidFill>
                  <a:srgbClr val="002060"/>
                </a:solidFill>
              </a:rPr>
              <a:t>)– našeho letopočtu</a:t>
            </a:r>
          </a:p>
        </p:txBody>
      </p:sp>
      <p:pic>
        <p:nvPicPr>
          <p:cNvPr id="6146" name="Picture 2" descr="C:\Users\pc\AppData\Local\Microsoft\Windows\Temporary Internet Files\Content.IE5\JKTU8JTX\MP9003414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602" y="3068960"/>
            <a:ext cx="218786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38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Datum - </a:t>
            </a:r>
            <a:r>
              <a:rPr lang="cs-CZ" dirty="0" err="1" smtClean="0"/>
              <a:t>date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4th July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THE + řadová </a:t>
            </a:r>
            <a:r>
              <a:rPr lang="cs-CZ" b="1" dirty="0">
                <a:solidFill>
                  <a:srgbClr val="C00000"/>
                </a:solidFill>
              </a:rPr>
              <a:t>číslovka + </a:t>
            </a:r>
            <a:r>
              <a:rPr lang="cs-CZ" b="1" dirty="0" smtClean="0">
                <a:solidFill>
                  <a:srgbClr val="C00000"/>
                </a:solidFill>
              </a:rPr>
              <a:t>OF + měsíc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July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>
                <a:solidFill>
                  <a:srgbClr val="C00000"/>
                </a:solidFill>
              </a:rPr>
              <a:t>m</a:t>
            </a:r>
            <a:r>
              <a:rPr lang="cs-CZ" b="1" dirty="0" smtClean="0">
                <a:solidFill>
                  <a:srgbClr val="C00000"/>
                </a:solidFill>
              </a:rPr>
              <a:t>ěsíc + THE + řadová číslovka</a:t>
            </a:r>
          </a:p>
          <a:p>
            <a:pPr marL="0" indent="0" algn="ctr">
              <a:buNone/>
            </a:pPr>
            <a:r>
              <a:rPr lang="cs-CZ" dirty="0" smtClean="0"/>
              <a:t>July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fourth</a:t>
            </a: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zapisujeme různým  způsobem: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4 </a:t>
            </a:r>
            <a:r>
              <a:rPr lang="cs-CZ" b="1" dirty="0">
                <a:solidFill>
                  <a:srgbClr val="002060"/>
                </a:solidFill>
              </a:rPr>
              <a:t>July</a:t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4th July</a:t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 err="1">
                <a:solidFill>
                  <a:srgbClr val="002060"/>
                </a:solidFill>
              </a:rPr>
              <a:t>July</a:t>
            </a:r>
            <a:r>
              <a:rPr lang="cs-CZ" b="1" dirty="0">
                <a:solidFill>
                  <a:srgbClr val="002060"/>
                </a:solidFill>
              </a:rPr>
              <a:t> 4</a:t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July 4th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c\AppData\Local\Microsoft\Windows\Temporary Internet Files\Content.IE5\QN64I3JC\MP900405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22942"/>
            <a:ext cx="1929815" cy="137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659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Desetinná čísla - </a:t>
            </a:r>
            <a:r>
              <a:rPr lang="cs-CZ" dirty="0" err="1" smtClean="0"/>
              <a:t>decimals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 smtClean="0"/>
              <a:t>54.026</a:t>
            </a:r>
            <a:endParaRPr lang="cs-CZ" b="1" dirty="0" smtClean="0"/>
          </a:p>
          <a:p>
            <a:pPr marL="0" indent="0" algn="ctr">
              <a:buNone/>
            </a:pPr>
            <a:r>
              <a:rPr lang="en-US" b="1" dirty="0" smtClean="0"/>
              <a:t> </a:t>
            </a:r>
            <a:r>
              <a:rPr lang="en-US" b="1" dirty="0"/>
              <a:t>fifty-four </a:t>
            </a:r>
            <a:r>
              <a:rPr lang="en-US" b="1" dirty="0">
                <a:solidFill>
                  <a:srgbClr val="C00000"/>
                </a:solidFill>
              </a:rPr>
              <a:t>point</a:t>
            </a:r>
            <a:r>
              <a:rPr lang="en-US" b="1" dirty="0"/>
              <a:t> oh two six</a:t>
            </a:r>
          </a:p>
          <a:p>
            <a:r>
              <a:rPr lang="cs-CZ" dirty="0"/>
              <a:t>Nuly budeme číst jako písmeno </a:t>
            </a:r>
            <a:r>
              <a:rPr lang="cs-CZ" i="1" dirty="0" smtClean="0"/>
              <a:t>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česky</a:t>
            </a:r>
            <a:r>
              <a:rPr lang="cs-CZ" dirty="0"/>
              <a:t>: </a:t>
            </a:r>
            <a:r>
              <a:rPr lang="cs-CZ" dirty="0" smtClean="0"/>
              <a:t>     </a:t>
            </a:r>
            <a:r>
              <a:rPr lang="cs-CZ" b="1" dirty="0" smtClean="0"/>
              <a:t>jedna </a:t>
            </a:r>
            <a:r>
              <a:rPr lang="cs-CZ" b="1" dirty="0"/>
              <a:t>celá dvacet pět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anglicky: </a:t>
            </a:r>
            <a:r>
              <a:rPr lang="cs-CZ" b="1" strike="sngStrike" dirty="0" err="1"/>
              <a:t>one</a:t>
            </a:r>
            <a:r>
              <a:rPr lang="cs-CZ" b="1" strike="sngStrike" dirty="0"/>
              <a:t> point </a:t>
            </a:r>
            <a:r>
              <a:rPr lang="cs-CZ" b="1" strike="sngStrike" dirty="0" err="1" smtClean="0"/>
              <a:t>twenty-five</a:t>
            </a:r>
            <a:endParaRPr lang="cs-CZ" b="1" strike="sngStrike" dirty="0" smtClean="0"/>
          </a:p>
          <a:p>
            <a:pPr marL="0" indent="0">
              <a:buNone/>
            </a:pPr>
            <a:r>
              <a:rPr lang="cs-CZ" b="1" dirty="0" smtClean="0"/>
              <a:t>                 </a:t>
            </a:r>
            <a:r>
              <a:rPr lang="cs-CZ" b="1" dirty="0" err="1" smtClean="0">
                <a:solidFill>
                  <a:srgbClr val="C00000"/>
                </a:solidFill>
              </a:rPr>
              <a:t>one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point </a:t>
            </a:r>
            <a:r>
              <a:rPr lang="cs-CZ" b="1" dirty="0" err="1">
                <a:solidFill>
                  <a:srgbClr val="C00000"/>
                </a:solidFill>
              </a:rPr>
              <a:t>two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five</a:t>
            </a:r>
            <a:r>
              <a:rPr lang="cs-CZ" dirty="0">
                <a:solidFill>
                  <a:srgbClr val="C00000"/>
                </a:solidFill>
              </a:rPr>
              <a:t> 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38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1/2  </a:t>
            </a:r>
            <a:r>
              <a:rPr lang="cs-CZ" b="1" dirty="0" err="1" smtClean="0">
                <a:solidFill>
                  <a:srgbClr val="00B050"/>
                </a:solidFill>
              </a:rPr>
              <a:t>one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half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2/4 </a:t>
            </a:r>
            <a:r>
              <a:rPr lang="cs-CZ" b="1" dirty="0" err="1" smtClean="0">
                <a:solidFill>
                  <a:srgbClr val="00B050"/>
                </a:solidFill>
              </a:rPr>
              <a:t>two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quarters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smtClean="0"/>
              <a:t> ostatní -  řadové číslovky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rgbClr val="00B050"/>
                </a:solidFill>
              </a:rPr>
              <a:t>5/8 </a:t>
            </a:r>
            <a:r>
              <a:rPr lang="cs-CZ" b="1" dirty="0" err="1" smtClean="0">
                <a:solidFill>
                  <a:srgbClr val="00B050"/>
                </a:solidFill>
              </a:rPr>
              <a:t>five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eights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1/3 </a:t>
            </a:r>
            <a:r>
              <a:rPr lang="cs-CZ" b="1" dirty="0" err="1" smtClean="0">
                <a:solidFill>
                  <a:srgbClr val="00B050"/>
                </a:solidFill>
              </a:rPr>
              <a:t>one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third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7/9 </a:t>
            </a:r>
            <a:r>
              <a:rPr lang="cs-CZ" b="1" dirty="0" err="1" smtClean="0">
                <a:solidFill>
                  <a:srgbClr val="00B050"/>
                </a:solidFill>
              </a:rPr>
              <a:t>seven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ninths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YRI7VIH4\MP900387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92896"/>
            <a:ext cx="2535421" cy="180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53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000" dirty="0" smtClean="0"/>
              <a:t>Telefonní čísla - </a:t>
            </a:r>
            <a:r>
              <a:rPr lang="cs-CZ" sz="4000" dirty="0" err="1" smtClean="0"/>
              <a:t>telephone</a:t>
            </a:r>
            <a:r>
              <a:rPr lang="cs-CZ" sz="4000" dirty="0" smtClean="0"/>
              <a:t> </a:t>
            </a:r>
            <a:r>
              <a:rPr lang="cs-CZ" sz="4000" dirty="0" err="1" smtClean="0"/>
              <a:t>numbers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čteme po jednotlivých </a:t>
            </a:r>
            <a:r>
              <a:rPr lang="cs-CZ" dirty="0" smtClean="0"/>
              <a:t>číslicích</a:t>
            </a:r>
          </a:p>
          <a:p>
            <a:r>
              <a:rPr lang="cs-CZ" dirty="0"/>
              <a:t>místo nuly čteme písmeno </a:t>
            </a:r>
            <a:r>
              <a:rPr lang="cs-CZ" dirty="0" smtClean="0"/>
              <a:t>O</a:t>
            </a:r>
          </a:p>
          <a:p>
            <a:r>
              <a:rPr lang="cs-CZ" dirty="0"/>
              <a:t>dvě stejné </a:t>
            </a:r>
            <a:r>
              <a:rPr lang="cs-CZ" dirty="0" smtClean="0"/>
              <a:t>číslice za sebou – DOUBLE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603 588 211</a:t>
            </a:r>
          </a:p>
          <a:p>
            <a:pPr marL="0" indent="0" algn="ctr"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Six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oh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three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five</a:t>
            </a:r>
            <a:r>
              <a:rPr lang="cs-CZ" b="1" dirty="0" smtClean="0">
                <a:solidFill>
                  <a:srgbClr val="C00000"/>
                </a:solidFill>
              </a:rPr>
              <a:t> double </a:t>
            </a:r>
            <a:r>
              <a:rPr lang="cs-CZ" b="1" dirty="0" err="1" smtClean="0">
                <a:solidFill>
                  <a:srgbClr val="C00000"/>
                </a:solidFill>
              </a:rPr>
              <a:t>eight</a:t>
            </a:r>
            <a:r>
              <a:rPr lang="cs-CZ" b="1" dirty="0" smtClean="0">
                <a:solidFill>
                  <a:srgbClr val="C00000"/>
                </a:solidFill>
              </a:rPr>
              <a:t>, </a:t>
            </a:r>
            <a:r>
              <a:rPr lang="cs-CZ" b="1" dirty="0" err="1" smtClean="0">
                <a:solidFill>
                  <a:srgbClr val="C00000"/>
                </a:solidFill>
              </a:rPr>
              <a:t>two</a:t>
            </a:r>
            <a:r>
              <a:rPr lang="cs-CZ" b="1" dirty="0" smtClean="0">
                <a:solidFill>
                  <a:srgbClr val="C00000"/>
                </a:solidFill>
              </a:rPr>
              <a:t> double </a:t>
            </a:r>
            <a:r>
              <a:rPr lang="cs-CZ" b="1" dirty="0" err="1" smtClean="0">
                <a:solidFill>
                  <a:srgbClr val="C00000"/>
                </a:solidFill>
              </a:rPr>
              <a:t>one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0B6HPIUY\MC90023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1763917" cy="21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8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Matematické operace - </a:t>
            </a:r>
            <a:r>
              <a:rPr lang="cs-CZ" dirty="0" err="1" smtClean="0"/>
              <a:t>counting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b="1" dirty="0" smtClean="0"/>
              <a:t>Sčítání</a:t>
            </a:r>
          </a:p>
          <a:p>
            <a:pPr marL="0" indent="0" algn="ctr">
              <a:buNone/>
            </a:pPr>
            <a:r>
              <a:rPr lang="cs-CZ" b="1" dirty="0" smtClean="0"/>
              <a:t>5 </a:t>
            </a:r>
            <a:r>
              <a:rPr lang="cs-CZ" b="1" dirty="0" smtClean="0">
                <a:solidFill>
                  <a:srgbClr val="C00000"/>
                </a:solidFill>
              </a:rPr>
              <a:t>+ </a:t>
            </a:r>
            <a:r>
              <a:rPr lang="cs-CZ" b="1" dirty="0" smtClean="0"/>
              <a:t>6 </a:t>
            </a:r>
            <a:r>
              <a:rPr lang="cs-CZ" b="1" dirty="0" smtClean="0">
                <a:solidFill>
                  <a:srgbClr val="00B050"/>
                </a:solidFill>
              </a:rPr>
              <a:t>= </a:t>
            </a:r>
            <a:r>
              <a:rPr lang="cs-CZ" b="1" dirty="0" smtClean="0"/>
              <a:t>11</a:t>
            </a:r>
          </a:p>
          <a:p>
            <a:pPr marL="0" indent="0" algn="ctr">
              <a:buNone/>
            </a:pP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plus/and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equals</a:t>
            </a:r>
            <a:r>
              <a:rPr lang="cs-CZ" b="1" dirty="0" smtClean="0">
                <a:solidFill>
                  <a:srgbClr val="00B050"/>
                </a:solidFill>
              </a:rPr>
              <a:t>/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endParaRPr lang="cs-CZ" dirty="0" smtClean="0"/>
          </a:p>
          <a:p>
            <a:r>
              <a:rPr lang="cs-CZ" b="1" dirty="0" smtClean="0"/>
              <a:t>Odčítání</a:t>
            </a:r>
          </a:p>
          <a:p>
            <a:pPr marL="0" indent="0" algn="ctr">
              <a:buNone/>
            </a:pPr>
            <a:r>
              <a:rPr lang="cs-CZ" b="1" dirty="0" smtClean="0"/>
              <a:t>10 </a:t>
            </a:r>
            <a:r>
              <a:rPr lang="cs-CZ" b="1" dirty="0" smtClean="0">
                <a:solidFill>
                  <a:srgbClr val="C00000"/>
                </a:solidFill>
              </a:rPr>
              <a:t>– </a:t>
            </a:r>
            <a:r>
              <a:rPr lang="cs-CZ" b="1" dirty="0" smtClean="0"/>
              <a:t>5 = 5</a:t>
            </a:r>
          </a:p>
          <a:p>
            <a:pPr marL="0" indent="0" algn="ctr">
              <a:buNone/>
            </a:pPr>
            <a:r>
              <a:rPr lang="cs-CZ" dirty="0" smtClean="0"/>
              <a:t>Ten </a:t>
            </a:r>
            <a:r>
              <a:rPr lang="cs-CZ" b="1" dirty="0" smtClean="0">
                <a:solidFill>
                  <a:srgbClr val="C00000"/>
                </a:solidFill>
              </a:rPr>
              <a:t>minus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equals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endParaRPr lang="cs-CZ" dirty="0"/>
          </a:p>
          <a:p>
            <a:r>
              <a:rPr lang="cs-CZ" b="1" dirty="0" smtClean="0"/>
              <a:t>Násobení</a:t>
            </a:r>
          </a:p>
          <a:p>
            <a:pPr marL="0" indent="0" algn="ctr">
              <a:buNone/>
            </a:pPr>
            <a:r>
              <a:rPr lang="cs-CZ" b="1" dirty="0" smtClean="0"/>
              <a:t>5 </a:t>
            </a:r>
            <a:r>
              <a:rPr lang="cs-CZ" b="1" dirty="0" smtClean="0">
                <a:solidFill>
                  <a:srgbClr val="C00000"/>
                </a:solidFill>
              </a:rPr>
              <a:t>x</a:t>
            </a:r>
            <a:r>
              <a:rPr lang="cs-CZ" b="1" dirty="0" smtClean="0"/>
              <a:t> 2= 10</a:t>
            </a:r>
          </a:p>
          <a:p>
            <a:pPr marL="0" indent="0" algn="ctr">
              <a:buNone/>
            </a:pP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times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equals</a:t>
            </a:r>
            <a:r>
              <a:rPr lang="cs-CZ" dirty="0" smtClean="0"/>
              <a:t> ten</a:t>
            </a:r>
          </a:p>
          <a:p>
            <a:r>
              <a:rPr lang="cs-CZ" b="1" dirty="0" smtClean="0"/>
              <a:t>Dělení</a:t>
            </a:r>
          </a:p>
          <a:p>
            <a:pPr marL="0" indent="0" algn="ctr">
              <a:buNone/>
            </a:pPr>
            <a:r>
              <a:rPr lang="cs-CZ" b="1" dirty="0" smtClean="0"/>
              <a:t>6 </a:t>
            </a:r>
            <a:r>
              <a:rPr lang="cs-CZ" b="1" dirty="0" smtClean="0">
                <a:solidFill>
                  <a:srgbClr val="C00000"/>
                </a:solidFill>
              </a:rPr>
              <a:t>:</a:t>
            </a:r>
            <a:r>
              <a:rPr lang="cs-CZ" b="1" dirty="0" smtClean="0"/>
              <a:t> 3 = 2</a:t>
            </a:r>
          </a:p>
          <a:p>
            <a:pPr marL="0" indent="0" algn="ctr">
              <a:buNone/>
            </a:pP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divided</a:t>
            </a:r>
            <a:r>
              <a:rPr lang="cs-CZ" b="1" dirty="0" smtClean="0">
                <a:solidFill>
                  <a:srgbClr val="C00000"/>
                </a:solidFill>
              </a:rPr>
              <a:t> by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equals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YRI7VIH4\MP900341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40968"/>
            <a:ext cx="2505472" cy="178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68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12th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September</a:t>
            </a:r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1458 BC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5, 789, 102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899 547 101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8. 0589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2/15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x 8 = 56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$6.25</a:t>
            </a:r>
          </a:p>
        </p:txBody>
      </p:sp>
    </p:spTree>
    <p:extLst>
      <p:ext uri="{BB962C8B-B14F-4D97-AF65-F5344CB8AC3E}">
        <p14:creationId xmlns:p14="http://schemas.microsoft.com/office/powerpoint/2010/main" val="404452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76629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2783</TotalTime>
  <Words>400</Words>
  <Application>Microsoft Office PowerPoint</Application>
  <PresentationFormat>Předvádění na obrazovce (4:3)</PresentationFormat>
  <Paragraphs>92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Anotace</vt:lpstr>
      <vt:lpstr>READING NUMBERS</vt:lpstr>
      <vt:lpstr>1 – 1,000,000</vt:lpstr>
      <vt:lpstr>Letopočty - numerals</vt:lpstr>
      <vt:lpstr>Datum - date</vt:lpstr>
      <vt:lpstr>Desetinná čísla - decimals</vt:lpstr>
      <vt:lpstr>Zlomky</vt:lpstr>
      <vt:lpstr>Telefonní čísla - telephone numbers</vt:lpstr>
      <vt:lpstr>Matematické operace - counting</vt:lpstr>
      <vt:lpstr>Let´s practice!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NUMBERS</dc:title>
  <dc:creator>pc</dc:creator>
  <cp:lastModifiedBy>pc</cp:lastModifiedBy>
  <cp:revision>17</cp:revision>
  <dcterms:created xsi:type="dcterms:W3CDTF">2013-04-28T14:18:39Z</dcterms:created>
  <dcterms:modified xsi:type="dcterms:W3CDTF">2013-08-19T13:37:35Z</dcterms:modified>
</cp:coreProperties>
</file>