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9" r:id="rId5"/>
    <p:sldId id="257" r:id="rId6"/>
    <p:sldId id="258" r:id="rId7"/>
    <p:sldId id="260" r:id="rId8"/>
    <p:sldId id="263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1C039C2-77BF-490D-9341-C485E3FFD04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2E50ED6-D51C-42A2-92E2-48729C85BD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648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dirty="0" smtClean="0"/>
              <a:t>prosinec 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Člověk a jeho svět – Vánoční zvyky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 Seznámení s </a:t>
            </a:r>
            <a:r>
              <a:rPr lang="cs-CZ" sz="1800" smtClean="0"/>
              <a:t>vánočními zvyky.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</a:rPr>
              <a:t>VÁNOČNÍ  ZVYKY</a:t>
            </a:r>
            <a:endParaRPr lang="cs-CZ" sz="66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iveta\AppData\Local\Microsoft\Windows\Temporary Internet Files\Content.IE5\W42YNZZI\MP9004000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48" y="3736848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92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ZLATÉ  PRASÁTKO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iveta\AppData\Local\Microsoft\Windows\Temporary Internet Files\Content.IE5\0IQ1YMRG\MC900412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928" y="1708087"/>
            <a:ext cx="4596143" cy="344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1" y="5491433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Zlaté prasátko se podle tradic zjevuje za odměnu o Štědrém večeru těm, kteří po celý den nic nejedí, drží půst.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67659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ROZKRAJOVÁNÍ JABLEK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iveta\AppData\Local\Microsoft\Windows\Temporary Internet Files\Content.IE5\0IQ1YMRG\MC900441708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229200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 štědrovečerní večeře se při této věštbě určovalo, jak to bude se zdravím jednotlivých členů rodiny v nadcházejícím roce. Každý si rozkrojil svoje jablko. Pokud se po rozkrojení objevila hvězdička, znamenalo to, že dotyčný bude celý příští rok zdravý. Objevil-li se křížek, nevěstilo to nic dobrého.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2280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LITÍ OLOVA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Váno&amp;ccaron;ní tradice a zvyky - LITÍ OLOV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16832"/>
            <a:ext cx="2392660" cy="239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797152"/>
            <a:ext cx="8568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Ještě na počátku 20. století se olovo lilo o Vánocích v každé rodině. Protože však za obou světových válek byl nedostatek tohoto materiálu, tento zvyk málem upadl v zapomnění.</a:t>
            </a:r>
          </a:p>
          <a:p>
            <a:endParaRPr lang="cs-CZ" b="1" dirty="0"/>
          </a:p>
          <a:p>
            <a:r>
              <a:rPr lang="cs-CZ" b="1" dirty="0" smtClean="0"/>
              <a:t>Olůvka roztavíme v kovové nádobce s dřevěnou rukojetí nad plamenem svíčky. Roztavený kov opatrně lijeme do nádoby se studenou vodou. Olovo ztuhne asi po 5 minutách a teprve potom je můžeme vyjmout z vody a zkoumat, co nám věští.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4806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POUŠTĚNÍ  OŘECHOVÝCH LODIČEK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4" name="Picture 4" descr="Váno&amp;ccaron;ní tradice a zvyky - POUŠT&amp;Ecaron;NÍ O&amp;Rcaron;ECHOVÝCH LODI&amp;Ccaron;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44824"/>
            <a:ext cx="2680692" cy="268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7504" y="4725144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Do půlek vlašských ořechů nakapeme vosk a připevníme tak do nich malou svíčku. Každý z rodiny dostane jednu takovouto lodičku, kterou následně pouštíme v kbelíku nebo umyvadle. Pokud naše lodička zůstává u břehu, říká se, že nás v příštím roce nečeká žádná výraznější změna. Pokud lodička pluje bok po boku s jinou, čeká nás údajně tolerance, láska od toho druhého nebo někdo nový v životě. Pokud pluje lodička spolu s ostatními, symbolizuje to vzájemnou úctu a semknutost. Když se loďka potopí, nevěstí to nic dobrého.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3573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JMELÍ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iveta\AppData\Local\Microsoft\Windows\Temporary Internet Files\Content.IE5\5W8WXCZM\MP9004330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6400800" cy="424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5692733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 v dalších obdobích pak bylo považováno za rostlinu pomáhající proti bleskům, nemoci a čarodějné moci. Jmelí platí také za rostlinu lásky.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518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VÁNOČNÍ BETLÉM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5733256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Mezi další z vánočních obyčejů patří výroba betlémů a jesliček. První jesle údajně posvětil při vánoční mši v roce 354 papež </a:t>
            </a:r>
            <a:r>
              <a:rPr lang="cs-CZ" b="1" dirty="0" err="1" smtClean="0"/>
              <a:t>Liberius</a:t>
            </a:r>
            <a:r>
              <a:rPr lang="cs-CZ" b="1" dirty="0" smtClean="0"/>
              <a:t>. Jiná legenda říká, že jesličky poprvé vytvořil o Vánocích v roce 1223 svatý František z Assisi.</a:t>
            </a:r>
            <a:endParaRPr lang="cs-CZ" b="1" dirty="0"/>
          </a:p>
        </p:txBody>
      </p:sp>
      <p:pic>
        <p:nvPicPr>
          <p:cNvPr id="7170" name="Picture 2" descr="C:\Users\iveta\AppData\Local\Microsoft\Windows\Temporary Internet Files\Content.IE5\0IQ1YMRG\MP9003829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268760"/>
            <a:ext cx="2934072" cy="410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132856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Pana Marie</a:t>
            </a:r>
          </a:p>
          <a:p>
            <a:r>
              <a:rPr lang="cs-CZ" dirty="0" smtClean="0"/>
              <a:t>Josef</a:t>
            </a:r>
          </a:p>
          <a:p>
            <a:r>
              <a:rPr lang="cs-CZ" dirty="0" smtClean="0"/>
              <a:t>Ježíšek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37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VÁNOČNÍ KOLEDY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77" y="594928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Pravděpodobně nejslavnější vánoční písní je skladba Tichá noc.</a:t>
            </a:r>
            <a:endParaRPr lang="cs-CZ" b="1" dirty="0"/>
          </a:p>
        </p:txBody>
      </p:sp>
      <p:pic>
        <p:nvPicPr>
          <p:cNvPr id="8194" name="Picture 2" descr="C:\Users\iveta\AppData\Local\Microsoft\Windows\Temporary Internet Files\Content.IE5\0IQ1YMRG\MC9000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335" y="2205294"/>
            <a:ext cx="2983329" cy="2447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8877" y="1988840"/>
            <a:ext cx="2200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Štědrej</a:t>
            </a:r>
            <a:r>
              <a:rPr lang="cs-CZ" b="1" dirty="0" smtClean="0"/>
              <a:t> večer nastal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6450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 jsi krásné neviňátko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0143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Nesem</a:t>
            </a:r>
            <a:r>
              <a:rPr lang="cs-CZ" b="1" dirty="0" smtClean="0"/>
              <a:t> vám noviny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9087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My tři králové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7934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ŠTĚDROVEČENÍ VEČEŘE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218" name="Picture 2" descr="C:\Users\iveta\AppData\Local\Microsoft\Windows\Temporary Internet Files\Content.IE5\0IQ1YMRG\MP900434117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39" y="1600200"/>
            <a:ext cx="3405721" cy="392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9685" y="5445224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 štědrovečerní večeři by se mělo vždy připravit o jeden talíř víc, pro náhodného hosta.</a:t>
            </a:r>
          </a:p>
          <a:p>
            <a:endParaRPr lang="cs-CZ" b="1" dirty="0"/>
          </a:p>
          <a:p>
            <a:r>
              <a:rPr lang="cs-CZ" b="1" dirty="0" smtClean="0"/>
              <a:t>Pod talíř se schovávají šupinky od kapra, aby se v rodině držely penízky.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1844824"/>
            <a:ext cx="25922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Bramborový salát</a:t>
            </a:r>
          </a:p>
          <a:p>
            <a:r>
              <a:rPr lang="cs-CZ" b="1" dirty="0" smtClean="0"/>
              <a:t>Řízek</a:t>
            </a:r>
          </a:p>
          <a:p>
            <a:r>
              <a:rPr lang="cs-CZ" b="1" dirty="0" smtClean="0"/>
              <a:t>Klobása</a:t>
            </a:r>
          </a:p>
          <a:p>
            <a:r>
              <a:rPr lang="cs-CZ" b="1" dirty="0" smtClean="0"/>
              <a:t>Kapr</a:t>
            </a:r>
          </a:p>
          <a:p>
            <a:endParaRPr lang="cs-CZ" b="1" dirty="0"/>
          </a:p>
          <a:p>
            <a:r>
              <a:rPr lang="cs-CZ" b="1" dirty="0" smtClean="0"/>
              <a:t>Čočková polévka</a:t>
            </a:r>
          </a:p>
          <a:p>
            <a:r>
              <a:rPr lang="cs-CZ" b="1" dirty="0" smtClean="0"/>
              <a:t>Rybí polévka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3160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</TotalTime>
  <Words>484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Prezentace aplikace PowerPoint</vt:lpstr>
      <vt:lpstr>VÁNOČNÍ  ZVYKY</vt:lpstr>
      <vt:lpstr>ZLATÉ  PRASÁTKO</vt:lpstr>
      <vt:lpstr>ROZKRAJOVÁNÍ JABLEK</vt:lpstr>
      <vt:lpstr>LITÍ OLOVA</vt:lpstr>
      <vt:lpstr>POUŠTĚNÍ  OŘECHOVÝCH LODIČEK</vt:lpstr>
      <vt:lpstr>JMELÍ</vt:lpstr>
      <vt:lpstr>VÁNOČNÍ BETLÉM</vt:lpstr>
      <vt:lpstr>VÁNOČNÍ KOLEDY</vt:lpstr>
      <vt:lpstr>ŠTĚDROVEČENÍ VEČEŘE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 ZVYKY</dc:title>
  <dc:creator>iveta</dc:creator>
  <cp:lastModifiedBy>iveta</cp:lastModifiedBy>
  <cp:revision>8</cp:revision>
  <dcterms:created xsi:type="dcterms:W3CDTF">2012-07-24T11:31:38Z</dcterms:created>
  <dcterms:modified xsi:type="dcterms:W3CDTF">2013-02-14T19:08:28Z</dcterms:modified>
</cp:coreProperties>
</file>