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6" r:id="rId2"/>
    <p:sldId id="267" r:id="rId3"/>
    <p:sldId id="256" r:id="rId4"/>
    <p:sldId id="257" r:id="rId5"/>
    <p:sldId id="258" r:id="rId6"/>
    <p:sldId id="259" r:id="rId7"/>
    <p:sldId id="269" r:id="rId8"/>
    <p:sldId id="260" r:id="rId9"/>
    <p:sldId id="261" r:id="rId10"/>
    <p:sldId id="271" r:id="rId11"/>
    <p:sldId id="262" r:id="rId12"/>
    <p:sldId id="270" r:id="rId13"/>
    <p:sldId id="263" r:id="rId14"/>
    <p:sldId id="26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39ECB3-ED03-49A8-8996-F2E02399D98E}" type="datetimeFigureOut">
              <a:rPr lang="cs-CZ" smtClean="0"/>
              <a:t>2.7.2013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579AB8-E45E-43DD-B7DE-942E5AD4DFB9}" type="slidenum">
              <a:rPr lang="cs-CZ" smtClean="0"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39ECB3-ED03-49A8-8996-F2E02399D98E}" type="datetimeFigureOut">
              <a:rPr lang="cs-CZ" smtClean="0"/>
              <a:t>2.7.2013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579AB8-E45E-43DD-B7DE-942E5AD4DFB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39ECB3-ED03-49A8-8996-F2E02399D98E}" type="datetimeFigureOut">
              <a:rPr lang="cs-CZ" smtClean="0"/>
              <a:t>2.7.2013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579AB8-E45E-43DD-B7DE-942E5AD4DFB9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39ECB3-ED03-49A8-8996-F2E02399D98E}" type="datetimeFigureOut">
              <a:rPr lang="cs-CZ" smtClean="0"/>
              <a:t>2.7.2013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579AB8-E45E-43DD-B7DE-942E5AD4DFB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39ECB3-ED03-49A8-8996-F2E02399D98E}" type="datetimeFigureOut">
              <a:rPr lang="cs-CZ" smtClean="0"/>
              <a:t>2.7.2013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579AB8-E45E-43DD-B7DE-942E5AD4DFB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39ECB3-ED03-49A8-8996-F2E02399D98E}" type="datetimeFigureOut">
              <a:rPr lang="cs-CZ" smtClean="0"/>
              <a:t>2.7.2013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579AB8-E45E-43DD-B7DE-942E5AD4DFB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39ECB3-ED03-49A8-8996-F2E02399D98E}" type="datetimeFigureOut">
              <a:rPr lang="cs-CZ" smtClean="0"/>
              <a:t>2.7.2013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579AB8-E45E-43DD-B7DE-942E5AD4DFB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39ECB3-ED03-49A8-8996-F2E02399D98E}" type="datetimeFigureOut">
              <a:rPr lang="cs-CZ" smtClean="0"/>
              <a:t>2.7.2013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579AB8-E45E-43DD-B7DE-942E5AD4DFB9}" type="slidenum">
              <a:rPr lang="cs-CZ" smtClean="0"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39ECB3-ED03-49A8-8996-F2E02399D98E}" type="datetimeFigureOut">
              <a:rPr lang="cs-CZ" smtClean="0"/>
              <a:t>2.7.2013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579AB8-E45E-43DD-B7DE-942E5AD4DFB9}" type="slidenum">
              <a:rPr lang="cs-CZ" smtClean="0"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39ECB3-ED03-49A8-8996-F2E02399D98E}" type="datetimeFigureOut">
              <a:rPr lang="cs-CZ" smtClean="0"/>
              <a:t>2.7.2013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579AB8-E45E-43DD-B7DE-942E5AD4DFB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39ECB3-ED03-49A8-8996-F2E02399D98E}" type="datetimeFigureOut">
              <a:rPr lang="cs-CZ" smtClean="0"/>
              <a:t>2.7.2013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579AB8-E45E-43DD-B7DE-942E5AD4DFB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A439ECB3-ED03-49A8-8996-F2E02399D98E}" type="datetimeFigureOut">
              <a:rPr lang="cs-CZ" smtClean="0"/>
              <a:t>2.7.2013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6D579AB8-E45E-43DD-B7DE-942E5AD4DFB9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openxmlformats.org/officeDocument/2006/relationships/image" Target="../media/image1.png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oleObject1.bin"/><Relationship Id="rId5" Type="http://schemas.openxmlformats.org/officeDocument/2006/relationships/image" Target="../media/image4.jpe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arcovskasms.cz/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arcovskasms.cz/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971600" y="4941168"/>
            <a:ext cx="7951787" cy="1800225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cs-CZ" sz="1800" dirty="0" smtClean="0"/>
              <a:t>VÝUKOVÝ MATERIÁL ZPRACOVANÝ V RÁMCI PROJEKTU </a:t>
            </a:r>
          </a:p>
          <a:p>
            <a:pPr eaLnBrk="1" hangingPunct="1">
              <a:defRPr/>
            </a:pPr>
            <a:r>
              <a:rPr lang="cs-CZ" sz="1800" dirty="0" smtClean="0"/>
              <a:t>MODERNÍ ŠKOLA</a:t>
            </a:r>
          </a:p>
          <a:p>
            <a:pPr eaLnBrk="1" hangingPunct="1">
              <a:defRPr/>
            </a:pPr>
            <a:r>
              <a:rPr lang="cs-CZ" sz="1800" dirty="0" smtClean="0"/>
              <a:t>Registrační číslo projektu: CZ.1.07/1.400/21.3095</a:t>
            </a:r>
          </a:p>
          <a:p>
            <a:pPr eaLnBrk="1" hangingPunct="1">
              <a:defRPr/>
            </a:pPr>
            <a:endParaRPr lang="cs-CZ" sz="1600" dirty="0" smtClean="0"/>
          </a:p>
          <a:p>
            <a:pPr algn="l" eaLnBrk="1" hangingPunct="1">
              <a:defRPr/>
            </a:pPr>
            <a:r>
              <a:rPr lang="cs-CZ" sz="1600" dirty="0" smtClean="0"/>
              <a:t>        </a:t>
            </a:r>
          </a:p>
        </p:txBody>
      </p:sp>
      <p:pic>
        <p:nvPicPr>
          <p:cNvPr id="3075" name="Picture 4" descr="škola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6722"/>
          <a:stretch>
            <a:fillRect/>
          </a:stretch>
        </p:blipFill>
        <p:spPr bwMode="auto">
          <a:xfrm>
            <a:off x="5076825" y="2349500"/>
            <a:ext cx="2447925" cy="1296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2275" y="2276475"/>
            <a:ext cx="2087563" cy="1296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7" name="Picture 7"/>
          <p:cNvPicPr>
            <a:picLocks noGrp="1" noChangeAspect="1" noChangeArrowheads="1"/>
          </p:cNvPicPr>
          <p:nvPr>
            <p:ph type="ctrTitle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116013" y="404813"/>
            <a:ext cx="6911975" cy="1223962"/>
          </a:xfrm>
          <a:solidFill>
            <a:srgbClr val="FFFFFF"/>
          </a:solidFill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3078" name="Rectangle 9"/>
          <p:cNvSpPr>
            <a:spLocks noChangeArrowheads="1"/>
          </p:cNvSpPr>
          <p:nvPr/>
        </p:nvSpPr>
        <p:spPr bwMode="auto">
          <a:xfrm>
            <a:off x="179388" y="2908300"/>
            <a:ext cx="184150" cy="320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bIns="0" anchor="ctr">
            <a:spAutoFit/>
          </a:bodyPr>
          <a:lstStyle/>
          <a:p>
            <a:endParaRPr lang="cs-CZ"/>
          </a:p>
        </p:txBody>
      </p:sp>
      <p:graphicFrame>
        <p:nvGraphicFramePr>
          <p:cNvPr id="3079" name="Object 8"/>
          <p:cNvGraphicFramePr>
            <a:graphicFrameLocks noChangeAspect="1"/>
          </p:cNvGraphicFramePr>
          <p:nvPr/>
        </p:nvGraphicFramePr>
        <p:xfrm>
          <a:off x="1331913" y="1628775"/>
          <a:ext cx="552450" cy="2762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7" name="Rastrový obrázek" r:id="rId6" imgW="3153215" imgH="2114845" progId="Paint.Picture">
                  <p:embed/>
                </p:oleObj>
              </mc:Choice>
              <mc:Fallback>
                <p:oleObj name="Rastrový obrázek" r:id="rId6" imgW="3153215" imgH="2114845" progId="Paint.Picture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331913" y="1628775"/>
                        <a:ext cx="552450" cy="2762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080" name="Rectangle 10"/>
          <p:cNvSpPr>
            <a:spLocks noChangeArrowheads="1"/>
          </p:cNvSpPr>
          <p:nvPr/>
        </p:nvSpPr>
        <p:spPr bwMode="auto">
          <a:xfrm>
            <a:off x="1692275" y="1552575"/>
            <a:ext cx="6192838" cy="777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bIns="0" anchor="ctr">
            <a:spAutoFit/>
          </a:bodyPr>
          <a:lstStyle/>
          <a:p>
            <a:pPr algn="ctr"/>
            <a:r>
              <a:rPr lang="cs-CZ" b="1">
                <a:solidFill>
                  <a:srgbClr val="000000"/>
                </a:solidFill>
                <a:latin typeface="Arial" charset="0"/>
                <a:cs typeface="Arial" charset="0"/>
              </a:rPr>
              <a:t> </a:t>
            </a:r>
            <a:r>
              <a:rPr lang="cs-CZ" sz="1600" b="1">
                <a:solidFill>
                  <a:srgbClr val="000000"/>
                </a:solidFill>
                <a:latin typeface="Arial" charset="0"/>
                <a:cs typeface="Arial" charset="0"/>
              </a:rPr>
              <a:t>ZÁKLADNÍ ŠKOLA ÚSTÍ NAD LABEM, HLAVNÍ 193, 403 31</a:t>
            </a:r>
            <a:endParaRPr lang="cs-CZ" sz="1400" b="1">
              <a:solidFill>
                <a:srgbClr val="000000"/>
              </a:solidFill>
              <a:latin typeface="Arial" charset="0"/>
              <a:cs typeface="Arial" charset="0"/>
            </a:endParaRPr>
          </a:p>
          <a:p>
            <a:pPr algn="ctr" eaLnBrk="0" hangingPunct="0"/>
            <a:r>
              <a:rPr lang="cs-CZ" sz="1200" b="1">
                <a:solidFill>
                  <a:srgbClr val="999999"/>
                </a:solidFill>
                <a:latin typeface="Arial" charset="0"/>
                <a:cs typeface="Arial" charset="0"/>
              </a:rPr>
              <a:t>Tel.:472731819, 472731253 Tel.řed./fax:472731480, e-mail:skola@zsmojzir.cz</a:t>
            </a:r>
            <a:endParaRPr lang="cs-CZ" sz="1400">
              <a:solidFill>
                <a:srgbClr val="999999"/>
              </a:solidFill>
              <a:latin typeface="Arial" charset="0"/>
              <a:cs typeface="Arial" charset="0"/>
            </a:endParaRPr>
          </a:p>
          <a:p>
            <a:pPr eaLnBrk="0" hangingPunct="0"/>
            <a:endParaRPr lang="cs-CZ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481615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51520" y="1100628"/>
            <a:ext cx="8092380" cy="5640740"/>
          </a:xfrm>
        </p:spPr>
        <p:txBody>
          <a:bodyPr>
            <a:normAutofit lnSpcReduction="10000"/>
          </a:bodyPr>
          <a:lstStyle/>
          <a:p>
            <a:pPr algn="ctr" eaLnBrk="1" hangingPunct="1">
              <a:buFontTx/>
              <a:buNone/>
            </a:pPr>
            <a:r>
              <a:rPr lang="cs-CZ" sz="2000" dirty="0" smtClean="0"/>
              <a:t>Číslo klíčové aktivity: III/2</a:t>
            </a:r>
          </a:p>
          <a:p>
            <a:pPr algn="ctr" eaLnBrk="1" hangingPunct="1">
              <a:buFontTx/>
              <a:buNone/>
            </a:pPr>
            <a:r>
              <a:rPr lang="cs-CZ" sz="2000" dirty="0" smtClean="0"/>
              <a:t>Název klíčové aktivity: </a:t>
            </a:r>
          </a:p>
          <a:p>
            <a:pPr algn="ctr" eaLnBrk="1" hangingPunct="1">
              <a:buFontTx/>
              <a:buNone/>
            </a:pPr>
            <a:r>
              <a:rPr lang="cs-CZ" sz="2000" dirty="0" smtClean="0"/>
              <a:t>Inovace a zkvalitnění výuky prostřednictvím ICT</a:t>
            </a:r>
          </a:p>
          <a:p>
            <a:pPr algn="ctr" eaLnBrk="1" hangingPunct="1">
              <a:buFontTx/>
              <a:buNone/>
            </a:pPr>
            <a:r>
              <a:rPr lang="cs-CZ" sz="1800" dirty="0" smtClean="0"/>
              <a:t>Každý výukový materiál musí na této straně obsahovat: </a:t>
            </a:r>
          </a:p>
          <a:p>
            <a:pPr algn="ctr" eaLnBrk="1" hangingPunct="1">
              <a:buFontTx/>
              <a:buNone/>
            </a:pPr>
            <a:endParaRPr lang="cs-CZ" sz="1800" dirty="0" smtClean="0"/>
          </a:p>
          <a:p>
            <a:pPr eaLnBrk="1" hangingPunct="1"/>
            <a:r>
              <a:rPr lang="cs-CZ" sz="1800" b="1" dirty="0" smtClean="0"/>
              <a:t>1) Autor:  </a:t>
            </a:r>
            <a:r>
              <a:rPr lang="cs-CZ" sz="1800" dirty="0" smtClean="0"/>
              <a:t>Iveta </a:t>
            </a:r>
            <a:r>
              <a:rPr lang="cs-CZ" sz="1800" dirty="0" err="1" smtClean="0"/>
              <a:t>Šolarová</a:t>
            </a:r>
            <a:endParaRPr lang="cs-CZ" sz="1800" dirty="0" smtClean="0"/>
          </a:p>
          <a:p>
            <a:pPr eaLnBrk="1" hangingPunct="1"/>
            <a:r>
              <a:rPr lang="cs-CZ" sz="1800" b="1" dirty="0" smtClean="0"/>
              <a:t>2) </a:t>
            </a:r>
            <a:r>
              <a:rPr lang="cs-CZ" sz="1800" dirty="0" smtClean="0"/>
              <a:t>V</a:t>
            </a:r>
            <a:r>
              <a:rPr lang="cs-CZ" sz="1800" b="1" dirty="0" smtClean="0"/>
              <a:t>ytvořeno</a:t>
            </a:r>
            <a:r>
              <a:rPr lang="cs-CZ" sz="1800" dirty="0" smtClean="0"/>
              <a:t>: září 2012</a:t>
            </a:r>
          </a:p>
          <a:p>
            <a:pPr eaLnBrk="1" hangingPunct="1"/>
            <a:r>
              <a:rPr lang="cs-CZ" sz="1800" b="1" dirty="0" smtClean="0"/>
              <a:t>3) Ročník:  </a:t>
            </a:r>
            <a:r>
              <a:rPr lang="cs-CZ" sz="1800" dirty="0" smtClean="0"/>
              <a:t>7. </a:t>
            </a:r>
          </a:p>
          <a:p>
            <a:pPr eaLnBrk="1" hangingPunct="1"/>
            <a:r>
              <a:rPr lang="cs-CZ" sz="1800" b="1" dirty="0" smtClean="0"/>
              <a:t>4) Vzdělávací oblast: Výchova k občanství </a:t>
            </a:r>
          </a:p>
          <a:p>
            <a:pPr marL="2194560" lvl="8" indent="0">
              <a:buNone/>
            </a:pPr>
            <a:r>
              <a:rPr lang="cs-CZ" b="1" dirty="0" smtClean="0">
                <a:latin typeface="Calibri" pitchFamily="34" charset="0"/>
              </a:rPr>
              <a:t>  Člověk ve společnosti - </a:t>
            </a:r>
            <a:r>
              <a:rPr lang="cs-CZ" b="1" dirty="0">
                <a:latin typeface="Calibri" pitchFamily="34" charset="0"/>
              </a:rPr>
              <a:t>J</a:t>
            </a:r>
            <a:r>
              <a:rPr lang="cs-CZ" b="1" dirty="0" smtClean="0">
                <a:latin typeface="Calibri" pitchFamily="34" charset="0"/>
              </a:rPr>
              <a:t>ak pomáhat</a:t>
            </a:r>
          </a:p>
          <a:p>
            <a:pPr eaLnBrk="1" hangingPunct="1"/>
            <a:r>
              <a:rPr lang="cs-CZ" sz="1800" b="1" dirty="0" smtClean="0"/>
              <a:t>5) Anotace: </a:t>
            </a:r>
            <a:r>
              <a:rPr lang="cs-CZ" sz="1800" dirty="0" smtClean="0"/>
              <a:t>Slouží k vymezení pojmu dobročinnost, formy dobročinnosti</a:t>
            </a:r>
          </a:p>
          <a:p>
            <a:pPr eaLnBrk="1" hangingPunct="1">
              <a:buFontTx/>
              <a:buNone/>
            </a:pPr>
            <a:endParaRPr lang="cs-CZ" sz="1800" dirty="0" smtClean="0"/>
          </a:p>
          <a:p>
            <a:pPr eaLnBrk="1" hangingPunct="1">
              <a:buFontTx/>
              <a:buNone/>
            </a:pPr>
            <a:endParaRPr lang="cs-CZ" sz="1800" b="1" dirty="0" smtClean="0"/>
          </a:p>
          <a:p>
            <a:pPr eaLnBrk="1" hangingPunct="1">
              <a:buFontTx/>
              <a:buNone/>
            </a:pPr>
            <a:endParaRPr lang="cs-CZ" sz="1800" b="1" dirty="0" smtClean="0"/>
          </a:p>
          <a:p>
            <a:pPr eaLnBrk="1" hangingPunct="1">
              <a:buFontTx/>
              <a:buNone/>
            </a:pPr>
            <a:endParaRPr lang="cs-CZ" sz="1800" b="1" dirty="0" smtClean="0"/>
          </a:p>
          <a:p>
            <a:pPr eaLnBrk="1" hangingPunct="1">
              <a:buFontTx/>
              <a:buNone/>
            </a:pPr>
            <a:endParaRPr lang="cs-CZ" sz="1800" b="1" dirty="0" smtClean="0"/>
          </a:p>
          <a:p>
            <a:pPr eaLnBrk="1" hangingPunct="1">
              <a:buFontTx/>
              <a:buNone/>
            </a:pPr>
            <a:endParaRPr lang="cs-CZ" sz="1800" b="1" dirty="0" smtClean="0"/>
          </a:p>
          <a:p>
            <a:pPr eaLnBrk="1" hangingPunct="1">
              <a:buFontTx/>
              <a:buNone/>
            </a:pPr>
            <a:r>
              <a:rPr lang="cs-CZ" sz="1800" b="1" dirty="0" smtClean="0"/>
              <a:t> 			</a:t>
            </a:r>
          </a:p>
          <a:p>
            <a:pPr eaLnBrk="1" hangingPunct="1">
              <a:buFontTx/>
              <a:buNone/>
            </a:pPr>
            <a:endParaRPr lang="cs-CZ" sz="1800" b="1" dirty="0" smtClean="0"/>
          </a:p>
        </p:txBody>
      </p:sp>
      <p:pic>
        <p:nvPicPr>
          <p:cNvPr id="4099" name="Picture 4"/>
          <p:cNvPicPr>
            <a:picLocks noGrp="1" noChangeAspect="1" noChangeArrowheads="1"/>
          </p:cNvPicPr>
          <p:nvPr>
            <p:ph type="title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187450" y="260350"/>
            <a:ext cx="6769100" cy="1152525"/>
          </a:xfrm>
          <a:solidFill>
            <a:srgbClr val="FFFFFF"/>
          </a:solidFill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860815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JAK POMÁHAT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931870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Zamysli se nad těmito citáty: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Dobrý skutek je často sám			</a:t>
            </a:r>
          </a:p>
          <a:p>
            <a:pPr marL="0" indent="0">
              <a:buNone/>
            </a:pPr>
            <a:r>
              <a:rPr lang="cs-CZ" dirty="0" smtClean="0"/>
              <a:t>o </a:t>
            </a:r>
            <a:r>
              <a:rPr lang="cs-CZ" dirty="0"/>
              <a:t>sobě odměnou.</a:t>
            </a:r>
          </a:p>
          <a:p>
            <a:pPr marL="0" indent="0">
              <a:buNone/>
            </a:pPr>
            <a:r>
              <a:rPr lang="cs-CZ" i="1" dirty="0" smtClean="0"/>
              <a:t>                      H</a:t>
            </a:r>
            <a:r>
              <a:rPr lang="cs-CZ" i="1" dirty="0"/>
              <a:t>. </a:t>
            </a:r>
            <a:r>
              <a:rPr lang="cs-CZ" i="1" dirty="0" err="1" smtClean="0"/>
              <a:t>Bennet</a:t>
            </a:r>
            <a:endParaRPr lang="cs-CZ" i="1" dirty="0" smtClean="0"/>
          </a:p>
          <a:p>
            <a:pPr marL="0" indent="0">
              <a:buNone/>
            </a:pPr>
            <a:endParaRPr lang="cs-CZ" i="1" dirty="0"/>
          </a:p>
          <a:p>
            <a:pPr marL="0" indent="0">
              <a:buNone/>
            </a:pPr>
            <a:endParaRPr lang="cs-CZ" i="1" dirty="0" smtClean="0"/>
          </a:p>
          <a:p>
            <a:pPr marL="0" indent="0">
              <a:buNone/>
            </a:pPr>
            <a:endParaRPr lang="cs-CZ" i="1" dirty="0"/>
          </a:p>
          <a:p>
            <a:pPr marL="0" indent="0">
              <a:buNone/>
            </a:pPr>
            <a:r>
              <a:rPr lang="cs-CZ" dirty="0"/>
              <a:t>Udělal jsi dobrý skutek, </a:t>
            </a:r>
          </a:p>
          <a:p>
            <a:pPr marL="0" indent="0">
              <a:buNone/>
            </a:pPr>
            <a:r>
              <a:rPr lang="cs-CZ" dirty="0"/>
              <a:t>pomoc mu ještě přes lávku.</a:t>
            </a:r>
          </a:p>
          <a:p>
            <a:pPr marL="0" indent="0">
              <a:buNone/>
            </a:pPr>
            <a:r>
              <a:rPr lang="cs-CZ" i="1" dirty="0" smtClean="0"/>
              <a:t>		Arménské </a:t>
            </a:r>
            <a:r>
              <a:rPr lang="cs-CZ" i="1" dirty="0"/>
              <a:t>přísloví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772356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Ten, kdo udělal dobrý skutek,</a:t>
            </a:r>
          </a:p>
          <a:p>
            <a:pPr marL="0" indent="0">
              <a:buNone/>
            </a:pPr>
            <a:r>
              <a:rPr lang="cs-CZ" dirty="0"/>
              <a:t>má mlčet. Mluvit má ten, </a:t>
            </a:r>
          </a:p>
          <a:p>
            <a:pPr marL="0" indent="0">
              <a:buNone/>
            </a:pPr>
            <a:r>
              <a:rPr lang="cs-CZ" dirty="0"/>
              <a:t>v jehož prospěch byl udělán. </a:t>
            </a:r>
          </a:p>
          <a:p>
            <a:pPr marL="0" indent="0">
              <a:buNone/>
            </a:pPr>
            <a:r>
              <a:rPr lang="cs-CZ" i="1" dirty="0" smtClean="0"/>
              <a:t>                            Seneca</a:t>
            </a:r>
          </a:p>
          <a:p>
            <a:pPr marL="0" indent="0">
              <a:buNone/>
            </a:pPr>
            <a:endParaRPr lang="cs-CZ" i="1" dirty="0"/>
          </a:p>
          <a:p>
            <a:pPr marL="0" indent="0">
              <a:buNone/>
            </a:pPr>
            <a:endParaRPr lang="cs-CZ" i="1" dirty="0" smtClean="0"/>
          </a:p>
          <a:p>
            <a:pPr marL="0" indent="0">
              <a:buNone/>
            </a:pPr>
            <a:r>
              <a:rPr lang="cs-CZ" dirty="0"/>
              <a:t>Člověk je zrozen </a:t>
            </a:r>
          </a:p>
          <a:p>
            <a:pPr marL="0" indent="0">
              <a:buNone/>
            </a:pPr>
            <a:r>
              <a:rPr lang="cs-CZ" dirty="0"/>
              <a:t>ke vzájemné pomoci.</a:t>
            </a:r>
          </a:p>
          <a:p>
            <a:pPr marL="0" indent="0">
              <a:buNone/>
            </a:pPr>
            <a:r>
              <a:rPr lang="cs-CZ" i="1" dirty="0" smtClean="0"/>
              <a:t>                       Seneca </a:t>
            </a:r>
            <a:r>
              <a:rPr lang="cs-CZ" i="1" dirty="0"/>
              <a:t>ml.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885620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Jakým jiným slovem se dá nazvat dobročinnost? Rozlušti to: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6" y="2332037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6000" b="1" dirty="0" smtClean="0"/>
              <a:t>R I CH A T A</a:t>
            </a:r>
            <a:endParaRPr lang="cs-CZ" sz="6000" b="1" dirty="0"/>
          </a:p>
        </p:txBody>
      </p:sp>
    </p:spTree>
    <p:extLst>
      <p:ext uri="{BB962C8B-B14F-4D97-AF65-F5344CB8AC3E}">
        <p14:creationId xmlns:p14="http://schemas.microsoft.com/office/powerpoint/2010/main" val="1957286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6" y="2332037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6000" b="1" smtClean="0"/>
              <a:t>Charita</a:t>
            </a:r>
            <a:endParaRPr lang="cs-CZ" sz="6000" b="1" dirty="0"/>
          </a:p>
        </p:txBody>
      </p:sp>
    </p:spTree>
    <p:extLst>
      <p:ext uri="{BB962C8B-B14F-4D97-AF65-F5344CB8AC3E}">
        <p14:creationId xmlns:p14="http://schemas.microsoft.com/office/powerpoint/2010/main" val="36904121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NEZISKOVÉ ORGANIZACE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/>
              <a:t>NADACE</a:t>
            </a:r>
            <a:r>
              <a:rPr lang="cs-CZ" dirty="0"/>
              <a:t>	        </a:t>
            </a:r>
            <a:r>
              <a:rPr lang="cs-CZ" b="1" dirty="0"/>
              <a:t>NADAČNÍ FOND</a:t>
            </a:r>
            <a:r>
              <a:rPr lang="cs-CZ" dirty="0"/>
              <a:t>        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</a:t>
            </a:r>
            <a:r>
              <a:rPr lang="cs-CZ" b="1" dirty="0"/>
              <a:t>OBECNĚ PROSPĚŠNÁ         OBČANSKÁ </a:t>
            </a:r>
            <a:endParaRPr lang="cs-CZ" dirty="0"/>
          </a:p>
          <a:p>
            <a:pPr marL="0" indent="0">
              <a:buNone/>
            </a:pPr>
            <a:r>
              <a:rPr lang="cs-CZ" b="1" dirty="0"/>
              <a:t>						</a:t>
            </a:r>
            <a:endParaRPr lang="cs-CZ" b="1" dirty="0" smtClean="0"/>
          </a:p>
          <a:p>
            <a:pPr marL="0" indent="0">
              <a:buNone/>
            </a:pPr>
            <a:r>
              <a:rPr lang="cs-CZ" b="1" dirty="0"/>
              <a:t>	SPOLEČNOST		</a:t>
            </a:r>
            <a:r>
              <a:rPr lang="cs-CZ" b="1" dirty="0" smtClean="0"/>
              <a:t>SDRUŽENÍ</a:t>
            </a:r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S</a:t>
            </a:r>
            <a:r>
              <a:rPr lang="cs-CZ" dirty="0" smtClean="0"/>
              <a:t>hání peníze a podporu jiných organizací.  Peníze</a:t>
            </a:r>
            <a:r>
              <a:rPr lang="cs-CZ" dirty="0"/>
              <a:t>, které získá, </a:t>
            </a:r>
          </a:p>
          <a:p>
            <a:pPr marL="0" indent="0">
              <a:buNone/>
            </a:pPr>
            <a:r>
              <a:rPr lang="cs-CZ" dirty="0"/>
              <a:t>musí přerozdělit jiným </a:t>
            </a:r>
            <a:r>
              <a:rPr lang="cs-CZ" dirty="0" smtClean="0"/>
              <a:t>neziskovým </a:t>
            </a:r>
            <a:r>
              <a:rPr lang="cs-CZ" dirty="0"/>
              <a:t>organizacím, </a:t>
            </a:r>
            <a:r>
              <a:rPr lang="cs-CZ" dirty="0" smtClean="0"/>
              <a:t>a </a:t>
            </a:r>
            <a:r>
              <a:rPr lang="cs-CZ" dirty="0"/>
              <a:t>to většinou obecně prospěšným společnostem nebo občanským sdružením.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096051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NADACE A NADAČNÍ FONDY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cs-CZ" b="1" dirty="0"/>
              <a:t>Zjisti na internetu nadace, nadační fondy, obecně prospěšné společnosti 	nebo občanská sdružení, která pomáhají:</a:t>
            </a:r>
            <a:endParaRPr lang="cs-CZ" dirty="0"/>
          </a:p>
          <a:p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 smtClean="0"/>
              <a:t>handicapovaným </a:t>
            </a:r>
            <a:r>
              <a:rPr lang="cs-CZ" dirty="0"/>
              <a:t>osobám 	– …....................................................................................</a:t>
            </a:r>
          </a:p>
          <a:p>
            <a:pPr marL="0" indent="0">
              <a:buNone/>
            </a:pPr>
            <a:r>
              <a:rPr lang="cs-CZ" dirty="0" smtClean="0"/>
              <a:t>nemocným </a:t>
            </a:r>
            <a:r>
              <a:rPr lang="cs-CZ" dirty="0"/>
              <a:t>dětem 		– …....................................................................................</a:t>
            </a:r>
          </a:p>
          <a:p>
            <a:pPr marL="0" indent="0">
              <a:buNone/>
            </a:pPr>
            <a:r>
              <a:rPr lang="cs-CZ" dirty="0" smtClean="0"/>
              <a:t>seniorům </a:t>
            </a:r>
            <a:r>
              <a:rPr lang="cs-CZ" dirty="0"/>
              <a:t>		</a:t>
            </a:r>
            <a:r>
              <a:rPr lang="cs-CZ" dirty="0" smtClean="0"/>
              <a:t>– ….................................................................................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obětem </a:t>
            </a:r>
            <a:r>
              <a:rPr lang="cs-CZ" dirty="0"/>
              <a:t>domácího násilí 	– …....................................................................................</a:t>
            </a:r>
          </a:p>
          <a:p>
            <a:pPr marL="0" indent="0">
              <a:buNone/>
            </a:pPr>
            <a:r>
              <a:rPr lang="cs-CZ" dirty="0" smtClean="0"/>
              <a:t>zvířatům </a:t>
            </a:r>
            <a:r>
              <a:rPr lang="cs-CZ" dirty="0"/>
              <a:t>		</a:t>
            </a:r>
            <a:r>
              <a:rPr lang="cs-CZ" dirty="0" smtClean="0"/>
              <a:t>– …...............................................................................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ostatní </a:t>
            </a:r>
            <a:r>
              <a:rPr lang="cs-CZ" dirty="0"/>
              <a:t>(další, které znáš nebo tě zaujaly</a:t>
            </a:r>
            <a:r>
              <a:rPr lang="cs-CZ" dirty="0" smtClean="0"/>
              <a:t>) –….............................................................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245648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NADACE A NADAČNÍ FONDY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/>
              <a:t>Zjisti na internetu nadace, nadační fondy, obecně prospěšné společnosti </a:t>
            </a:r>
            <a:r>
              <a:rPr lang="cs-CZ" b="1" dirty="0" smtClean="0"/>
              <a:t>nebo </a:t>
            </a:r>
            <a:r>
              <a:rPr lang="cs-CZ" b="1" dirty="0"/>
              <a:t>občanská sdružení, která pomáhají: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handicapovaným osobám – Nadace Jedličkova ústavu</a:t>
            </a:r>
          </a:p>
          <a:p>
            <a:pPr marL="0" indent="0">
              <a:buNone/>
            </a:pPr>
            <a:r>
              <a:rPr lang="cs-CZ" dirty="0" smtClean="0"/>
              <a:t>nemocným </a:t>
            </a:r>
            <a:r>
              <a:rPr lang="cs-CZ" dirty="0"/>
              <a:t>dětem </a:t>
            </a:r>
            <a:r>
              <a:rPr lang="cs-CZ" dirty="0" smtClean="0"/>
              <a:t>– Nadace </a:t>
            </a:r>
            <a:r>
              <a:rPr lang="cs-CZ" dirty="0" err="1" smtClean="0"/>
              <a:t>Syner</a:t>
            </a:r>
            <a:r>
              <a:rPr lang="cs-CZ" dirty="0" smtClean="0"/>
              <a:t>, Olivova Nadace</a:t>
            </a:r>
            <a:r>
              <a:rPr lang="cs-CZ" dirty="0"/>
              <a:t>		</a:t>
            </a:r>
          </a:p>
          <a:p>
            <a:pPr marL="0" indent="0">
              <a:buNone/>
            </a:pPr>
            <a:r>
              <a:rPr lang="cs-CZ" dirty="0" smtClean="0"/>
              <a:t>seniorům  - Nadace Jistota, Nadace Veselý senior </a:t>
            </a:r>
            <a:r>
              <a:rPr lang="cs-CZ" dirty="0"/>
              <a:t>		</a:t>
            </a:r>
          </a:p>
          <a:p>
            <a:pPr marL="0" indent="0">
              <a:buNone/>
            </a:pPr>
            <a:r>
              <a:rPr lang="cs-CZ" dirty="0" smtClean="0"/>
              <a:t>obětem </a:t>
            </a:r>
            <a:r>
              <a:rPr lang="cs-CZ" dirty="0"/>
              <a:t>domácího násilí </a:t>
            </a:r>
            <a:r>
              <a:rPr lang="cs-CZ" dirty="0" smtClean="0"/>
              <a:t>– Nadace Rosa</a:t>
            </a:r>
          </a:p>
          <a:p>
            <a:pPr marL="0" indent="0">
              <a:buNone/>
            </a:pPr>
            <a:r>
              <a:rPr lang="cs-CZ" dirty="0" smtClean="0"/>
              <a:t>zvířatům – Nadace Robin</a:t>
            </a:r>
            <a:r>
              <a:rPr lang="cs-CZ" dirty="0"/>
              <a:t>	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ostatní </a:t>
            </a:r>
            <a:r>
              <a:rPr lang="cs-CZ" dirty="0"/>
              <a:t>(další, které znáš nebo tě zaujaly</a:t>
            </a:r>
            <a:r>
              <a:rPr lang="cs-CZ" dirty="0" smtClean="0"/>
              <a:t>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779499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DMS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b="1" dirty="0"/>
              <a:t>Dnes je velmi rozšířený způsob příspěvku tzv. DMS neboli </a:t>
            </a:r>
            <a:r>
              <a:rPr lang="cs-CZ" b="1" dirty="0" err="1"/>
              <a:t>Donors</a:t>
            </a:r>
            <a:r>
              <a:rPr lang="cs-CZ" b="1" dirty="0"/>
              <a:t> </a:t>
            </a:r>
            <a:r>
              <a:rPr lang="cs-CZ" b="1" dirty="0" err="1" smtClean="0"/>
              <a:t>Message</a:t>
            </a:r>
            <a:r>
              <a:rPr lang="cs-CZ" b="1" dirty="0" smtClean="0"/>
              <a:t> </a:t>
            </a:r>
            <a:r>
              <a:rPr lang="cs-CZ" b="1" dirty="0" err="1"/>
              <a:t>service</a:t>
            </a:r>
            <a:r>
              <a:rPr lang="cs-CZ" b="1" dirty="0"/>
              <a:t>. Co to je?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457200" indent="-457200">
              <a:buAutoNum type="alphaLcParenR"/>
            </a:pPr>
            <a:r>
              <a:rPr lang="cs-CZ" dirty="0" smtClean="0"/>
              <a:t>dárek </a:t>
            </a:r>
            <a:r>
              <a:rPr lang="cs-CZ" dirty="0"/>
              <a:t>mojí sestře		b) dárcovská </a:t>
            </a:r>
            <a:r>
              <a:rPr lang="cs-CZ" dirty="0" err="1" smtClean="0"/>
              <a:t>sms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	</a:t>
            </a:r>
          </a:p>
          <a:p>
            <a:pPr marL="0" indent="0">
              <a:buNone/>
            </a:pPr>
            <a:r>
              <a:rPr lang="cs-CZ" dirty="0" smtClean="0"/>
              <a:t>Víš</a:t>
            </a:r>
            <a:r>
              <a:rPr lang="cs-CZ" dirty="0"/>
              <a:t>, jak tato DMS funguje? Můžeš to zjistit na &lt;</a:t>
            </a:r>
            <a:r>
              <a:rPr lang="cs-CZ" u="sng" dirty="0">
                <a:hlinkClick r:id="rId2"/>
              </a:rPr>
              <a:t>www.darcovskasms.cz</a:t>
            </a:r>
            <a:r>
              <a:rPr lang="cs-CZ" dirty="0"/>
              <a:t>&gt;</a:t>
            </a:r>
          </a:p>
          <a:p>
            <a:pPr marL="0" indent="0">
              <a:buNone/>
            </a:pPr>
            <a:r>
              <a:rPr lang="cs-CZ" dirty="0" smtClean="0"/>
              <a:t>….............................................................................................................................................................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Jaký </a:t>
            </a:r>
            <a:r>
              <a:rPr lang="cs-CZ" dirty="0"/>
              <a:t>máš názor na tuto formu pomoci? Myslíš, že je to užitečné</a:t>
            </a:r>
            <a:r>
              <a:rPr lang="cs-CZ" dirty="0" smtClean="0"/>
              <a:t>?..............................…..................................................................................................................................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00433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DMS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b="1" dirty="0"/>
              <a:t>Dnes je velmi rozšířený způsob příspěvku tzv. DMS neboli </a:t>
            </a:r>
            <a:r>
              <a:rPr lang="cs-CZ" b="1" dirty="0" err="1"/>
              <a:t>Donors</a:t>
            </a:r>
            <a:r>
              <a:rPr lang="cs-CZ" b="1" dirty="0"/>
              <a:t> </a:t>
            </a:r>
            <a:r>
              <a:rPr lang="cs-CZ" b="1" dirty="0" err="1" smtClean="0"/>
              <a:t>Message</a:t>
            </a:r>
            <a:r>
              <a:rPr lang="cs-CZ" b="1" dirty="0" smtClean="0"/>
              <a:t> </a:t>
            </a:r>
            <a:r>
              <a:rPr lang="cs-CZ" b="1" dirty="0" err="1"/>
              <a:t>service</a:t>
            </a:r>
            <a:r>
              <a:rPr lang="cs-CZ" b="1" dirty="0"/>
              <a:t>. Co to je?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457200" indent="-457200">
              <a:buAutoNum type="alphaLcParenR"/>
            </a:pPr>
            <a:r>
              <a:rPr lang="cs-CZ" dirty="0" smtClean="0"/>
              <a:t>dárek </a:t>
            </a:r>
            <a:r>
              <a:rPr lang="cs-CZ" dirty="0"/>
              <a:t>mojí sestře		b) </a:t>
            </a:r>
            <a:r>
              <a:rPr lang="cs-CZ" u="sng" dirty="0"/>
              <a:t>dárcovská </a:t>
            </a:r>
            <a:r>
              <a:rPr lang="cs-CZ" u="sng" dirty="0" err="1" smtClean="0"/>
              <a:t>sms</a:t>
            </a:r>
            <a:endParaRPr lang="cs-CZ" u="sng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	</a:t>
            </a:r>
          </a:p>
          <a:p>
            <a:pPr marL="0" indent="0">
              <a:buNone/>
            </a:pPr>
            <a:r>
              <a:rPr lang="cs-CZ" dirty="0" smtClean="0"/>
              <a:t>Víš</a:t>
            </a:r>
            <a:r>
              <a:rPr lang="cs-CZ" dirty="0"/>
              <a:t>, jak tato DMS funguje? Můžeš to zjistit na &lt;</a:t>
            </a:r>
            <a:r>
              <a:rPr lang="cs-CZ" u="sng" dirty="0">
                <a:hlinkClick r:id="rId2"/>
              </a:rPr>
              <a:t>www.darcovskasms.cz</a:t>
            </a:r>
            <a:r>
              <a:rPr lang="cs-CZ" dirty="0"/>
              <a:t>&gt;</a:t>
            </a:r>
          </a:p>
          <a:p>
            <a:pPr marL="0" indent="0">
              <a:buNone/>
            </a:pPr>
            <a:r>
              <a:rPr lang="cs-CZ" dirty="0" smtClean="0"/>
              <a:t>….............................................................................................................................................................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Jaký </a:t>
            </a:r>
            <a:r>
              <a:rPr lang="cs-CZ" dirty="0"/>
              <a:t>máš názor na tuto formu pomoci? Myslíš, že je to užitečné</a:t>
            </a:r>
            <a:r>
              <a:rPr lang="cs-CZ" dirty="0" smtClean="0"/>
              <a:t>?..............................…..................................................................................................................................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248131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PODVODNÍCI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b="1" dirty="0"/>
              <a:t>Bohužel se také můžeme setkat s podvodníky, kteří zneužívají charitu a  </a:t>
            </a:r>
            <a:r>
              <a:rPr lang="cs-CZ" b="1" dirty="0" smtClean="0"/>
              <a:t>štědrost </a:t>
            </a:r>
            <a:r>
              <a:rPr lang="cs-CZ" b="1" dirty="0"/>
              <a:t>občanů. V novinách se můžeš setkat s takovými titulky:</a:t>
            </a:r>
            <a:endParaRPr lang="cs-CZ" dirty="0"/>
          </a:p>
          <a:p>
            <a:pPr marL="0" indent="0">
              <a:buNone/>
            </a:pPr>
            <a:endParaRPr lang="cs-CZ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„Vybíral na děti, peníze však skončili v jeho kapse.“</a:t>
            </a:r>
          </a:p>
          <a:p>
            <a:pPr marL="0" indent="0">
              <a:buNone/>
            </a:pPr>
            <a:endParaRPr lang="cs-CZ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„O vánocích podvodníci využívají charitu.“</a:t>
            </a:r>
          </a:p>
          <a:p>
            <a:pPr marL="0" indent="0">
              <a:buNone/>
            </a:pPr>
            <a:endParaRPr lang="cs-CZ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„Muž se vydával za pracovníka </a:t>
            </a:r>
            <a:r>
              <a:rPr lang="cs-CZ" dirty="0" smtClean="0">
                <a:solidFill>
                  <a:schemeClr val="tx1"/>
                </a:solidFill>
              </a:rPr>
              <a:t>charity.“</a:t>
            </a:r>
            <a:endParaRPr lang="cs-CZ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</a:rPr>
              <a:t/>
            </a:r>
            <a:br>
              <a:rPr lang="cs-CZ" dirty="0">
                <a:solidFill>
                  <a:schemeClr val="tx1"/>
                </a:solidFill>
              </a:rPr>
            </a:b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270731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/>
              <a:t>Obrázky: Microsoft Office klipart 2010</a:t>
            </a:r>
          </a:p>
          <a:p>
            <a:pPr marL="0" indent="0">
              <a:buNone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29915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27</TotalTime>
  <Words>329</Words>
  <Application>Microsoft Office PowerPoint</Application>
  <PresentationFormat>Předvádění na obrazovce (4:3)</PresentationFormat>
  <Paragraphs>108</Paragraphs>
  <Slides>14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6" baseType="lpstr">
      <vt:lpstr>Došky</vt:lpstr>
      <vt:lpstr>Rastrový obrázek</vt:lpstr>
      <vt:lpstr>Prezentace aplikace PowerPoint</vt:lpstr>
      <vt:lpstr>Prezentace aplikace PowerPoint</vt:lpstr>
      <vt:lpstr>JAK POMÁHAT</vt:lpstr>
      <vt:lpstr>Zamysli se nad těmito citáty:</vt:lpstr>
      <vt:lpstr>Prezentace aplikace PowerPoint</vt:lpstr>
      <vt:lpstr>Jakým jiným slovem se dá nazvat dobročinnost? Rozlušti to:</vt:lpstr>
      <vt:lpstr>Řešení:</vt:lpstr>
      <vt:lpstr>NEZISKOVÉ ORGANIZACE</vt:lpstr>
      <vt:lpstr>NADACE A NADAČNÍ FONDY</vt:lpstr>
      <vt:lpstr>NADACE A NADAČNÍ FONDY</vt:lpstr>
      <vt:lpstr>DMS</vt:lpstr>
      <vt:lpstr>DMS</vt:lpstr>
      <vt:lpstr>PODVODNÍCI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JAK POMÁHAT</dc:title>
  <dc:creator>iveta</dc:creator>
  <cp:lastModifiedBy>František Bret</cp:lastModifiedBy>
  <cp:revision>14</cp:revision>
  <dcterms:created xsi:type="dcterms:W3CDTF">2012-11-03T14:41:28Z</dcterms:created>
  <dcterms:modified xsi:type="dcterms:W3CDTF">2013-07-02T07:06:04Z</dcterms:modified>
</cp:coreProperties>
</file>