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68" r:id="rId6"/>
    <p:sldId id="259" r:id="rId7"/>
    <p:sldId id="258" r:id="rId8"/>
    <p:sldId id="270" r:id="rId9"/>
    <p:sldId id="260" r:id="rId10"/>
    <p:sldId id="261" r:id="rId11"/>
    <p:sldId id="262" r:id="rId12"/>
    <p:sldId id="263" r:id="rId13"/>
    <p:sldId id="269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779" autoAdjust="0"/>
    <p:restoredTop sz="94660"/>
  </p:normalViewPr>
  <p:slideViewPr>
    <p:cSldViewPr>
      <p:cViewPr varScale="1">
        <p:scale>
          <a:sx n="75" d="100"/>
          <a:sy n="75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3572E52-3F95-4CBA-BFA9-51846FE0C3D0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41D8A22-0910-4BC4-BC00-1C43AC24A2B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71600" y="4941168"/>
            <a:ext cx="7951787" cy="180022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/>
              <a:t>MODERNÍ ŠKOLA</a:t>
            </a:r>
          </a:p>
          <a:p>
            <a:pPr eaLnBrk="1" hangingPunct="1">
              <a:defRPr/>
            </a:pPr>
            <a:r>
              <a:rPr lang="cs-CZ" sz="1800" dirty="0" smtClean="0"/>
              <a:t>Registrační číslo projektu: CZ.1.07/1.400/21.3095</a:t>
            </a:r>
          </a:p>
          <a:p>
            <a:pPr eaLnBrk="1" hangingPunct="1">
              <a:defRPr/>
            </a:pPr>
            <a:endParaRPr lang="cs-CZ" sz="1600" dirty="0" smtClean="0"/>
          </a:p>
          <a:p>
            <a:pPr algn="l" eaLnBrk="1" hangingPunct="1">
              <a:defRPr/>
            </a:pPr>
            <a:r>
              <a:rPr lang="cs-CZ" sz="1600" dirty="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04813"/>
            <a:ext cx="6911975" cy="1223962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331913" y="1628775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Rastrový obrázek" r:id="rId6" imgW="3153215" imgH="2114845" progId="Paint.Picture">
                  <p:embed/>
                </p:oleObj>
              </mc:Choice>
              <mc:Fallback>
                <p:oleObj name="Rastrový obrázek" r:id="rId6" imgW="3153215" imgH="211484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628775"/>
                        <a:ext cx="552450" cy="276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875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100628"/>
            <a:ext cx="8092380" cy="5640740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Každý výukový materiál musí na této straně obsahovat: </a:t>
            </a:r>
          </a:p>
          <a:p>
            <a:pPr algn="ctr" eaLnBrk="1" hangingPunct="1">
              <a:buFontTx/>
              <a:buNone/>
            </a:pPr>
            <a:endParaRPr lang="cs-CZ" sz="1800" dirty="0" smtClean="0"/>
          </a:p>
          <a:p>
            <a:pPr eaLnBrk="1" hangingPunct="1"/>
            <a:r>
              <a:rPr lang="cs-CZ" sz="1800" b="1" dirty="0" smtClean="0"/>
              <a:t>1) Autor:  </a:t>
            </a:r>
            <a:r>
              <a:rPr lang="cs-CZ" sz="1800" dirty="0" smtClean="0"/>
              <a:t>Iveta </a:t>
            </a:r>
            <a:r>
              <a:rPr lang="cs-CZ" sz="1800" dirty="0" err="1" smtClean="0"/>
              <a:t>Šolarová</a:t>
            </a:r>
            <a:endParaRPr lang="cs-CZ" sz="1800" dirty="0" smtClean="0"/>
          </a:p>
          <a:p>
            <a:pPr eaLnBrk="1" hangingPunct="1"/>
            <a:r>
              <a:rPr lang="cs-CZ" sz="1800" b="1" dirty="0" smtClean="0"/>
              <a:t>2) Vytvořeno: </a:t>
            </a:r>
            <a:r>
              <a:rPr lang="cs-CZ" sz="1800" dirty="0"/>
              <a:t>z</a:t>
            </a:r>
            <a:r>
              <a:rPr lang="cs-CZ" sz="1800" dirty="0" smtClean="0"/>
              <a:t>áří 2012 </a:t>
            </a:r>
          </a:p>
          <a:p>
            <a:pPr eaLnBrk="1" hangingPunct="1"/>
            <a:r>
              <a:rPr lang="cs-CZ" sz="1800" b="1" dirty="0" smtClean="0"/>
              <a:t>3) Ročník: </a:t>
            </a:r>
            <a:r>
              <a:rPr lang="cs-CZ" sz="1800" dirty="0" smtClean="0"/>
              <a:t>7. </a:t>
            </a:r>
          </a:p>
          <a:p>
            <a:pPr eaLnBrk="1" hangingPunct="1"/>
            <a:r>
              <a:rPr lang="cs-CZ" sz="1800" b="1" dirty="0" smtClean="0"/>
              <a:t>4) Vzdělávací oblast: </a:t>
            </a:r>
            <a:r>
              <a:rPr lang="cs-CZ" sz="1800" dirty="0" smtClean="0"/>
              <a:t>Výchova k občanství</a:t>
            </a:r>
          </a:p>
          <a:p>
            <a:pPr marL="365760" lvl="1" indent="0">
              <a:buNone/>
            </a:pPr>
            <a:r>
              <a:rPr lang="cs-CZ" sz="1500" dirty="0"/>
              <a:t>	</a:t>
            </a:r>
            <a:r>
              <a:rPr lang="cs-CZ" sz="1500" dirty="0" smtClean="0"/>
              <a:t>		Člověk ve společnosti - Komunikace</a:t>
            </a:r>
          </a:p>
          <a:p>
            <a:pPr eaLnBrk="1" hangingPunct="1"/>
            <a:r>
              <a:rPr lang="cs-CZ" sz="1800" b="1" dirty="0" smtClean="0"/>
              <a:t>5) Anotace: </a:t>
            </a:r>
            <a:r>
              <a:rPr lang="cs-CZ" sz="1800" dirty="0" smtClean="0"/>
              <a:t>Slouží k</a:t>
            </a:r>
            <a:r>
              <a:rPr lang="cs-CZ" sz="1800" b="1" dirty="0" smtClean="0"/>
              <a:t> </a:t>
            </a:r>
            <a:r>
              <a:rPr lang="cs-CZ" sz="1800" dirty="0" smtClean="0"/>
              <a:t>vymezení </a:t>
            </a:r>
            <a:r>
              <a:rPr lang="cs-CZ" sz="1800" smtClean="0"/>
              <a:t>pojmu </a:t>
            </a:r>
            <a:r>
              <a:rPr lang="cs-CZ" sz="1800" smtClean="0"/>
              <a:t>komunikace.</a:t>
            </a: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4099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260350"/>
            <a:ext cx="6769100" cy="1152525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14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55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8610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Slouží k vzájemnému porozumění.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Sdělujeme si a přijímáme informace.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Dochází k výměně zpráv.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Dokáže prozradit naše emoce a postoje.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95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48880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Rozdělení komunikace: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0000"/>
                </a:solidFill>
              </a:rPr>
              <a:t>slovní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mimoslovní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činem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89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Slovní komunikace: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/>
              <a:t>= verbální</a:t>
            </a:r>
            <a:br>
              <a:rPr lang="cs-CZ" dirty="0" smtClean="0"/>
            </a:br>
            <a:r>
              <a:rPr lang="cs-CZ" dirty="0" smtClean="0"/>
              <a:t>- slova</a:t>
            </a:r>
            <a:br>
              <a:rPr lang="cs-CZ" dirty="0" smtClean="0"/>
            </a:br>
            <a:r>
              <a:rPr lang="cs-CZ" dirty="0" smtClean="0"/>
              <a:t>- písemná a ústní</a:t>
            </a:r>
            <a:br>
              <a:rPr lang="cs-CZ" dirty="0" smtClean="0"/>
            </a:br>
            <a:r>
              <a:rPr lang="cs-CZ" dirty="0" smtClean="0"/>
              <a:t>- práce s hlasem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99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229200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Klady a zápory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Rozliš, co je správné při komunikování a čeho bychom se měli vyvarovat: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Umím </a:t>
            </a:r>
            <a:r>
              <a:rPr lang="cs-CZ" dirty="0"/>
              <a:t>naslouchat.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Skáču ostatním do </a:t>
            </a:r>
            <a:r>
              <a:rPr lang="cs-CZ" dirty="0" smtClean="0"/>
              <a:t>řeči.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Uhýbám pohledem.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Projevuji zájem.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Umím se vyjadřovat.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028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229200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Klady a zápory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Rozliš, co je správné při komunikování a čeho bychom se měli vyvarovat: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u="sng" dirty="0" smtClean="0"/>
              <a:t>Umím </a:t>
            </a:r>
            <a:r>
              <a:rPr lang="cs-CZ" u="sng" dirty="0"/>
              <a:t>naslouchat.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Skáču ostatním do </a:t>
            </a:r>
            <a:r>
              <a:rPr lang="cs-CZ" dirty="0" smtClean="0"/>
              <a:t>řeči.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Uhýbám pohledem.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u="sng" dirty="0" smtClean="0"/>
              <a:t>Projevuji zájem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u="sng" dirty="0" smtClean="0"/>
              <a:t>Umím se vyjadřovat.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745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717032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Mimoslovní komunikace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= neverbální</a:t>
            </a:r>
            <a:br>
              <a:rPr lang="cs-CZ" dirty="0" smtClean="0"/>
            </a:br>
            <a:r>
              <a:rPr lang="cs-CZ" dirty="0" smtClean="0"/>
              <a:t>- výraz tváře (mimika)</a:t>
            </a:r>
            <a:br>
              <a:rPr lang="cs-CZ" dirty="0" smtClean="0"/>
            </a:br>
            <a:r>
              <a:rPr lang="cs-CZ" dirty="0" smtClean="0"/>
              <a:t>- pohyby rukou a nohou</a:t>
            </a:r>
            <a:br>
              <a:rPr lang="cs-CZ" dirty="0" smtClean="0"/>
            </a:br>
            <a:r>
              <a:rPr lang="cs-CZ" dirty="0" smtClean="0"/>
              <a:t>- gesta</a:t>
            </a:r>
            <a:br>
              <a:rPr lang="cs-CZ" dirty="0" smtClean="0"/>
            </a:br>
            <a:r>
              <a:rPr lang="cs-CZ" dirty="0" smtClean="0"/>
              <a:t>- úprava zevnějšku</a:t>
            </a:r>
            <a:br>
              <a:rPr lang="cs-CZ" dirty="0" smtClean="0"/>
            </a:br>
            <a:r>
              <a:rPr lang="cs-CZ" dirty="0" smtClean="0"/>
              <a:t>- držení těla</a:t>
            </a:r>
            <a:br>
              <a:rPr lang="cs-CZ" dirty="0" smtClean="0"/>
            </a:br>
            <a:r>
              <a:rPr lang="cs-CZ" dirty="0" smtClean="0"/>
              <a:t>- zóny osobního prostoru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527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996952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u="sng" dirty="0"/>
              <a:t>Zkus se zamyslet nad pojmem mezilidská </a:t>
            </a:r>
            <a:r>
              <a:rPr lang="cs-CZ" u="sng" dirty="0" smtClean="0"/>
              <a:t>komunikace napiš</a:t>
            </a:r>
            <a:r>
              <a:rPr lang="cs-CZ" u="sng" dirty="0"/>
              <a:t>: 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</a:t>
            </a:r>
            <a:r>
              <a:rPr lang="cs-CZ" dirty="0"/>
              <a:t>) Co to je?  </a:t>
            </a:r>
            <a:r>
              <a:rPr lang="cs-CZ" dirty="0" smtClean="0"/>
              <a:t>Uveď jedno podstatné jméno, kterým tento pojem definuješ.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(b</a:t>
            </a:r>
            <a:r>
              <a:rPr lang="cs-CZ" dirty="0"/>
              <a:t>) Jaké to je? </a:t>
            </a:r>
            <a:r>
              <a:rPr lang="cs-CZ" dirty="0" smtClean="0"/>
              <a:t>Uveď přídavné jméno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</a:t>
            </a:r>
            <a:r>
              <a:rPr lang="cs-CZ" dirty="0"/>
              <a:t>) Co to dělá? </a:t>
            </a:r>
            <a:r>
              <a:rPr lang="cs-CZ" dirty="0" smtClean="0"/>
              <a:t>Vymysli nějaké sloveso.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828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A) mluvení, sdělování, slova,…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B) mezilidská, slovní, neslovní,…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C) mluvíme, sdělujeme si něco,…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393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Rozděl, co tvoří verbální a neverbální komunikaci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úsměv, podání ruky, dopis, </a:t>
            </a:r>
            <a:r>
              <a:rPr lang="cs-CZ" dirty="0" err="1" smtClean="0"/>
              <a:t>obejmutí</a:t>
            </a:r>
            <a:r>
              <a:rPr lang="cs-CZ" dirty="0" smtClean="0"/>
              <a:t>, </a:t>
            </a:r>
            <a:r>
              <a:rPr lang="cs-CZ" dirty="0" err="1" smtClean="0"/>
              <a:t>sms</a:t>
            </a:r>
            <a:r>
              <a:rPr lang="cs-CZ" dirty="0" smtClean="0"/>
              <a:t>,  výraz tváře, slova, styl oblékání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273483"/>
              </p:ext>
            </p:extLst>
          </p:nvPr>
        </p:nvGraphicFramePr>
        <p:xfrm>
          <a:off x="1475656" y="3429000"/>
          <a:ext cx="6096000" cy="184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139040">
                <a:tc>
                  <a:txBody>
                    <a:bodyPr/>
                    <a:lstStyle/>
                    <a:p>
                      <a:r>
                        <a:rPr lang="cs-CZ" dirty="0" smtClean="0"/>
                        <a:t>Verbální k.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Neverbální k.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6775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16832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Rozděl, co tvoří verbální a neverbální komunikaci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úsměv, podání ruky, dopis, </a:t>
            </a:r>
            <a:r>
              <a:rPr lang="cs-CZ" dirty="0" err="1" smtClean="0"/>
              <a:t>obejmutí</a:t>
            </a:r>
            <a:r>
              <a:rPr lang="cs-CZ" dirty="0" smtClean="0"/>
              <a:t>, </a:t>
            </a:r>
            <a:r>
              <a:rPr lang="cs-CZ" dirty="0" err="1" smtClean="0"/>
              <a:t>sms</a:t>
            </a:r>
            <a:r>
              <a:rPr lang="cs-CZ" dirty="0" smtClean="0"/>
              <a:t>,  výraz tváře, slova, styl oblékání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5345656"/>
              </p:ext>
            </p:extLst>
          </p:nvPr>
        </p:nvGraphicFramePr>
        <p:xfrm>
          <a:off x="1475656" y="3429000"/>
          <a:ext cx="6096000" cy="211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139040">
                <a:tc>
                  <a:txBody>
                    <a:bodyPr/>
                    <a:lstStyle/>
                    <a:p>
                      <a:r>
                        <a:rPr lang="cs-CZ" dirty="0" smtClean="0"/>
                        <a:t>Verbální k.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Neverbální k.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dopis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úsměv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podání ruky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obejmutí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výraz tváře</a:t>
                      </a:r>
                    </a:p>
                    <a:p>
                      <a:r>
                        <a:rPr lang="cs-CZ" dirty="0" smtClean="0"/>
                        <a:t>styl oblékání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57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 Microsoft Office klipart 2010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7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157</Words>
  <Application>Microsoft Office PowerPoint</Application>
  <PresentationFormat>Předvádění na obrazovce (4:3)</PresentationFormat>
  <Paragraphs>46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Arkýř</vt:lpstr>
      <vt:lpstr>Rastrový obrázek</vt:lpstr>
      <vt:lpstr>Prezentace aplikace PowerPoint</vt:lpstr>
      <vt:lpstr>Prezentace aplikace PowerPoint</vt:lpstr>
      <vt:lpstr>KOMUNIKACE</vt:lpstr>
      <vt:lpstr>Slouží k vzájemnému porozumění.  Sdělujeme si a přijímáme informace.  Dochází k výměně zpráv.  Dokáže prozradit naše emoce a postoje.    </vt:lpstr>
      <vt:lpstr>Rozdělení komunikace:   slovní  mimoslovní  činem</vt:lpstr>
      <vt:lpstr>Slovní komunikace:  = verbální - slova - písemná a ústní - práce s hlasem </vt:lpstr>
      <vt:lpstr>      Klady a zápory  Rozliš, co je správné při komunikování a čeho bychom se měli vyvarovat:  Umím naslouchat.  Skáču ostatním do řeči.  Uhýbám pohledem.  Projevuji zájem.  Umím se vyjadřovat. </vt:lpstr>
      <vt:lpstr>      Klady a zápory  Rozliš, co je správné při komunikování a čeho bychom se měli vyvarovat:  Umím naslouchat.  Skáču ostatním do řeči.  Uhýbám pohledem.  Projevuji zájem.  Umím se vyjadřovat. </vt:lpstr>
      <vt:lpstr>Mimoslovní komunikace  = neverbální - výraz tváře (mimika) - pohyby rukou a nohou - gesta - úprava zevnějšku - držení těla - zóny osobního prostoru</vt:lpstr>
      <vt:lpstr>Zkus se zamyslet nad pojmem mezilidská komunikace napiš:   a) Co to je?  Uveď jedno podstatné jméno, kterým tento pojem definuješ.  (b) Jaké to je? Uveď přídavné jméno  c) Co to dělá? Vymysli nějaké sloveso. </vt:lpstr>
      <vt:lpstr>A) mluvení, sdělování, slova,…   B) mezilidská, slovní, neslovní,…   C) mluvíme, sdělujeme si něco,…</vt:lpstr>
      <vt:lpstr>Rozděl, co tvoří verbální a neverbální komunikaci   úsměv, podání ruky, dopis, obejmutí, sms,  výraz tváře, slova, styl oblékání </vt:lpstr>
      <vt:lpstr>Rozděl, co tvoří verbální a neverbální komunikaci   úsměv, podání ruky, dopis, obejmutí, sms,  výraz tváře, slova, styl oblékání </vt:lpstr>
      <vt:lpstr>Citace  Obrázky: Microsoft Office klipart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KOMUNIKACE</dc:title>
  <dc:creator>iveta</dc:creator>
  <cp:lastModifiedBy>iveta</cp:lastModifiedBy>
  <cp:revision>16</cp:revision>
  <dcterms:created xsi:type="dcterms:W3CDTF">2012-11-02T13:57:47Z</dcterms:created>
  <dcterms:modified xsi:type="dcterms:W3CDTF">2013-05-29T15:04:30Z</dcterms:modified>
</cp:coreProperties>
</file>