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8" r:id="rId11"/>
    <p:sldId id="264" r:id="rId12"/>
    <p:sldId id="263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05" autoAdjust="0"/>
  </p:normalViewPr>
  <p:slideViewPr>
    <p:cSldViewPr>
      <p:cViewPr varScale="1">
        <p:scale>
          <a:sx n="51" d="100"/>
          <a:sy n="51" d="100"/>
        </p:scale>
        <p:origin x="-1243" y="-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94D8E30F-D107-4215-8266-BDA8F207F3EC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8C0E2F8-E85C-4C78-8F57-D6B020936D9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8E30F-D107-4215-8266-BDA8F207F3EC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8C0E2F8-E85C-4C78-8F57-D6B020936D9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8E30F-D107-4215-8266-BDA8F207F3EC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68C0E2F8-E85C-4C78-8F57-D6B020936D9A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4D8E30F-D107-4215-8266-BDA8F207F3EC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68C0E2F8-E85C-4C78-8F57-D6B020936D9A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4D8E30F-D107-4215-8266-BDA8F207F3EC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68C0E2F8-E85C-4C78-8F57-D6B020936D9A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8E30F-D107-4215-8266-BDA8F207F3EC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8C0E2F8-E85C-4C78-8F57-D6B020936D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8E30F-D107-4215-8266-BDA8F207F3EC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8C0E2F8-E85C-4C78-8F57-D6B020936D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8E30F-D107-4215-8266-BDA8F207F3EC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8C0E2F8-E85C-4C78-8F57-D6B020936D9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94D8E30F-D107-4215-8266-BDA8F207F3EC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68C0E2F8-E85C-4C78-8F57-D6B020936D9A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8E30F-D107-4215-8266-BDA8F207F3EC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0E2F8-E85C-4C78-8F57-D6B020936D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94D8E30F-D107-4215-8266-BDA8F207F3EC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68C0E2F8-E85C-4C78-8F57-D6B020936D9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4D8E30F-D107-4215-8266-BDA8F207F3EC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8C0E2F8-E85C-4C78-8F57-D6B020936D9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smtClean="0"/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smtClean="0"/>
              <a:t>MODERNÍ ŠKOLA</a:t>
            </a:r>
          </a:p>
          <a:p>
            <a:pPr eaLnBrk="1" hangingPunct="1">
              <a:defRPr/>
            </a:pPr>
            <a:r>
              <a:rPr lang="cs-CZ" sz="1800" smtClean="0"/>
              <a:t>Registrační číslo projektu: CZ.1.07/1.400/21.3095</a:t>
            </a:r>
          </a:p>
          <a:p>
            <a:pPr eaLnBrk="1" hangingPunct="1">
              <a:defRPr/>
            </a:pPr>
            <a:endParaRPr lang="cs-CZ" sz="1600" smtClean="0"/>
          </a:p>
          <a:p>
            <a:pPr algn="l" eaLnBrk="1" hangingPunct="1">
              <a:defRPr/>
            </a:pPr>
            <a:r>
              <a:rPr lang="cs-CZ" sz="1600" smtClean="0"/>
              <a:t>        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7"/>
          <p:cNvPicPr>
            <a:picLocks noGrp="1" noChangeAspect="1" noChangeArrowheads="1"/>
          </p:cNvPicPr>
          <p:nvPr>
            <p:ph type="ctrTitle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404813"/>
            <a:ext cx="6911975" cy="1223962"/>
          </a:xfrm>
          <a:solidFill>
            <a:srgbClr val="FFFFFF"/>
          </a:solidFill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graphicFrame>
        <p:nvGraphicFramePr>
          <p:cNvPr id="3079" name="Object 8"/>
          <p:cNvGraphicFramePr>
            <a:graphicFrameLocks noChangeAspect="1"/>
          </p:cNvGraphicFramePr>
          <p:nvPr/>
        </p:nvGraphicFramePr>
        <p:xfrm>
          <a:off x="1331913" y="1628775"/>
          <a:ext cx="552450" cy="276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Rastrový obrázek" r:id="rId6" imgW="3153215" imgH="2114845" progId="Paint.Picture">
                  <p:embed/>
                </p:oleObj>
              </mc:Choice>
              <mc:Fallback>
                <p:oleObj name="Rastrový obrázek" r:id="rId6" imgW="3153215" imgH="2114845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913" y="1628775"/>
                        <a:ext cx="552450" cy="276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8048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100628"/>
            <a:ext cx="8092380" cy="5640740"/>
          </a:xfrm>
        </p:spPr>
        <p:txBody>
          <a:bodyPr>
            <a:normAutofit lnSpcReduction="10000"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Každý výukový materiál musí na této straně obsahovat: </a:t>
            </a:r>
          </a:p>
          <a:p>
            <a:pPr algn="ctr" eaLnBrk="1" hangingPunct="1">
              <a:buFontTx/>
              <a:buNone/>
            </a:pPr>
            <a:endParaRPr lang="cs-CZ" sz="1800" dirty="0" smtClean="0"/>
          </a:p>
          <a:p>
            <a:pPr eaLnBrk="1" hangingPunct="1"/>
            <a:r>
              <a:rPr lang="cs-CZ" sz="1800" b="1" dirty="0" smtClean="0"/>
              <a:t>1) Autor: </a:t>
            </a:r>
            <a:r>
              <a:rPr lang="cs-CZ" sz="1800" dirty="0" smtClean="0"/>
              <a:t>Iveta </a:t>
            </a:r>
            <a:r>
              <a:rPr lang="cs-CZ" sz="1800" dirty="0" err="1" smtClean="0"/>
              <a:t>Šolarová</a:t>
            </a:r>
            <a:endParaRPr lang="cs-CZ" sz="1800" dirty="0" smtClean="0"/>
          </a:p>
          <a:p>
            <a:pPr eaLnBrk="1" hangingPunct="1"/>
            <a:r>
              <a:rPr lang="cs-CZ" sz="1800" b="1" dirty="0" smtClean="0"/>
              <a:t>2) Vytvořeno:  </a:t>
            </a:r>
            <a:r>
              <a:rPr lang="cs-CZ" sz="1800" dirty="0"/>
              <a:t>z</a:t>
            </a:r>
            <a:r>
              <a:rPr lang="cs-CZ" sz="1800" dirty="0" smtClean="0"/>
              <a:t>áří 2012</a:t>
            </a:r>
          </a:p>
          <a:p>
            <a:pPr eaLnBrk="1" hangingPunct="1"/>
            <a:r>
              <a:rPr lang="cs-CZ" sz="1800" b="1" dirty="0" smtClean="0"/>
              <a:t>3) Ročník:</a:t>
            </a:r>
            <a:r>
              <a:rPr lang="cs-CZ" sz="1800" dirty="0" smtClean="0"/>
              <a:t> 7</a:t>
            </a:r>
            <a:r>
              <a:rPr lang="cs-CZ" sz="1800" b="1" dirty="0" smtClean="0"/>
              <a:t>.</a:t>
            </a:r>
          </a:p>
          <a:p>
            <a:pPr eaLnBrk="1" hangingPunct="1"/>
            <a:r>
              <a:rPr lang="cs-CZ" sz="1800" b="1" dirty="0" smtClean="0"/>
              <a:t>4) Vzdělávací oblast: </a:t>
            </a:r>
            <a:r>
              <a:rPr lang="cs-CZ" sz="1800" dirty="0" smtClean="0"/>
              <a:t>Výchova k občanství</a:t>
            </a:r>
          </a:p>
          <a:p>
            <a:pPr marL="365760" lvl="1" indent="0">
              <a:buNone/>
            </a:pPr>
            <a:r>
              <a:rPr lang="cs-CZ" sz="1500" dirty="0"/>
              <a:t>	</a:t>
            </a:r>
            <a:r>
              <a:rPr lang="cs-CZ" sz="1500" dirty="0" smtClean="0"/>
              <a:t>	</a:t>
            </a:r>
            <a:r>
              <a:rPr lang="cs-CZ" sz="1700" dirty="0" smtClean="0"/>
              <a:t>        Člověk ve společnosti - Konflikty v mezilidských vztazích</a:t>
            </a:r>
          </a:p>
          <a:p>
            <a:pPr eaLnBrk="1" hangingPunct="1"/>
            <a:r>
              <a:rPr lang="cs-CZ" sz="1800" b="1" dirty="0" smtClean="0"/>
              <a:t>5) Anotace</a:t>
            </a:r>
            <a:r>
              <a:rPr lang="cs-CZ" sz="1800" b="1" smtClean="0"/>
              <a:t>: </a:t>
            </a:r>
            <a:r>
              <a:rPr lang="cs-CZ" sz="1800" smtClean="0"/>
              <a:t>Seznamuje </a:t>
            </a:r>
            <a:r>
              <a:rPr lang="cs-CZ" sz="1800" dirty="0" smtClean="0"/>
              <a:t>nás se základním dělením konfliktů v </a:t>
            </a:r>
            <a:r>
              <a:rPr lang="cs-CZ" sz="1800" smtClean="0"/>
              <a:t>mezilidských vztazích.</a:t>
            </a: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r>
              <a:rPr lang="cs-CZ" sz="1800" b="1" dirty="0" smtClean="0"/>
              <a:t> 			</a:t>
            </a:r>
          </a:p>
          <a:p>
            <a:pPr eaLnBrk="1" hangingPunct="1">
              <a:buFontTx/>
              <a:buNone/>
            </a:pPr>
            <a:endParaRPr lang="cs-CZ" sz="1800" b="1" dirty="0" smtClean="0"/>
          </a:p>
        </p:txBody>
      </p:sp>
      <p:pic>
        <p:nvPicPr>
          <p:cNvPr id="4099" name="Picture 4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87450" y="260350"/>
            <a:ext cx="6769100" cy="1152525"/>
          </a:xfrm>
          <a:solidFill>
            <a:srgbClr val="FFFFFF"/>
          </a:solidFill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1976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KONFLIKTY V MEZILIDSKÝCH VZTAZÍCH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1573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Je určitým střetnutím protichůdných sil na cestě k cíli, je zcela nevyhnutelný, neboť v jakékoli komunikaci musí dříve či později vzniknout názorový rozdíl. Každá konfliktní situace má složku věcnou (racionální) a lidskou (emocionální, iracionální).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5725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DĚLENÍ KONFLIKTŮ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Podle počtu zúčastněných osob: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interpersonální – mezi lidmi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intrapersonální – uvnitř lidského individua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8085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CHOVÁNÍ V KONFLIKTECH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Zkus k jednotlivým typům najít vhodnou charakteristiku: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KONFRONTACE</a:t>
            </a:r>
          </a:p>
          <a:p>
            <a:r>
              <a:rPr lang="cs-CZ" dirty="0" smtClean="0"/>
              <a:t>ÚNIK (POPŘENÍ)</a:t>
            </a:r>
          </a:p>
          <a:p>
            <a:r>
              <a:rPr lang="cs-CZ" dirty="0" smtClean="0"/>
              <a:t>ŘEŠENÍ PROBLÉMU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Wingdings"/>
              <a:buAutoNum type="arabicPeriod"/>
            </a:pPr>
            <a:r>
              <a:rPr lang="cs-CZ" dirty="0"/>
              <a:t>Jde o popření existence konfliktu, jeho vytěsnění.</a:t>
            </a:r>
          </a:p>
          <a:p>
            <a:pPr marL="514350" indent="-514350">
              <a:buAutoNum type="arabicPeriod"/>
            </a:pPr>
            <a:r>
              <a:rPr lang="cs-CZ" dirty="0" smtClean="0"/>
              <a:t>Obě strany agresivně prosazují svou.</a:t>
            </a:r>
          </a:p>
          <a:p>
            <a:pPr marL="514350" indent="-514350">
              <a:buAutoNum type="arabicPeriod" startAt="2"/>
            </a:pPr>
            <a:r>
              <a:rPr lang="cs-CZ" dirty="0" smtClean="0"/>
              <a:t>Účastníci konfliktu se snaží mluvit o problému. Hledají cesty, jak problém řešit.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6846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Role osobnosti při řešení konfliktu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Role věku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Role pohlaví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Rysy osobnosti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Lidé s </a:t>
            </a:r>
            <a:r>
              <a:rPr lang="cs-CZ" dirty="0" err="1" smtClean="0"/>
              <a:t>psychopatalogickými</a:t>
            </a:r>
            <a:r>
              <a:rPr lang="cs-CZ" dirty="0" smtClean="0"/>
              <a:t> rysy v konfliktních situacích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6475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Zkus vymyslet, co nejvíce příčin konfliktů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606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PŘEDCHÁZET KONFLIKTŮM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TOLERANCE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Rozhodni se, s kterými tvrzením souhlasíš a s kterými ne:</a:t>
            </a:r>
          </a:p>
          <a:p>
            <a:pPr marL="0" indent="0">
              <a:buNone/>
            </a:pPr>
            <a:endParaRPr lang="cs-CZ" dirty="0"/>
          </a:p>
          <a:p>
            <a:pPr hangingPunct="0"/>
            <a:r>
              <a:rPr lang="cs-CZ" dirty="0"/>
              <a:t>Tolerance mezi lidmi není nutná. Obejdeme se i bez ní.					ANO-NE</a:t>
            </a:r>
          </a:p>
          <a:p>
            <a:pPr hangingPunct="0"/>
            <a:r>
              <a:rPr lang="cs-CZ" dirty="0" smtClean="0"/>
              <a:t>Když </a:t>
            </a:r>
            <a:r>
              <a:rPr lang="cs-CZ" dirty="0"/>
              <a:t>někoho tolerujeme, bereme ohledy na jeho odlišnost a potřeby. 		</a:t>
            </a:r>
            <a:r>
              <a:rPr lang="cs-CZ" dirty="0" smtClean="0"/>
              <a:t>	ANO-NE</a:t>
            </a:r>
            <a:endParaRPr lang="cs-CZ" dirty="0"/>
          </a:p>
          <a:p>
            <a:pPr hangingPunct="0"/>
            <a:r>
              <a:rPr lang="cs-CZ" dirty="0" smtClean="0"/>
              <a:t>Já </a:t>
            </a:r>
            <a:r>
              <a:rPr lang="cs-CZ" dirty="0"/>
              <a:t>musím tolerovat ostatní, ale ostatní nemusí tolerovat mě.				ANO-NE</a:t>
            </a:r>
          </a:p>
          <a:p>
            <a:pPr hangingPunct="0"/>
            <a:r>
              <a:rPr lang="cs-CZ" dirty="0" smtClean="0"/>
              <a:t>Tolerance </a:t>
            </a:r>
            <a:r>
              <a:rPr lang="cs-CZ" dirty="0"/>
              <a:t>přispívá k dobrým vztahům mezi lidmi.					ANO-NE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6453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PŘEDCHÁZET KONFLIKTŮM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TOLERANCE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Rozhodni se, s kterými tvrzením souhlasíš a s kterými ne:</a:t>
            </a:r>
          </a:p>
          <a:p>
            <a:pPr marL="0" indent="0">
              <a:buNone/>
            </a:pPr>
            <a:endParaRPr lang="cs-CZ" dirty="0"/>
          </a:p>
          <a:p>
            <a:pPr hangingPunct="0"/>
            <a:r>
              <a:rPr lang="cs-CZ" dirty="0"/>
              <a:t>Tolerance mezi lidmi není nutná. Obejdeme se i bez ní.					</a:t>
            </a:r>
            <a:r>
              <a:rPr lang="cs-CZ" dirty="0" smtClean="0"/>
              <a:t>ANO - </a:t>
            </a:r>
            <a:r>
              <a:rPr lang="cs-CZ" u="sng" dirty="0" smtClean="0"/>
              <a:t>NE</a:t>
            </a:r>
            <a:endParaRPr lang="cs-CZ" u="sng" dirty="0"/>
          </a:p>
          <a:p>
            <a:pPr hangingPunct="0"/>
            <a:r>
              <a:rPr lang="cs-CZ" dirty="0" smtClean="0"/>
              <a:t>Když </a:t>
            </a:r>
            <a:r>
              <a:rPr lang="cs-CZ" dirty="0"/>
              <a:t>někoho tolerujeme, bereme ohledy na jeho odlišnost a potřeby. 		</a:t>
            </a:r>
            <a:r>
              <a:rPr lang="cs-CZ" dirty="0" smtClean="0"/>
              <a:t>	</a:t>
            </a:r>
            <a:r>
              <a:rPr lang="cs-CZ" u="sng" dirty="0" smtClean="0"/>
              <a:t>ANO</a:t>
            </a:r>
            <a:r>
              <a:rPr lang="cs-CZ" dirty="0" smtClean="0"/>
              <a:t> - NE</a:t>
            </a:r>
            <a:endParaRPr lang="cs-CZ" dirty="0"/>
          </a:p>
          <a:p>
            <a:pPr hangingPunct="0"/>
            <a:r>
              <a:rPr lang="cs-CZ" dirty="0" smtClean="0"/>
              <a:t>Já </a:t>
            </a:r>
            <a:r>
              <a:rPr lang="cs-CZ" dirty="0"/>
              <a:t>musím tolerovat ostatní, ale ostatní nemusí tolerovat mě.				</a:t>
            </a:r>
            <a:r>
              <a:rPr lang="cs-CZ" dirty="0" smtClean="0"/>
              <a:t>ANO - </a:t>
            </a:r>
            <a:r>
              <a:rPr lang="cs-CZ" u="sng" dirty="0" smtClean="0"/>
              <a:t>NE</a:t>
            </a:r>
            <a:endParaRPr lang="cs-CZ" u="sng" dirty="0"/>
          </a:p>
          <a:p>
            <a:pPr hangingPunct="0"/>
            <a:r>
              <a:rPr lang="cs-CZ" dirty="0" smtClean="0"/>
              <a:t>Tolerance </a:t>
            </a:r>
            <a:r>
              <a:rPr lang="cs-CZ" dirty="0"/>
              <a:t>přispívá k dobrým vztahům mezi lidmi.					</a:t>
            </a:r>
            <a:r>
              <a:rPr lang="cs-CZ" u="sng" dirty="0" smtClean="0"/>
              <a:t>ANO</a:t>
            </a:r>
            <a:r>
              <a:rPr lang="cs-CZ" dirty="0" smtClean="0"/>
              <a:t> - NE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7256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KONFLIKTU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Zamysli se nad následujícími konfliktními situacemi. Ve dvojici se spolužákem se poraďte o jejich řešení a připravte si jejich dramatické ztvárnění. Využijte v praxi informace, které jste se dozvěděli z předcházejících </a:t>
            </a:r>
            <a:r>
              <a:rPr lang="cs-CZ" dirty="0" smtClean="0"/>
              <a:t>úkolů: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A) Rodiče ti slíbí, že ti za hezké známky na vysvědčení koupí    to, co jsi si přál. Ale to, </a:t>
            </a:r>
            <a:r>
              <a:rPr lang="cs-CZ" smtClean="0"/>
              <a:t>co slíbili, </a:t>
            </a:r>
            <a:r>
              <a:rPr lang="cs-CZ" dirty="0" smtClean="0"/>
              <a:t>nesplní.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 </a:t>
            </a:r>
            <a:r>
              <a:rPr lang="cs-CZ" dirty="0"/>
              <a:t>Tvůj kamarád ti slíbil, že k tobě odpoledne přijde a budete se společně učit na zítřejší písemku z matematiky, které vůbec nerozumíš. Kamarád však vůbec nedorazí, a když se potkáte druhý den ve škole, tak dělá, že se nic nestalo.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1510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/>
              <a:t>VYŘEŠ SVOJI KONFLIKTNÍ SITUACI</a:t>
            </a:r>
          </a:p>
          <a:p>
            <a:pPr marL="0" indent="0" hangingPunct="0">
              <a:buNone/>
            </a:pPr>
            <a:r>
              <a:rPr lang="cs-CZ" dirty="0"/>
              <a:t>Vzpomeň si na </a:t>
            </a:r>
            <a:r>
              <a:rPr lang="cs-CZ" dirty="0" smtClean="0"/>
              <a:t>nějaký svůj konflikt. Popiš ho spolužákům. Choval </a:t>
            </a:r>
            <a:r>
              <a:rPr lang="cs-CZ" dirty="0"/>
              <a:t>by ses v této situaci po dnešní hodině jinak? Pokud ano, jak by tvé chování vypadalo?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141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Obrázky: Microsoft Office klipart </a:t>
            </a:r>
            <a:r>
              <a:rPr lang="cs-CZ" dirty="0" smtClean="0"/>
              <a:t>2010</a:t>
            </a:r>
          </a:p>
          <a:p>
            <a:r>
              <a:rPr lang="cs-CZ"/>
              <a:t>www.office.microsoft.com</a:t>
            </a:r>
          </a:p>
          <a:p>
            <a:endParaRPr lang="cs-CZ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9879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70</TotalTime>
  <Words>343</Words>
  <Application>Microsoft Office PowerPoint</Application>
  <PresentationFormat>Předvádění na obrazovce (4:3)</PresentationFormat>
  <Paragraphs>79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Medián</vt:lpstr>
      <vt:lpstr>Rastrový obrázek</vt:lpstr>
      <vt:lpstr>Prezentace aplikace PowerPoint</vt:lpstr>
      <vt:lpstr>Prezentace aplikace PowerPoint</vt:lpstr>
      <vt:lpstr>KONFLIKTY V MEZILIDSKÝCH VZTAZÍCH</vt:lpstr>
      <vt:lpstr>Prezentace aplikace PowerPoint</vt:lpstr>
      <vt:lpstr>ZÁKLADNÍ DĚLENÍ KONFLIKTŮ</vt:lpstr>
      <vt:lpstr>TYPY CHOVÁNÍ V KONFLIKTECH</vt:lpstr>
      <vt:lpstr>Role osobnosti při řešení konfliktu</vt:lpstr>
      <vt:lpstr>Prezentace aplikace PowerPoint</vt:lpstr>
      <vt:lpstr>JAK PŘEDCHÁZET KONFLIKTŮM</vt:lpstr>
      <vt:lpstr>JAK PŘEDCHÁZET KONFLIKTŮM</vt:lpstr>
      <vt:lpstr>ŘEŠENÍ KONFLIKTU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KONFLIKTY V MEZILIDSKÝCH VZTAZÍCH</dc:title>
  <dc:creator>iveta</dc:creator>
  <cp:lastModifiedBy>jitka</cp:lastModifiedBy>
  <cp:revision>16</cp:revision>
  <dcterms:created xsi:type="dcterms:W3CDTF">2012-11-03T14:59:04Z</dcterms:created>
  <dcterms:modified xsi:type="dcterms:W3CDTF">2013-09-03T04:22:21Z</dcterms:modified>
</cp:coreProperties>
</file>