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4" r:id="rId3"/>
    <p:sldId id="256" r:id="rId4"/>
    <p:sldId id="257" r:id="rId5"/>
    <p:sldId id="258" r:id="rId6"/>
    <p:sldId id="271" r:id="rId7"/>
    <p:sldId id="259" r:id="rId8"/>
    <p:sldId id="260" r:id="rId9"/>
    <p:sldId id="266" r:id="rId10"/>
    <p:sldId id="267" r:id="rId11"/>
    <p:sldId id="268" r:id="rId12"/>
    <p:sldId id="269" r:id="rId13"/>
    <p:sldId id="261" r:id="rId14"/>
    <p:sldId id="270" r:id="rId15"/>
    <p:sldId id="262" r:id="rId16"/>
    <p:sldId id="265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09A1C3F-DECD-4C56-BAEE-0AE84AC6244A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07BDAC5-6AC4-4D91-961D-25A58C94C86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09A1C3F-DECD-4C56-BAEE-0AE84AC6244A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07BDAC5-6AC4-4D91-961D-25A58C94C8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09A1C3F-DECD-4C56-BAEE-0AE84AC6244A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07BDAC5-6AC4-4D91-961D-25A58C94C86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09A1C3F-DECD-4C56-BAEE-0AE84AC6244A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07BDAC5-6AC4-4D91-961D-25A58C94C8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09A1C3F-DECD-4C56-BAEE-0AE84AC6244A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07BDAC5-6AC4-4D91-961D-25A58C94C8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09A1C3F-DECD-4C56-BAEE-0AE84AC6244A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07BDAC5-6AC4-4D91-961D-25A58C94C8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09A1C3F-DECD-4C56-BAEE-0AE84AC6244A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07BDAC5-6AC4-4D91-961D-25A58C94C86E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09A1C3F-DECD-4C56-BAEE-0AE84AC6244A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07BDAC5-6AC4-4D91-961D-25A58C94C8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09A1C3F-DECD-4C56-BAEE-0AE84AC6244A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07BDAC5-6AC4-4D91-961D-25A58C94C86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09A1C3F-DECD-4C56-BAEE-0AE84AC6244A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07BDAC5-6AC4-4D91-961D-25A58C94C8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09A1C3F-DECD-4C56-BAEE-0AE84AC6244A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07BDAC5-6AC4-4D91-961D-25A58C94C8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809A1C3F-DECD-4C56-BAEE-0AE84AC6244A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907BDAC5-6AC4-4D91-961D-25A58C94C86E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2.png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1.bin"/><Relationship Id="rId5" Type="http://schemas.openxmlformats.org/officeDocument/2006/relationships/image" Target="../media/image5.jpe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jpeg"/><Relationship Id="rId4" Type="http://schemas.openxmlformats.org/officeDocument/2006/relationships/image" Target="../media/image15.wmf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194822" y="4221088"/>
            <a:ext cx="7951787" cy="1800225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1800" dirty="0" smtClean="0"/>
              <a:t>VÝUKOVÝ MATERIÁL ZPRACOVANÝ V RÁMCI PROJEKTU </a:t>
            </a:r>
          </a:p>
          <a:p>
            <a:pPr eaLnBrk="1" hangingPunct="1">
              <a:defRPr/>
            </a:pPr>
            <a:r>
              <a:rPr lang="cs-CZ" sz="1800" dirty="0" smtClean="0"/>
              <a:t>MODERNÍ ŠKOLA</a:t>
            </a:r>
          </a:p>
          <a:p>
            <a:pPr eaLnBrk="1" hangingPunct="1">
              <a:defRPr/>
            </a:pPr>
            <a:r>
              <a:rPr lang="cs-CZ" sz="1800" dirty="0" smtClean="0"/>
              <a:t>Registrační číslo projektu: CZ.1.07/1.400/21.3095</a:t>
            </a:r>
          </a:p>
          <a:p>
            <a:pPr eaLnBrk="1" hangingPunct="1">
              <a:defRPr/>
            </a:pPr>
            <a:endParaRPr lang="cs-CZ" sz="1600" dirty="0" smtClean="0"/>
          </a:p>
          <a:p>
            <a:pPr algn="l" eaLnBrk="1" hangingPunct="1">
              <a:defRPr/>
            </a:pPr>
            <a:r>
              <a:rPr lang="cs-CZ" sz="1600" dirty="0" smtClean="0"/>
              <a:t>        </a:t>
            </a:r>
          </a:p>
        </p:txBody>
      </p:sp>
      <p:pic>
        <p:nvPicPr>
          <p:cNvPr id="3075" name="Picture 4" descr="škol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7" name="Picture 7"/>
          <p:cNvPicPr>
            <a:picLocks noGrp="1" noChangeAspect="1" noChangeArrowheads="1"/>
          </p:cNvPicPr>
          <p:nvPr>
            <p:ph type="ctrTitle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16013" y="404813"/>
            <a:ext cx="6911975" cy="1223962"/>
          </a:xfrm>
          <a:solidFill>
            <a:srgbClr val="FFFFFF"/>
          </a:solidFill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078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graphicFrame>
        <p:nvGraphicFramePr>
          <p:cNvPr id="3079" name="Object 8"/>
          <p:cNvGraphicFramePr>
            <a:graphicFrameLocks noChangeAspect="1"/>
          </p:cNvGraphicFramePr>
          <p:nvPr/>
        </p:nvGraphicFramePr>
        <p:xfrm>
          <a:off x="1331913" y="1628775"/>
          <a:ext cx="552450" cy="2762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0" name="Rastrový obrázek" r:id="rId6" imgW="3153215" imgH="2114845" progId="Paint.Picture">
                  <p:embed/>
                </p:oleObj>
              </mc:Choice>
              <mc:Fallback>
                <p:oleObj name="Rastrový obrázek" r:id="rId6" imgW="3153215" imgH="2114845" progId="Paint.Picture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31913" y="1628775"/>
                        <a:ext cx="552450" cy="2762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080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bIns="0" anchor="ctr">
            <a:spAutoFit/>
          </a:bodyPr>
          <a:lstStyle/>
          <a:p>
            <a:pPr algn="ctr"/>
            <a:r>
              <a:rPr lang="cs-CZ" b="1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cs-CZ" sz="1600" b="1">
                <a:solidFill>
                  <a:srgbClr val="000000"/>
                </a:solidFill>
                <a:latin typeface="Arial" charset="0"/>
                <a:cs typeface="Arial" charset="0"/>
              </a:rPr>
              <a:t>ZÁKLADNÍ ŠKOLA ÚSTÍ NAD LABEM, HLAVNÍ 193, 403 31</a:t>
            </a:r>
            <a:endParaRPr lang="cs-CZ" sz="1400" b="1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algn="ctr" eaLnBrk="0" hangingPunct="0"/>
            <a:r>
              <a:rPr lang="cs-CZ" sz="1200" b="1">
                <a:solidFill>
                  <a:srgbClr val="999999"/>
                </a:solidFill>
                <a:latin typeface="Arial" charset="0"/>
                <a:cs typeface="Arial" charset="0"/>
              </a:rPr>
              <a:t>Tel.:472731819, 472731253 Tel.řed./fax:472731480, e-mail:skola@zsmojzir.cz</a:t>
            </a:r>
            <a:endParaRPr lang="cs-CZ" sz="1400">
              <a:solidFill>
                <a:srgbClr val="999999"/>
              </a:solidFill>
              <a:latin typeface="Arial" charset="0"/>
              <a:cs typeface="Arial" charset="0"/>
            </a:endParaRPr>
          </a:p>
          <a:p>
            <a:pPr eaLnBrk="0" hangingPunct="0"/>
            <a:endParaRPr lang="cs-CZ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954692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51620" y="1556792"/>
            <a:ext cx="8092380" cy="5640740"/>
          </a:xfrm>
        </p:spPr>
        <p:txBody>
          <a:bodyPr>
            <a:normAutofit lnSpcReduction="10000"/>
          </a:bodyPr>
          <a:lstStyle/>
          <a:p>
            <a:pPr algn="ctr" eaLnBrk="1" hangingPunct="1">
              <a:buFontTx/>
              <a:buNone/>
            </a:pPr>
            <a:r>
              <a:rPr lang="cs-CZ" sz="2000" dirty="0" smtClean="0"/>
              <a:t>Číslo klíčové aktivity: III/2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Název klíčové aktivity: 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Inovace a zkvalitnění výuky prostřednictvím ICT</a:t>
            </a:r>
          </a:p>
          <a:p>
            <a:pPr algn="ctr" eaLnBrk="1" hangingPunct="1">
              <a:buFontTx/>
              <a:buNone/>
            </a:pPr>
            <a:r>
              <a:rPr lang="cs-CZ" sz="1800" dirty="0" smtClean="0"/>
              <a:t>Každý výukový materiál musí na této straně obsahovat: </a:t>
            </a:r>
          </a:p>
          <a:p>
            <a:pPr algn="ctr" eaLnBrk="1" hangingPunct="1">
              <a:buFontTx/>
              <a:buNone/>
            </a:pPr>
            <a:endParaRPr lang="cs-CZ" sz="1800" dirty="0" smtClean="0"/>
          </a:p>
          <a:p>
            <a:pPr eaLnBrk="1" hangingPunct="1"/>
            <a:r>
              <a:rPr lang="cs-CZ" sz="1800" b="1" dirty="0" smtClean="0"/>
              <a:t>1) Autor:  </a:t>
            </a:r>
            <a:r>
              <a:rPr lang="cs-CZ" sz="1800" dirty="0" smtClean="0"/>
              <a:t>Iveta </a:t>
            </a:r>
            <a:r>
              <a:rPr lang="cs-CZ" sz="1800" dirty="0" err="1" smtClean="0"/>
              <a:t>Šolarová</a:t>
            </a:r>
            <a:endParaRPr lang="cs-CZ" sz="1800" dirty="0" smtClean="0"/>
          </a:p>
          <a:p>
            <a:pPr eaLnBrk="1" hangingPunct="1"/>
            <a:r>
              <a:rPr lang="cs-CZ" sz="1800" b="1" dirty="0" smtClean="0"/>
              <a:t>2) Vytvořeno:  </a:t>
            </a:r>
            <a:r>
              <a:rPr lang="cs-CZ" sz="1800" dirty="0" smtClean="0"/>
              <a:t>říjen 2012</a:t>
            </a:r>
          </a:p>
          <a:p>
            <a:pPr eaLnBrk="1" hangingPunct="1"/>
            <a:r>
              <a:rPr lang="cs-CZ" sz="1800" b="1" dirty="0" smtClean="0"/>
              <a:t>3) Ročník:  </a:t>
            </a:r>
            <a:r>
              <a:rPr lang="cs-CZ" sz="1800" dirty="0" smtClean="0"/>
              <a:t>7. </a:t>
            </a:r>
          </a:p>
          <a:p>
            <a:pPr eaLnBrk="1" hangingPunct="1"/>
            <a:r>
              <a:rPr lang="cs-CZ" sz="1800" b="1" dirty="0" smtClean="0"/>
              <a:t>4) Vzdělávací oblast:  </a:t>
            </a:r>
            <a:r>
              <a:rPr lang="cs-CZ" sz="1800" dirty="0" smtClean="0"/>
              <a:t>Výchova k občanství</a:t>
            </a:r>
          </a:p>
          <a:p>
            <a:pPr marL="82296" indent="0" eaLnBrk="1" hangingPunct="1">
              <a:buNone/>
            </a:pPr>
            <a:r>
              <a:rPr lang="cs-CZ" sz="1800" dirty="0"/>
              <a:t>	</a:t>
            </a:r>
            <a:r>
              <a:rPr lang="cs-CZ" sz="1800" dirty="0" smtClean="0"/>
              <a:t>	             Člověk ve společnosti - Kultura</a:t>
            </a:r>
          </a:p>
          <a:p>
            <a:pPr eaLnBrk="1" hangingPunct="1"/>
            <a:r>
              <a:rPr lang="cs-CZ" sz="1800" b="1" dirty="0" smtClean="0"/>
              <a:t>5) Anotaci: </a:t>
            </a:r>
            <a:r>
              <a:rPr lang="cs-CZ" sz="1800" dirty="0"/>
              <a:t> </a:t>
            </a:r>
            <a:r>
              <a:rPr lang="cs-CZ" sz="1800" dirty="0" smtClean="0"/>
              <a:t>Slouží k seznámení </a:t>
            </a:r>
            <a:r>
              <a:rPr lang="cs-CZ" sz="1800" smtClean="0"/>
              <a:t>různých druhů kultur.</a:t>
            </a:r>
            <a:endParaRPr lang="cs-CZ" sz="1800" b="1" dirty="0" smtClean="0"/>
          </a:p>
          <a:p>
            <a:pPr eaLnBrk="1" hangingPunct="1">
              <a:buFontTx/>
              <a:buNone/>
            </a:pPr>
            <a:endParaRPr lang="cs-CZ" sz="1800" b="1" dirty="0" smtClean="0"/>
          </a:p>
          <a:p>
            <a:pPr eaLnBrk="1" hangingPunct="1">
              <a:buFontTx/>
              <a:buNone/>
            </a:pPr>
            <a:endParaRPr lang="cs-CZ" sz="1800" b="1" dirty="0" smtClean="0"/>
          </a:p>
          <a:p>
            <a:pPr eaLnBrk="1" hangingPunct="1">
              <a:buFontTx/>
              <a:buNone/>
            </a:pPr>
            <a:endParaRPr lang="cs-CZ" sz="1800" b="1" dirty="0" smtClean="0"/>
          </a:p>
          <a:p>
            <a:pPr eaLnBrk="1" hangingPunct="1">
              <a:buFontTx/>
              <a:buNone/>
            </a:pPr>
            <a:endParaRPr lang="cs-CZ" sz="1800" b="1" dirty="0" smtClean="0"/>
          </a:p>
          <a:p>
            <a:pPr eaLnBrk="1" hangingPunct="1">
              <a:buFontTx/>
              <a:buNone/>
            </a:pPr>
            <a:r>
              <a:rPr lang="cs-CZ" sz="1800" b="1" dirty="0" smtClean="0"/>
              <a:t> 			</a:t>
            </a:r>
          </a:p>
          <a:p>
            <a:pPr eaLnBrk="1" hangingPunct="1">
              <a:buFontTx/>
              <a:buNone/>
            </a:pPr>
            <a:endParaRPr lang="cs-CZ" sz="1800" b="1" dirty="0" smtClean="0"/>
          </a:p>
        </p:txBody>
      </p:sp>
      <p:pic>
        <p:nvPicPr>
          <p:cNvPr id="4099" name="Picture 4"/>
          <p:cNvPicPr>
            <a:picLocks noGrp="1" noChangeAspect="1" noChangeArrowheads="1"/>
          </p:cNvPicPr>
          <p:nvPr>
            <p:ph type="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87450" y="260350"/>
            <a:ext cx="6769100" cy="1152525"/>
          </a:xfrm>
          <a:solidFill>
            <a:srgbClr val="FFFFFF"/>
          </a:solidFill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811171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KULTURA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330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Provází nás od samého počátku existence.</a:t>
            </a:r>
          </a:p>
          <a:p>
            <a:r>
              <a:rPr lang="cs-CZ" dirty="0" smtClean="0"/>
              <a:t>Kulturou můžeme nazvat prakticky vše, co kdy člověk vytvořil </a:t>
            </a:r>
            <a:r>
              <a:rPr lang="cs-CZ" smtClean="0"/>
              <a:t>nebo vymyslel vše</a:t>
            </a:r>
            <a:r>
              <a:rPr lang="cs-CZ" dirty="0" smtClean="0"/>
              <a:t>, co je výsledkem nějaké lidské činnosti.</a:t>
            </a:r>
            <a:endParaRPr lang="cs-CZ" dirty="0"/>
          </a:p>
        </p:txBody>
      </p:sp>
      <p:pic>
        <p:nvPicPr>
          <p:cNvPr id="1026" name="Picture 2" descr="C:\Users\iveta\AppData\Local\Microsoft\Windows\Temporary Internet Files\Content.IE5\0IQ1YMRG\MP90043337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5850" y="3861048"/>
            <a:ext cx="1656184" cy="2490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70136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Duchovní kultura a hmotná kultura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Poznáš, co patří ke kultuře duchovní a co k hmotné?</a:t>
            </a:r>
          </a:p>
          <a:p>
            <a:pPr marL="82296" indent="0">
              <a:buNone/>
            </a:pPr>
            <a:endParaRPr lang="cs-CZ" dirty="0"/>
          </a:p>
          <a:p>
            <a:pPr marL="82296" indent="0">
              <a:buNone/>
            </a:pPr>
            <a:r>
              <a:rPr lang="cs-CZ" dirty="0" smtClean="0"/>
              <a:t>Věda		náboženství	jazyk</a:t>
            </a:r>
          </a:p>
          <a:p>
            <a:pPr marL="82296" indent="0">
              <a:buNone/>
            </a:pPr>
            <a:endParaRPr lang="cs-CZ" dirty="0"/>
          </a:p>
          <a:p>
            <a:pPr marL="82296" indent="0">
              <a:buNone/>
            </a:pPr>
            <a:r>
              <a:rPr lang="cs-CZ" dirty="0" smtClean="0"/>
              <a:t>práva  		   morálka		</a:t>
            </a:r>
          </a:p>
          <a:p>
            <a:pPr marL="82296" indent="0">
              <a:buNone/>
            </a:pPr>
            <a:endParaRPr lang="cs-CZ" dirty="0"/>
          </a:p>
          <a:p>
            <a:pPr marL="82296" indent="0">
              <a:buNone/>
            </a:pPr>
            <a:endParaRPr lang="cs-CZ" dirty="0" smtClean="0"/>
          </a:p>
          <a:p>
            <a:pPr marL="82296" indent="0">
              <a:buNone/>
            </a:pPr>
            <a:r>
              <a:rPr lang="cs-CZ" dirty="0" smtClean="0"/>
              <a:t>tradice</a:t>
            </a:r>
          </a:p>
        </p:txBody>
      </p:sp>
      <p:pic>
        <p:nvPicPr>
          <p:cNvPr id="2051" name="Picture 3" descr="C:\Users\iveta\AppData\Local\Microsoft\Windows\Temporary Internet Files\Content.IE5\621VZRMK\MC90044173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3303341"/>
            <a:ext cx="2232248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iveta\AppData\Local\Microsoft\Windows\Temporary Internet Files\Content.IE5\2XL9WL8F\MC9002329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2132856"/>
            <a:ext cx="1858438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iveta\AppData\Local\Microsoft\Windows\Temporary Internet Files\Content.IE5\SHW5C8DZ\MC90001930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759517"/>
            <a:ext cx="2224311" cy="1940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29190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Duchovní kultura a hmotná kultura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Poznáš, co patří ke kultuře duchovní a co k hmotné?</a:t>
            </a:r>
          </a:p>
          <a:p>
            <a:pPr marL="82296" indent="0">
              <a:buNone/>
            </a:pPr>
            <a:endParaRPr lang="cs-CZ" dirty="0"/>
          </a:p>
          <a:p>
            <a:pPr marL="82296" indent="0">
              <a:buNone/>
            </a:pPr>
            <a:r>
              <a:rPr lang="cs-CZ" dirty="0" smtClean="0"/>
              <a:t>Věda	</a:t>
            </a:r>
          </a:p>
          <a:p>
            <a:pPr marL="82296" indent="0">
              <a:buNone/>
            </a:pPr>
            <a:r>
              <a:rPr lang="cs-CZ" dirty="0" smtClean="0"/>
              <a:t>náboženství	</a:t>
            </a:r>
          </a:p>
          <a:p>
            <a:pPr marL="82296" indent="0">
              <a:buNone/>
            </a:pPr>
            <a:r>
              <a:rPr lang="cs-CZ" dirty="0"/>
              <a:t>m</a:t>
            </a:r>
            <a:r>
              <a:rPr lang="cs-CZ" dirty="0" smtClean="0"/>
              <a:t>orálka</a:t>
            </a:r>
          </a:p>
          <a:p>
            <a:pPr marL="82296" indent="0">
              <a:buNone/>
            </a:pPr>
            <a:r>
              <a:rPr lang="cs-CZ" dirty="0" smtClean="0"/>
              <a:t>jazyk</a:t>
            </a:r>
            <a:endParaRPr lang="cs-CZ" dirty="0"/>
          </a:p>
          <a:p>
            <a:pPr marL="82296" indent="0">
              <a:buNone/>
            </a:pPr>
            <a:r>
              <a:rPr lang="cs-CZ" dirty="0" smtClean="0"/>
              <a:t>práva  		   		</a:t>
            </a:r>
          </a:p>
          <a:p>
            <a:pPr marL="82296" indent="0">
              <a:buNone/>
            </a:pPr>
            <a:r>
              <a:rPr lang="cs-CZ" dirty="0" smtClean="0"/>
              <a:t>tradice</a:t>
            </a:r>
          </a:p>
        </p:txBody>
      </p:sp>
      <p:pic>
        <p:nvPicPr>
          <p:cNvPr id="2051" name="Picture 3" descr="C:\Users\iveta\AppData\Local\Microsoft\Windows\Temporary Internet Files\Content.IE5\621VZRMK\MC90044173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4068" y="4729988"/>
            <a:ext cx="2232248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iveta\AppData\Local\Microsoft\Windows\Temporary Internet Files\Content.IE5\2XL9WL8F\MC9002329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2132856"/>
            <a:ext cx="1858438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iveta\AppData\Local\Microsoft\Windows\Temporary Internet Files\Content.IE5\SHW5C8DZ\MC90001930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759517"/>
            <a:ext cx="2224311" cy="1940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193203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Kultura jazyka</a:t>
            </a:r>
          </a:p>
          <a:p>
            <a:pPr marL="82296" indent="0">
              <a:buNone/>
            </a:pPr>
            <a:endParaRPr lang="cs-CZ" dirty="0" smtClean="0"/>
          </a:p>
          <a:p>
            <a:r>
              <a:rPr lang="cs-CZ" dirty="0" smtClean="0"/>
              <a:t>Kultura chování</a:t>
            </a:r>
          </a:p>
          <a:p>
            <a:pPr marL="82296" indent="0">
              <a:buNone/>
            </a:pPr>
            <a:endParaRPr lang="cs-CZ" dirty="0" smtClean="0"/>
          </a:p>
          <a:p>
            <a:r>
              <a:rPr lang="cs-CZ" dirty="0" smtClean="0"/>
              <a:t>Kultura cestování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18348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Kulturu můžeme chápat také jako životní styl určité skupiny lidí žijící na určitém území nebo v určitém období, jejich tradice, způsob obživy atd.</a:t>
            </a:r>
          </a:p>
          <a:p>
            <a:pPr marL="82296" indent="0">
              <a:buNone/>
            </a:pPr>
            <a:endParaRPr lang="cs-CZ" dirty="0" smtClean="0"/>
          </a:p>
          <a:p>
            <a:r>
              <a:rPr lang="cs-CZ" dirty="0" smtClean="0"/>
              <a:t>Mluvíme o kultuře starověkého Řecka, kultuře středoevropské, japonské, renesanční apod.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108450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1"/>
          <p:cNvSpPr>
            <a:spLocks noGrp="1" noChangeArrowheads="1"/>
          </p:cNvSpPr>
          <p:nvPr>
            <p:ph type="title"/>
          </p:nvPr>
        </p:nvSpPr>
        <p:spPr>
          <a:xfrm>
            <a:off x="1331640" y="1700808"/>
            <a:ext cx="7358063" cy="2437805"/>
          </a:xfrm>
        </p:spPr>
        <p:txBody>
          <a:bodyPr lIns="64291" tIns="32146" rIns="64291" bIns="32146"/>
          <a:lstStyle/>
          <a:p>
            <a:pPr eaLnBrk="1"/>
            <a:r>
              <a:rPr lang="cs-CZ" sz="4600" dirty="0">
                <a:latin typeface="Marker Felt" charset="0"/>
                <a:ea typeface="Marker Felt" charset="0"/>
                <a:cs typeface="Marker Felt" charset="0"/>
                <a:sym typeface="Marker Felt" charset="0"/>
              </a:rPr>
              <a:t>V souvislosti s kulturou </a:t>
            </a:r>
            <a:r>
              <a:rPr lang="cs-CZ" sz="4600" dirty="0" smtClean="0">
                <a:latin typeface="Marker Felt" charset="0"/>
                <a:ea typeface="Marker Felt" charset="0"/>
                <a:cs typeface="Marker Felt" charset="0"/>
                <a:sym typeface="Marker Felt" charset="0"/>
              </a:rPr>
              <a:t>si vysvětlíme tři základní pojmy: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3745101"/>
      </p:ext>
    </p:extLst>
  </p:cSld>
  <p:clrMapOvr>
    <a:masterClrMapping/>
  </p:clrMapOvr>
  <p:transition spd="med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94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7" grpId="0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1"/>
          <p:cNvSpPr>
            <a:spLocks noGrp="1" noChangeArrowheads="1"/>
          </p:cNvSpPr>
          <p:nvPr>
            <p:ph type="title"/>
          </p:nvPr>
        </p:nvSpPr>
        <p:spPr/>
        <p:txBody>
          <a:bodyPr lIns="64291" tIns="32146" rIns="64291" bIns="32146"/>
          <a:lstStyle/>
          <a:p>
            <a:pPr eaLnBrk="1"/>
            <a:r>
              <a:rPr lang="cs-CZ" sz="4600" u="sng" dirty="0">
                <a:solidFill>
                  <a:srgbClr val="FF0000"/>
                </a:solidFill>
                <a:latin typeface="Marker Felt" charset="0"/>
                <a:ea typeface="Marker Felt" charset="0"/>
                <a:cs typeface="Marker Felt" charset="0"/>
                <a:sym typeface="Marker Felt" charset="0"/>
              </a:rPr>
              <a:t>ETNOGRAF</a:t>
            </a:r>
            <a:endParaRPr lang="cs-CZ" dirty="0" smtClean="0">
              <a:solidFill>
                <a:srgbClr val="FF0000"/>
              </a:solidFill>
            </a:endParaRPr>
          </a:p>
        </p:txBody>
      </p:sp>
      <p:sp>
        <p:nvSpPr>
          <p:cNvPr id="20482" name="Rectangle 2"/>
          <p:cNvSpPr>
            <a:spLocks noGrp="1" noChangeArrowheads="1"/>
          </p:cNvSpPr>
          <p:nvPr>
            <p:ph type="body" idx="1"/>
          </p:nvPr>
        </p:nvSpPr>
        <p:spPr/>
        <p:txBody>
          <a:bodyPr lIns="64291" tIns="32146" rIns="64291" bIns="32146"/>
          <a:lstStyle/>
          <a:p>
            <a:pPr marL="339316" indent="-339316"/>
            <a:r>
              <a:rPr lang="cs-CZ" sz="2800">
                <a:latin typeface="Marker Felt" charset="0"/>
                <a:ea typeface="Marker Felt" charset="0"/>
                <a:cs typeface="Marker Felt" charset="0"/>
                <a:sym typeface="Marker Felt" charset="0"/>
              </a:rPr>
              <a:t>Národopisec</a:t>
            </a:r>
          </a:p>
          <a:p>
            <a:pPr marL="339316" indent="-339316"/>
            <a:r>
              <a:rPr lang="cs-CZ" sz="2800">
                <a:latin typeface="Marker Felt" charset="0"/>
                <a:ea typeface="Marker Felt" charset="0"/>
                <a:cs typeface="Marker Felt" charset="0"/>
                <a:sym typeface="Marker Felt" charset="0"/>
              </a:rPr>
              <a:t>Zabývá se dějinami, způsobem života a kulturou určitého národa.</a:t>
            </a:r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468146016"/>
      </p:ext>
    </p:extLst>
  </p:cSld>
  <p:clrMapOvr>
    <a:masterClrMapping/>
  </p:clrMapOvr>
  <p:transition spd="med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696640" presetClass="entr" presetSubtype="3502084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1" grpId="0" autoUpdateAnimBg="0"/>
      <p:bldP spid="20482" grpId="0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1"/>
          <p:cNvSpPr>
            <a:spLocks noGrp="1" noChangeArrowheads="1"/>
          </p:cNvSpPr>
          <p:nvPr>
            <p:ph type="title"/>
          </p:nvPr>
        </p:nvSpPr>
        <p:spPr/>
        <p:txBody>
          <a:bodyPr lIns="64291" tIns="32146" rIns="64291" bIns="32146"/>
          <a:lstStyle/>
          <a:p>
            <a:pPr eaLnBrk="1"/>
            <a:r>
              <a:rPr lang="cs-CZ" sz="4600" u="sng" dirty="0">
                <a:solidFill>
                  <a:srgbClr val="FF0000"/>
                </a:solidFill>
                <a:latin typeface="Marker Felt" charset="0"/>
                <a:ea typeface="Marker Felt" charset="0"/>
                <a:cs typeface="Marker Felt" charset="0"/>
                <a:sym typeface="Marker Felt" charset="0"/>
              </a:rPr>
              <a:t>ANTROPOLOG</a:t>
            </a:r>
            <a:endParaRPr lang="cs-CZ" dirty="0" smtClean="0">
              <a:solidFill>
                <a:srgbClr val="FF0000"/>
              </a:solidFill>
            </a:endParaRPr>
          </a:p>
        </p:txBody>
      </p:sp>
      <p:sp>
        <p:nvSpPr>
          <p:cNvPr id="21506" name="Rectangle 2"/>
          <p:cNvSpPr>
            <a:spLocks noGrp="1" noChangeArrowheads="1"/>
          </p:cNvSpPr>
          <p:nvPr>
            <p:ph type="body" idx="1"/>
          </p:nvPr>
        </p:nvSpPr>
        <p:spPr/>
        <p:txBody>
          <a:bodyPr lIns="64291" tIns="32146" rIns="64291" bIns="32146"/>
          <a:lstStyle/>
          <a:p>
            <a:pPr marL="339316" indent="-339316"/>
            <a:r>
              <a:rPr lang="cs-CZ" sz="2800">
                <a:latin typeface="Marker Felt" charset="0"/>
                <a:ea typeface="Marker Felt" charset="0"/>
                <a:cs typeface="Marker Felt" charset="0"/>
                <a:sym typeface="Marker Felt" charset="0"/>
              </a:rPr>
              <a:t>Zkoumá a vysvětluje původ a vývoj člověka.</a:t>
            </a:r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987444743"/>
      </p:ext>
    </p:extLst>
  </p:cSld>
  <p:clrMapOvr>
    <a:masterClrMapping/>
  </p:clrMapOvr>
  <p:transition spd="med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697024" presetClass="entr" presetSubtype="3512179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5" grpId="0" autoUpdateAnimBg="0"/>
      <p:bldP spid="21506" grpId="0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"/>
          <p:cNvSpPr>
            <a:spLocks noGrp="1" noChangeArrowheads="1"/>
          </p:cNvSpPr>
          <p:nvPr>
            <p:ph type="title"/>
          </p:nvPr>
        </p:nvSpPr>
        <p:spPr/>
        <p:txBody>
          <a:bodyPr lIns="64291" tIns="32146" rIns="64291" bIns="32146"/>
          <a:lstStyle/>
          <a:p>
            <a:pPr eaLnBrk="1"/>
            <a:r>
              <a:rPr lang="cs-CZ" sz="4600" u="sng" dirty="0">
                <a:solidFill>
                  <a:srgbClr val="FF0000"/>
                </a:solidFill>
                <a:latin typeface="Marker Felt" charset="0"/>
                <a:ea typeface="Marker Felt" charset="0"/>
                <a:cs typeface="Marker Felt" charset="0"/>
                <a:sym typeface="Marker Felt" charset="0"/>
              </a:rPr>
              <a:t>ETNOCENTRISMUS</a:t>
            </a:r>
            <a:endParaRPr lang="cs-CZ" dirty="0" smtClean="0">
              <a:solidFill>
                <a:srgbClr val="FF0000"/>
              </a:solidFill>
            </a:endParaRPr>
          </a:p>
        </p:txBody>
      </p:sp>
      <p:sp>
        <p:nvSpPr>
          <p:cNvPr id="22530" name="Rectangle 2"/>
          <p:cNvSpPr>
            <a:spLocks noGrp="1" noChangeArrowheads="1"/>
          </p:cNvSpPr>
          <p:nvPr>
            <p:ph type="body" idx="1"/>
          </p:nvPr>
        </p:nvSpPr>
        <p:spPr/>
        <p:txBody>
          <a:bodyPr lIns="64291" tIns="32146" rIns="64291" bIns="32146"/>
          <a:lstStyle/>
          <a:p>
            <a:pPr marL="339316" indent="-339316"/>
            <a:r>
              <a:rPr lang="cs-CZ" sz="2800" dirty="0">
                <a:latin typeface="Marker Felt" charset="0"/>
                <a:ea typeface="Marker Felt" charset="0"/>
                <a:cs typeface="Marker Felt" charset="0"/>
                <a:sym typeface="Marker Felt" charset="0"/>
              </a:rPr>
              <a:t>Názor, že hodnoty, tradice a zvyky mé skupiny jsou jediné správné.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992087828"/>
      </p:ext>
    </p:extLst>
  </p:cSld>
  <p:clrMapOvr>
    <a:masterClrMapping/>
  </p:clrMapOvr>
  <p:transition spd="med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697408" presetClass="entr" presetSubtype="3512234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5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29" grpId="0" autoUpdateAnimBg="0"/>
      <p:bldP spid="22530" grpId="0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STYL OBLÉKÁNÍ</a:t>
            </a:r>
            <a:endParaRPr lang="cs-CZ" dirty="0"/>
          </a:p>
        </p:txBody>
      </p:sp>
      <p:pic>
        <p:nvPicPr>
          <p:cNvPr id="3074" name="Picture 2" descr="C:\Users\iveta\AppData\Local\Microsoft\Windows\Temporary Internet Files\Content.IE5\5W8WXCZM\MP90025547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132856"/>
            <a:ext cx="2419350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iveta\AppData\Local\Microsoft\Windows\Temporary Internet Files\Content.IE5\O5MWK6SN\MP90044217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323410"/>
            <a:ext cx="3429543" cy="34945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56210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Kultura stolování</a:t>
            </a:r>
            <a:endParaRPr lang="cs-CZ" dirty="0"/>
          </a:p>
        </p:txBody>
      </p:sp>
      <p:pic>
        <p:nvPicPr>
          <p:cNvPr id="2051" name="Picture 3" descr="C:\Users\iveta\AppData\Local\Microsoft\Windows\Temporary Internet Files\Content.IE5\1A9V71IB\MP90017796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4263" y="2170113"/>
            <a:ext cx="2438400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02180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JÍDLO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každé zemi mají své typické jídlo.</a:t>
            </a:r>
          </a:p>
          <a:p>
            <a:endParaRPr lang="cs-CZ" dirty="0"/>
          </a:p>
          <a:p>
            <a:pPr marL="82296" indent="0">
              <a:buNone/>
            </a:pPr>
            <a:endParaRPr lang="cs-CZ" dirty="0"/>
          </a:p>
        </p:txBody>
      </p:sp>
      <p:pic>
        <p:nvPicPr>
          <p:cNvPr id="4098" name="Picture 2" descr="C:\Users\iveta\AppData\Local\Microsoft\Windows\Temporary Internet Files\Content.IE5\O5MWK6SN\MP90040524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9257" y="2499293"/>
            <a:ext cx="2728434" cy="1948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iveta\AppData\Local\Microsoft\Windows\Temporary Internet Files\Content.IE5\0IQ1YMRG\MC90008995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5274" y="2212975"/>
            <a:ext cx="1815157" cy="1809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iveta\AppData\Local\Microsoft\Windows\Temporary Internet Files\Content.IE5\W42YNZZI\MC90034885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2863" y="3767138"/>
            <a:ext cx="1839912" cy="1819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iveta\AppData\Local\Microsoft\Windows\Temporary Internet Files\Content.IE5\5W8WXCZM\MP90042261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448175"/>
            <a:ext cx="3902075" cy="2276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892936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/>
              <a:t>Obrázky: Microsoft Office klipart </a:t>
            </a:r>
            <a:r>
              <a:rPr lang="cs-CZ"/>
              <a:t>2010</a:t>
            </a:r>
            <a:br>
              <a:rPr lang="cs-CZ"/>
            </a:br>
            <a:r>
              <a:rPr lang="cs-CZ"/>
              <a:t>www.office.microsoft.com</a:t>
            </a:r>
          </a:p>
          <a:p>
            <a:endParaRPr lang="cs-CZ"/>
          </a:p>
          <a:p>
            <a:pPr marL="82296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8718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39</TotalTime>
  <Words>264</Words>
  <Application>Microsoft Office PowerPoint</Application>
  <PresentationFormat>Předvádění na obrazovce (4:3)</PresentationFormat>
  <Paragraphs>66</Paragraphs>
  <Slides>16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8" baseType="lpstr">
      <vt:lpstr>Slunovrat</vt:lpstr>
      <vt:lpstr>Rastrový obrázek</vt:lpstr>
      <vt:lpstr>Prezentace aplikace PowerPoint</vt:lpstr>
      <vt:lpstr>Prezentace aplikace PowerPoint</vt:lpstr>
      <vt:lpstr>KULTURA</vt:lpstr>
      <vt:lpstr>Prezentace aplikace PowerPoint</vt:lpstr>
      <vt:lpstr>Duchovní kultura a hmotná kultura</vt:lpstr>
      <vt:lpstr>Duchovní kultura a hmotná kultura</vt:lpstr>
      <vt:lpstr>Prezentace aplikace PowerPoint</vt:lpstr>
      <vt:lpstr>Prezentace aplikace PowerPoint</vt:lpstr>
      <vt:lpstr>V souvislosti s kulturou si vysvětlíme tři základní pojmy:</vt:lpstr>
      <vt:lpstr>ETNOGRAF</vt:lpstr>
      <vt:lpstr>ANTROPOLOG</vt:lpstr>
      <vt:lpstr>ETNOCENTRISMUS</vt:lpstr>
      <vt:lpstr>STYL OBLÉKÁNÍ</vt:lpstr>
      <vt:lpstr>Kultura stolování</vt:lpstr>
      <vt:lpstr>JÍDLO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KULTURA</dc:title>
  <dc:creator>iveta</dc:creator>
  <cp:lastModifiedBy>jitka</cp:lastModifiedBy>
  <cp:revision>17</cp:revision>
  <dcterms:created xsi:type="dcterms:W3CDTF">2012-11-03T09:50:31Z</dcterms:created>
  <dcterms:modified xsi:type="dcterms:W3CDTF">2013-09-02T20:07:56Z</dcterms:modified>
</cp:coreProperties>
</file>