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62" r:id="rId3"/>
    <p:sldId id="256" r:id="rId4"/>
    <p:sldId id="258" r:id="rId5"/>
    <p:sldId id="257" r:id="rId6"/>
    <p:sldId id="260" r:id="rId7"/>
    <p:sldId id="264" r:id="rId8"/>
    <p:sldId id="265" r:id="rId9"/>
    <p:sldId id="266" r:id="rId10"/>
    <p:sldId id="267" r:id="rId11"/>
    <p:sldId id="26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61CF1DFD-383A-4C60-B72A-87C1B9A0DB02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A6941EB-7274-4128-B7AA-24946DAE05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1CF1DFD-383A-4C60-B72A-87C1B9A0DB02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A6941EB-7274-4128-B7AA-24946DAE0567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1CF1DFD-383A-4C60-B72A-87C1B9A0DB02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A6941EB-7274-4128-B7AA-24946DAE0567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1CF1DFD-383A-4C60-B72A-87C1B9A0DB02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A6941EB-7274-4128-B7AA-24946DAE056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1CF1DFD-383A-4C60-B72A-87C1B9A0DB02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A6941EB-7274-4128-B7AA-24946DAE056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1CF1DFD-383A-4C60-B72A-87C1B9A0DB02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A6941EB-7274-4128-B7AA-24946DAE0567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1CF1DFD-383A-4C60-B72A-87C1B9A0DB02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A6941EB-7274-4128-B7AA-24946DAE05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61CF1DFD-383A-4C60-B72A-87C1B9A0DB02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A6941EB-7274-4128-B7AA-24946DAE056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61CF1DFD-383A-4C60-B72A-87C1B9A0DB02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A6941EB-7274-4128-B7AA-24946DAE0567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1CF1DFD-383A-4C60-B72A-87C1B9A0DB02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A6941EB-7274-4128-B7AA-24946DAE05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1CF1DFD-383A-4C60-B72A-87C1B9A0DB02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A6941EB-7274-4128-B7AA-24946DAE05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61CF1DFD-383A-4C60-B72A-87C1B9A0DB02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2A6941EB-7274-4128-B7AA-24946DAE056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2.png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1.bin"/><Relationship Id="rId5" Type="http://schemas.openxmlformats.org/officeDocument/2006/relationships/image" Target="../media/image5.jpe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194822" y="4221088"/>
            <a:ext cx="7951787" cy="1800225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1800" dirty="0" smtClean="0"/>
              <a:t>VÝUKOVÝ MATERIÁL ZPRACOVANÝ V RÁMCI PROJEKTU </a:t>
            </a:r>
          </a:p>
          <a:p>
            <a:pPr eaLnBrk="1" hangingPunct="1">
              <a:defRPr/>
            </a:pPr>
            <a:r>
              <a:rPr lang="cs-CZ" sz="1800" dirty="0" smtClean="0"/>
              <a:t>MODERNÍ ŠKOLA</a:t>
            </a:r>
          </a:p>
          <a:p>
            <a:pPr eaLnBrk="1" hangingPunct="1">
              <a:defRPr/>
            </a:pPr>
            <a:r>
              <a:rPr lang="cs-CZ" sz="1800" dirty="0" smtClean="0"/>
              <a:t>Registrační číslo projektu: CZ.1.07/1.400/21.3095</a:t>
            </a:r>
          </a:p>
          <a:p>
            <a:pPr eaLnBrk="1" hangingPunct="1">
              <a:defRPr/>
            </a:pPr>
            <a:endParaRPr lang="cs-CZ" sz="1600" dirty="0" smtClean="0"/>
          </a:p>
          <a:p>
            <a:pPr algn="l" eaLnBrk="1" hangingPunct="1">
              <a:defRPr/>
            </a:pPr>
            <a:r>
              <a:rPr lang="cs-CZ" sz="1600" dirty="0" smtClean="0"/>
              <a:t>        </a:t>
            </a:r>
          </a:p>
        </p:txBody>
      </p:sp>
      <p:pic>
        <p:nvPicPr>
          <p:cNvPr id="3075" name="Picture 4" descr="škol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7" name="Picture 7"/>
          <p:cNvPicPr>
            <a:picLocks noGrp="1" noChangeAspect="1" noChangeArrowheads="1"/>
          </p:cNvPicPr>
          <p:nvPr>
            <p:ph type="ctrTitle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16013" y="404813"/>
            <a:ext cx="6911975" cy="1223962"/>
          </a:xfrm>
          <a:solidFill>
            <a:srgbClr val="FFFFFF"/>
          </a:solidFill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3078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graphicFrame>
        <p:nvGraphicFramePr>
          <p:cNvPr id="3079" name="Object 8"/>
          <p:cNvGraphicFramePr>
            <a:graphicFrameLocks noChangeAspect="1"/>
          </p:cNvGraphicFramePr>
          <p:nvPr/>
        </p:nvGraphicFramePr>
        <p:xfrm>
          <a:off x="1331913" y="1628775"/>
          <a:ext cx="552450" cy="2762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9" name="Rastrový obrázek" r:id="rId6" imgW="3153215" imgH="2114845" progId="Paint.Picture">
                  <p:embed/>
                </p:oleObj>
              </mc:Choice>
              <mc:Fallback>
                <p:oleObj name="Rastrový obrázek" r:id="rId6" imgW="3153215" imgH="2114845" progId="Paint.Picture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31913" y="1628775"/>
                        <a:ext cx="552450" cy="2762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080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bIns="0" anchor="ctr">
            <a:spAutoFit/>
          </a:bodyPr>
          <a:lstStyle/>
          <a:p>
            <a:pPr algn="ctr"/>
            <a:r>
              <a:rPr lang="cs-CZ" b="1">
                <a:solidFill>
                  <a:srgbClr val="000000"/>
                </a:solidFill>
                <a:latin typeface="Arial" charset="0"/>
                <a:cs typeface="Arial" charset="0"/>
              </a:rPr>
              <a:t> </a:t>
            </a:r>
            <a:r>
              <a:rPr lang="cs-CZ" sz="1600" b="1">
                <a:solidFill>
                  <a:srgbClr val="000000"/>
                </a:solidFill>
                <a:latin typeface="Arial" charset="0"/>
                <a:cs typeface="Arial" charset="0"/>
              </a:rPr>
              <a:t>ZÁKLADNÍ ŠKOLA ÚSTÍ NAD LABEM, HLAVNÍ 193, 403 31</a:t>
            </a:r>
            <a:endParaRPr lang="cs-CZ" sz="1400" b="1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algn="ctr" eaLnBrk="0" hangingPunct="0"/>
            <a:r>
              <a:rPr lang="cs-CZ" sz="1200" b="1">
                <a:solidFill>
                  <a:srgbClr val="999999"/>
                </a:solidFill>
                <a:latin typeface="Arial" charset="0"/>
                <a:cs typeface="Arial" charset="0"/>
              </a:rPr>
              <a:t>Tel.:472731819, 472731253 Tel.řed./fax:472731480, e-mail:skola@zsmojzir.cz</a:t>
            </a:r>
            <a:endParaRPr lang="cs-CZ" sz="1400">
              <a:solidFill>
                <a:srgbClr val="999999"/>
              </a:solidFill>
              <a:latin typeface="Arial" charset="0"/>
              <a:cs typeface="Arial" charset="0"/>
            </a:endParaRPr>
          </a:p>
          <a:p>
            <a:pPr eaLnBrk="0" hangingPunct="0"/>
            <a:endParaRPr lang="cs-CZ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689176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7544" y="1700808"/>
            <a:ext cx="8092380" cy="5640740"/>
          </a:xfrm>
        </p:spPr>
        <p:txBody>
          <a:bodyPr>
            <a:normAutofit lnSpcReduction="10000"/>
          </a:bodyPr>
          <a:lstStyle/>
          <a:p>
            <a:pPr algn="ctr" eaLnBrk="1" hangingPunct="1">
              <a:buFontTx/>
              <a:buNone/>
            </a:pPr>
            <a:r>
              <a:rPr lang="cs-CZ" sz="2000" dirty="0" smtClean="0"/>
              <a:t>Číslo klíčové aktivity: III/2</a:t>
            </a:r>
          </a:p>
          <a:p>
            <a:pPr algn="ctr" eaLnBrk="1" hangingPunct="1">
              <a:buFontTx/>
              <a:buNone/>
            </a:pPr>
            <a:r>
              <a:rPr lang="cs-CZ" sz="2000" dirty="0" smtClean="0"/>
              <a:t>Název klíčové aktivity: </a:t>
            </a:r>
          </a:p>
          <a:p>
            <a:pPr algn="ctr" eaLnBrk="1" hangingPunct="1">
              <a:buFontTx/>
              <a:buNone/>
            </a:pPr>
            <a:r>
              <a:rPr lang="cs-CZ" sz="2000" dirty="0" smtClean="0"/>
              <a:t>Inovace a zkvalitnění výuky prostřednictvím ICT</a:t>
            </a:r>
          </a:p>
          <a:p>
            <a:pPr algn="ctr" eaLnBrk="1" hangingPunct="1">
              <a:buFontTx/>
              <a:buNone/>
            </a:pPr>
            <a:r>
              <a:rPr lang="cs-CZ" sz="1800" dirty="0" smtClean="0"/>
              <a:t>Každý výukový materiál musí na této straně obsahovat: </a:t>
            </a:r>
          </a:p>
          <a:p>
            <a:pPr algn="ctr" eaLnBrk="1" hangingPunct="1">
              <a:buFontTx/>
              <a:buNone/>
            </a:pPr>
            <a:endParaRPr lang="cs-CZ" sz="1800" dirty="0" smtClean="0"/>
          </a:p>
          <a:p>
            <a:pPr eaLnBrk="1" hangingPunct="1"/>
            <a:r>
              <a:rPr lang="cs-CZ" sz="1800" b="1" dirty="0" smtClean="0"/>
              <a:t>1) Autor: </a:t>
            </a:r>
            <a:r>
              <a:rPr lang="cs-CZ" sz="1800" dirty="0" smtClean="0"/>
              <a:t>Iveta </a:t>
            </a:r>
            <a:r>
              <a:rPr lang="cs-CZ" sz="1800" dirty="0" err="1" smtClean="0"/>
              <a:t>Šolarová</a:t>
            </a:r>
            <a:r>
              <a:rPr lang="cs-CZ" sz="1800" dirty="0" smtClean="0"/>
              <a:t>,</a:t>
            </a:r>
          </a:p>
          <a:p>
            <a:pPr eaLnBrk="1" hangingPunct="1"/>
            <a:r>
              <a:rPr lang="cs-CZ" sz="1800" b="1" dirty="0" smtClean="0"/>
              <a:t>2) Vytvořeno: </a:t>
            </a:r>
            <a:r>
              <a:rPr lang="cs-CZ" sz="1800" dirty="0" smtClean="0"/>
              <a:t>říjen 2012, </a:t>
            </a:r>
          </a:p>
          <a:p>
            <a:pPr eaLnBrk="1" hangingPunct="1"/>
            <a:r>
              <a:rPr lang="cs-CZ" sz="1800" b="1" dirty="0" smtClean="0"/>
              <a:t>3) Ročník: </a:t>
            </a:r>
            <a:r>
              <a:rPr lang="cs-CZ" sz="1800" dirty="0" smtClean="0"/>
              <a:t>7. </a:t>
            </a:r>
          </a:p>
          <a:p>
            <a:pPr eaLnBrk="1" hangingPunct="1"/>
            <a:r>
              <a:rPr lang="cs-CZ" sz="1800" b="1" dirty="0" smtClean="0"/>
              <a:t>4) Vzdělávací oblast:  </a:t>
            </a:r>
            <a:r>
              <a:rPr lang="cs-CZ" sz="1800" dirty="0" smtClean="0"/>
              <a:t>Výchova k  občanství</a:t>
            </a:r>
          </a:p>
          <a:p>
            <a:pPr marL="109728" indent="0" eaLnBrk="1" hangingPunct="1">
              <a:buNone/>
            </a:pPr>
            <a:r>
              <a:rPr lang="cs-CZ" sz="1800" dirty="0"/>
              <a:t>	</a:t>
            </a:r>
            <a:r>
              <a:rPr lang="cs-CZ" sz="1800" dirty="0" smtClean="0"/>
              <a:t>		 Člověk ve společnosti - Rodina</a:t>
            </a:r>
          </a:p>
          <a:p>
            <a:pPr eaLnBrk="1" hangingPunct="1"/>
            <a:r>
              <a:rPr lang="cs-CZ" sz="1800" b="1" dirty="0" smtClean="0"/>
              <a:t>5) Anotaci </a:t>
            </a:r>
            <a:r>
              <a:rPr lang="cs-CZ" sz="1800" b="1" dirty="0"/>
              <a:t>:</a:t>
            </a:r>
            <a:r>
              <a:rPr lang="cs-CZ" sz="1800" b="1" dirty="0" smtClean="0"/>
              <a:t> </a:t>
            </a:r>
            <a:r>
              <a:rPr lang="cs-CZ" sz="1800" dirty="0" smtClean="0"/>
              <a:t>Slouží k seznámení s právy a povinnostmi v rodině.</a:t>
            </a:r>
            <a:endParaRPr lang="cs-CZ" sz="1800" b="1" dirty="0" smtClean="0"/>
          </a:p>
          <a:p>
            <a:pPr eaLnBrk="1" hangingPunct="1">
              <a:buFontTx/>
              <a:buNone/>
            </a:pPr>
            <a:endParaRPr lang="cs-CZ" sz="1800" b="1" dirty="0" smtClean="0"/>
          </a:p>
          <a:p>
            <a:pPr eaLnBrk="1" hangingPunct="1">
              <a:buFontTx/>
              <a:buNone/>
            </a:pPr>
            <a:endParaRPr lang="cs-CZ" sz="1800" b="1" dirty="0" smtClean="0"/>
          </a:p>
          <a:p>
            <a:pPr eaLnBrk="1" hangingPunct="1">
              <a:buFontTx/>
              <a:buNone/>
            </a:pPr>
            <a:endParaRPr lang="cs-CZ" sz="1800" b="1" dirty="0" smtClean="0"/>
          </a:p>
          <a:p>
            <a:pPr eaLnBrk="1" hangingPunct="1">
              <a:buFontTx/>
              <a:buNone/>
            </a:pPr>
            <a:endParaRPr lang="cs-CZ" sz="1800" b="1" dirty="0" smtClean="0"/>
          </a:p>
          <a:p>
            <a:pPr eaLnBrk="1" hangingPunct="1">
              <a:buFontTx/>
              <a:buNone/>
            </a:pPr>
            <a:endParaRPr lang="cs-CZ" sz="1800" b="1" dirty="0" smtClean="0"/>
          </a:p>
          <a:p>
            <a:pPr eaLnBrk="1" hangingPunct="1">
              <a:buFontTx/>
              <a:buNone/>
            </a:pPr>
            <a:r>
              <a:rPr lang="cs-CZ" sz="1800" b="1" dirty="0" smtClean="0"/>
              <a:t> 			</a:t>
            </a:r>
          </a:p>
          <a:p>
            <a:pPr eaLnBrk="1" hangingPunct="1">
              <a:buFontTx/>
              <a:buNone/>
            </a:pPr>
            <a:endParaRPr lang="cs-CZ" sz="1800" b="1" dirty="0" smtClean="0"/>
          </a:p>
        </p:txBody>
      </p:sp>
      <p:pic>
        <p:nvPicPr>
          <p:cNvPr id="4099" name="Picture 4"/>
          <p:cNvPicPr>
            <a:picLocks noGrp="1" noChangeAspect="1" noChangeArrowheads="1"/>
          </p:cNvPicPr>
          <p:nvPr>
            <p:ph type="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15616" y="188640"/>
            <a:ext cx="6769100" cy="1152525"/>
          </a:xfrm>
          <a:solidFill>
            <a:srgbClr val="FFFFFF"/>
          </a:solidFill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65667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RODINA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13262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Rodina je biologická a sociální skupina, kterou spojují příbuzenské vztahy.</a:t>
            </a:r>
          </a:p>
          <a:p>
            <a:r>
              <a:rPr lang="cs-CZ" dirty="0" smtClean="0"/>
              <a:t>Jejím hlavním posláním je vychovávat děti a poskytovat svým členům sociální, citové a hodnotové zázemí.</a:t>
            </a:r>
            <a:endParaRPr lang="cs-CZ" dirty="0"/>
          </a:p>
        </p:txBody>
      </p:sp>
      <p:pic>
        <p:nvPicPr>
          <p:cNvPr id="2050" name="Picture 2" descr="C:\Users\iveta\AppData\Local\Microsoft\Windows\Temporary Internet Files\Content.IE5\L0TFW81S\MP90044219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789040"/>
            <a:ext cx="3119475" cy="2079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009935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Rodičovská zodpovědnost je souhrn práv a povinností při pečování o zdraví dítěte, jeho citový, tělesný, rozumový a mravní vývoj.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RODIČOVSKÁ ZODPOVĚDNOST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105340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Mají také děti vůči rodičům nějaké povinnosti?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POVINNOSTI DĚTÍ</a:t>
            </a:r>
            <a:endParaRPr lang="cs-CZ" dirty="0"/>
          </a:p>
        </p:txBody>
      </p:sp>
      <p:pic>
        <p:nvPicPr>
          <p:cNvPr id="3074" name="Picture 2" descr="C:\Users\iveta\AppData\Local\Microsoft\Windows\Temporary Internet Files\Content.IE5\9G1AAULR\MP90044237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2636912"/>
            <a:ext cx="4482443" cy="2988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85338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Domov je místo, kde se cítíme sami sebou, kde je nám dobře s lidmi, s nimiž se máme rádi.</a:t>
            </a:r>
          </a:p>
          <a:p>
            <a:endParaRPr lang="cs-CZ" dirty="0"/>
          </a:p>
          <a:p>
            <a:r>
              <a:rPr lang="cs-CZ" dirty="0" smtClean="0"/>
              <a:t>Čím sami přispíváte k domácí a rodinné pohodě?</a:t>
            </a:r>
          </a:p>
          <a:p>
            <a:r>
              <a:rPr lang="cs-CZ" dirty="0" smtClean="0"/>
              <a:t>Čím ji naopak můžeme narušit?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Rodina a domov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83261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Poskytujeme si vzájemně pocity jistoty, bezpečí a klidu. Přispívat k pohodě domova by měl každý z nás, aby nám bylo doma dobře.</a:t>
            </a:r>
          </a:p>
          <a:p>
            <a:endParaRPr lang="cs-CZ" dirty="0"/>
          </a:p>
          <a:p>
            <a:r>
              <a:rPr lang="cs-CZ" dirty="0" smtClean="0"/>
              <a:t>Znáš pojem „oběti domácího násilí“?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6559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Každá rodina má odlišné potřeby, návyky a záliby, ale také tradice a představy o útulnosti domova. Starosti se zařizováním bytu nebo rodinného domu by měly patřit mezi příjemné činnosti.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Rodina a bydlení</a:t>
            </a:r>
            <a:endParaRPr lang="cs-CZ" dirty="0"/>
          </a:p>
        </p:txBody>
      </p:sp>
      <p:pic>
        <p:nvPicPr>
          <p:cNvPr id="4098" name="Picture 2" descr="C:\Users\iveta\AppData\Local\Microsoft\Windows\Temporary Internet Files\Content.IE5\1A9V71IB\MP90044843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429000"/>
            <a:ext cx="4156869" cy="2862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27553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Kde byste chtěli bydlet vy?</a:t>
            </a:r>
          </a:p>
          <a:p>
            <a:r>
              <a:rPr lang="cs-CZ" dirty="0" smtClean="0"/>
              <a:t>Dokáže svoji volbu zdůvodnit?</a:t>
            </a:r>
          </a:p>
          <a:p>
            <a:endParaRPr lang="cs-CZ" dirty="0"/>
          </a:p>
          <a:p>
            <a:r>
              <a:rPr lang="cs-CZ" dirty="0" smtClean="0"/>
              <a:t>Zamyslete se nad svým bydlením. Nakreslete jednoduchý plánek</a:t>
            </a:r>
            <a:endParaRPr lang="cs-CZ" dirty="0"/>
          </a:p>
        </p:txBody>
      </p:sp>
      <p:pic>
        <p:nvPicPr>
          <p:cNvPr id="5122" name="Picture 2" descr="C:\Users\iveta\AppData\Local\Microsoft\Windows\Temporary Internet Files\Content.IE5\SM0SDCYP\MC90014946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1100" y="3638550"/>
            <a:ext cx="2352675" cy="2087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3250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/>
              <a:t>Obrázky: Microsoft Office klipart </a:t>
            </a:r>
            <a:r>
              <a:rPr lang="cs-CZ" smtClean="0"/>
              <a:t>2010</a:t>
            </a:r>
            <a:br>
              <a:rPr lang="cs-CZ" smtClean="0"/>
            </a:br>
            <a:r>
              <a:rPr lang="cs-CZ" sz="2800"/>
              <a:t>www.office.microsoft.com</a:t>
            </a:r>
          </a:p>
          <a:p>
            <a:endParaRPr lang="cs-CZ"/>
          </a:p>
          <a:p>
            <a:pPr marL="109728" indent="0"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822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32</TotalTime>
  <Words>290</Words>
  <Application>Microsoft Office PowerPoint</Application>
  <PresentationFormat>Předvádění na obrazovce (4:3)</PresentationFormat>
  <Paragraphs>47</Paragraphs>
  <Slides>11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Shluk</vt:lpstr>
      <vt:lpstr>Rastrový obrázek</vt:lpstr>
      <vt:lpstr>Prezentace aplikace PowerPoint</vt:lpstr>
      <vt:lpstr>Prezentace aplikace PowerPoint</vt:lpstr>
      <vt:lpstr>RODINA</vt:lpstr>
      <vt:lpstr>Prezentace aplikace PowerPoint</vt:lpstr>
      <vt:lpstr>RODIČOVSKÁ ZODPOVĚDNOST</vt:lpstr>
      <vt:lpstr>POVINNOSTI DĚTÍ</vt:lpstr>
      <vt:lpstr>Rodina a domov</vt:lpstr>
      <vt:lpstr>Prezentace aplikace PowerPoint</vt:lpstr>
      <vt:lpstr>Rodina a bydlení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RODINA</dc:title>
  <dc:creator>iveta</dc:creator>
  <cp:lastModifiedBy>jitka</cp:lastModifiedBy>
  <cp:revision>14</cp:revision>
  <dcterms:created xsi:type="dcterms:W3CDTF">2012-11-03T16:24:43Z</dcterms:created>
  <dcterms:modified xsi:type="dcterms:W3CDTF">2013-09-02T19:57:53Z</dcterms:modified>
</cp:coreProperties>
</file>