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7" r:id="rId2"/>
    <p:sldId id="268" r:id="rId3"/>
    <p:sldId id="256" r:id="rId4"/>
    <p:sldId id="258" r:id="rId5"/>
    <p:sldId id="257" r:id="rId6"/>
    <p:sldId id="259" r:id="rId7"/>
    <p:sldId id="260" r:id="rId8"/>
    <p:sldId id="261" r:id="rId9"/>
    <p:sldId id="262" r:id="rId10"/>
    <p:sldId id="263" r:id="rId11"/>
    <p:sldId id="264" r:id="rId12"/>
    <p:sldId id="266" r:id="rId13"/>
    <p:sldId id="265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705" autoAdjust="0"/>
  </p:normalViewPr>
  <p:slideViewPr>
    <p:cSldViewPr>
      <p:cViewPr varScale="1">
        <p:scale>
          <a:sx n="51" d="100"/>
          <a:sy n="51" d="100"/>
        </p:scale>
        <p:origin x="-1243" y="-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3BFB5-6327-408E-852D-94B2C0DDAA40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D228D-49D6-446B-B587-A74D96A94CA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3BFB5-6327-408E-852D-94B2C0DDAA40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D228D-49D6-446B-B587-A74D96A94CA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3BFB5-6327-408E-852D-94B2C0DDAA40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D228D-49D6-446B-B587-A74D96A94C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3BFB5-6327-408E-852D-94B2C0DDAA40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D228D-49D6-446B-B587-A74D96A94CA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3BFB5-6327-408E-852D-94B2C0DDAA40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D228D-49D6-446B-B587-A74D96A94CA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3BFB5-6327-408E-852D-94B2C0DDAA40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D228D-49D6-446B-B587-A74D96A94C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3BFB5-6327-408E-852D-94B2C0DDAA40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D228D-49D6-446B-B587-A74D96A94C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3BFB5-6327-408E-852D-94B2C0DDAA40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D228D-49D6-446B-B587-A74D96A94C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3BFB5-6327-408E-852D-94B2C0DDAA40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D228D-49D6-446B-B587-A74D96A94CA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3BFB5-6327-408E-852D-94B2C0DDAA40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D228D-49D6-446B-B587-A74D96A94C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3BFB5-6327-408E-852D-94B2C0DDAA40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D228D-49D6-446B-B587-A74D96A94C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843BFB5-6327-408E-852D-94B2C0DDAA40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50D228D-49D6-446B-B587-A74D96A94CA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1.bin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555776" y="4365104"/>
            <a:ext cx="7951787" cy="1800225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1800" dirty="0" smtClean="0"/>
              <a:t>VÝUKOVÝ MATERIÁL ZPRACOVANÝ V RÁMCI PROJEKTU </a:t>
            </a:r>
          </a:p>
          <a:p>
            <a:pPr eaLnBrk="1" hangingPunct="1">
              <a:defRPr/>
            </a:pPr>
            <a:r>
              <a:rPr lang="cs-CZ" sz="1800" dirty="0" smtClean="0"/>
              <a:t>MODERNÍ ŠKOLA</a:t>
            </a:r>
          </a:p>
          <a:p>
            <a:pPr eaLnBrk="1" hangingPunct="1">
              <a:defRPr/>
            </a:pPr>
            <a:r>
              <a:rPr lang="cs-CZ" sz="1800" dirty="0" smtClean="0"/>
              <a:t>Registrační číslo projektu: CZ.1.07/1.400/21.3095</a:t>
            </a:r>
          </a:p>
          <a:p>
            <a:pPr eaLnBrk="1" hangingPunct="1">
              <a:defRPr/>
            </a:pPr>
            <a:endParaRPr lang="cs-CZ" sz="1600" dirty="0" smtClean="0"/>
          </a:p>
          <a:p>
            <a:pPr algn="l" eaLnBrk="1" hangingPunct="1">
              <a:defRPr/>
            </a:pPr>
            <a:r>
              <a:rPr lang="cs-CZ" sz="1600" dirty="0" smtClean="0"/>
              <a:t>        </a:t>
            </a:r>
          </a:p>
        </p:txBody>
      </p:sp>
      <p:pic>
        <p:nvPicPr>
          <p:cNvPr id="3075" name="Picture 4" descr="škol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7"/>
          <p:cNvPicPr>
            <a:picLocks noGrp="1" noChangeAspect="1" noChangeArrowheads="1"/>
          </p:cNvPicPr>
          <p:nvPr>
            <p:ph type="ctrTitle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6013" y="404813"/>
            <a:ext cx="6911975" cy="1223962"/>
          </a:xfrm>
          <a:solidFill>
            <a:srgbClr val="FFFFFF"/>
          </a:solidFill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8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graphicFrame>
        <p:nvGraphicFramePr>
          <p:cNvPr id="3079" name="Object 8"/>
          <p:cNvGraphicFramePr>
            <a:graphicFrameLocks noChangeAspect="1"/>
          </p:cNvGraphicFramePr>
          <p:nvPr/>
        </p:nvGraphicFramePr>
        <p:xfrm>
          <a:off x="1331913" y="1628775"/>
          <a:ext cx="552450" cy="276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6" name="Rastrový obrázek" r:id="rId6" imgW="3153215" imgH="2114845" progId="Paint.Picture">
                  <p:embed/>
                </p:oleObj>
              </mc:Choice>
              <mc:Fallback>
                <p:oleObj name="Rastrový obrázek" r:id="rId6" imgW="3153215" imgH="2114845" progId="Paint.Picture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31913" y="1628775"/>
                        <a:ext cx="552450" cy="2762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80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1945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051620" y="1217260"/>
            <a:ext cx="8092380" cy="564074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algn="ctr" eaLnBrk="1" hangingPunct="1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r>
              <a:rPr lang="cs-CZ" sz="1800" dirty="0" smtClean="0"/>
              <a:t>Každý výukový materiál musí na této straně obsahovat: </a:t>
            </a:r>
          </a:p>
          <a:p>
            <a:pPr algn="ctr" eaLnBrk="1" hangingPunct="1">
              <a:buFontTx/>
              <a:buNone/>
            </a:pPr>
            <a:endParaRPr lang="cs-CZ" sz="1800" dirty="0" smtClean="0"/>
          </a:p>
          <a:p>
            <a:pPr eaLnBrk="1" hangingPunct="1"/>
            <a:r>
              <a:rPr lang="cs-CZ" sz="1800" b="1" dirty="0" smtClean="0"/>
              <a:t>1)Autor:  Iveta </a:t>
            </a:r>
            <a:r>
              <a:rPr lang="cs-CZ" sz="1800" b="1" dirty="0" err="1" smtClean="0"/>
              <a:t>Šolarová</a:t>
            </a:r>
            <a:endParaRPr lang="cs-CZ" sz="1800" dirty="0" smtClean="0"/>
          </a:p>
          <a:p>
            <a:pPr eaLnBrk="1" hangingPunct="1"/>
            <a:r>
              <a:rPr lang="cs-CZ" sz="1800" b="1" dirty="0" smtClean="0"/>
              <a:t>2) Vytvořeno: září 2012</a:t>
            </a:r>
          </a:p>
          <a:p>
            <a:pPr eaLnBrk="1" hangingPunct="1"/>
            <a:r>
              <a:rPr lang="cs-CZ" sz="1800" b="1" dirty="0" smtClean="0"/>
              <a:t>3) Ročník: 7. </a:t>
            </a:r>
            <a:endParaRPr lang="cs-CZ" sz="1800" dirty="0" smtClean="0"/>
          </a:p>
          <a:p>
            <a:pPr eaLnBrk="1" hangingPunct="1"/>
            <a:r>
              <a:rPr lang="cs-CZ" sz="1800" b="1" dirty="0" smtClean="0"/>
              <a:t>4)Vzdělávací oblast: Výchova k občanství</a:t>
            </a:r>
          </a:p>
          <a:p>
            <a:pPr marL="45720" indent="0" eaLnBrk="1" hangingPunct="1">
              <a:buNone/>
            </a:pPr>
            <a:r>
              <a:rPr lang="cs-CZ" sz="1800" b="1" dirty="0"/>
              <a:t>	</a:t>
            </a:r>
            <a:r>
              <a:rPr lang="cs-CZ" sz="1800" b="1" dirty="0" smtClean="0"/>
              <a:t>	         Člověk ve společnosti – Sociální skupiny</a:t>
            </a:r>
            <a:endParaRPr lang="cs-CZ" sz="1800" dirty="0" smtClean="0"/>
          </a:p>
          <a:p>
            <a:pPr eaLnBrk="1" hangingPunct="1"/>
            <a:r>
              <a:rPr lang="cs-CZ" sz="1800" b="1" dirty="0" smtClean="0"/>
              <a:t>5) Anotace: Slouží k p</a:t>
            </a:r>
            <a:r>
              <a:rPr lang="cs-CZ" sz="1800" dirty="0" smtClean="0"/>
              <a:t>oznávání různých sociálních skupin a soužití v nich.</a:t>
            </a:r>
            <a:endParaRPr lang="cs-CZ" sz="1800" b="1" dirty="0" smtClean="0"/>
          </a:p>
          <a:p>
            <a:pPr eaLnBrk="1" hangingPunct="1">
              <a:buFontTx/>
              <a:buNone/>
            </a:pPr>
            <a:endParaRPr lang="cs-CZ" sz="1800" b="1" dirty="0" smtClean="0"/>
          </a:p>
          <a:p>
            <a:pPr eaLnBrk="1" hangingPunct="1">
              <a:buFontTx/>
              <a:buNone/>
            </a:pPr>
            <a:endParaRPr lang="cs-CZ" sz="1800" b="1" dirty="0" smtClean="0"/>
          </a:p>
          <a:p>
            <a:pPr eaLnBrk="1" hangingPunct="1">
              <a:buFontTx/>
              <a:buNone/>
            </a:pPr>
            <a:endParaRPr lang="cs-CZ" sz="1800" b="1" dirty="0" smtClean="0"/>
          </a:p>
          <a:p>
            <a:pPr eaLnBrk="1" hangingPunct="1">
              <a:buFontTx/>
              <a:buNone/>
            </a:pPr>
            <a:endParaRPr lang="cs-CZ" sz="1800" b="1" dirty="0" smtClean="0"/>
          </a:p>
          <a:p>
            <a:pPr eaLnBrk="1" hangingPunct="1">
              <a:buFontTx/>
              <a:buNone/>
            </a:pPr>
            <a:r>
              <a:rPr lang="cs-CZ" sz="1800" b="1" dirty="0" smtClean="0"/>
              <a:t> 			</a:t>
            </a:r>
          </a:p>
          <a:p>
            <a:pPr eaLnBrk="1" hangingPunct="1">
              <a:buFontTx/>
              <a:buNone/>
            </a:pPr>
            <a:endParaRPr lang="cs-CZ" sz="1800" b="1" dirty="0" smtClean="0"/>
          </a:p>
        </p:txBody>
      </p:sp>
      <p:pic>
        <p:nvPicPr>
          <p:cNvPr id="4099" name="Picture 4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5616" y="332656"/>
            <a:ext cx="6769100" cy="1152525"/>
          </a:xfrm>
          <a:solidFill>
            <a:srgbClr val="FFFFFF"/>
          </a:solidFill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59921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SOCIÁLNÍ SKUPINY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8019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7744" y="5229200"/>
            <a:ext cx="6512511" cy="1143000"/>
          </a:xfrm>
        </p:spPr>
        <p:txBody>
          <a:bodyPr/>
          <a:lstStyle/>
          <a:p>
            <a:r>
              <a:rPr lang="cs-CZ" dirty="0" smtClean="0"/>
              <a:t>RODINA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755576" y="1268760"/>
            <a:ext cx="7125112" cy="405143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První skupina, jejímž členem se stáváme hned po narození, je rodina.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Učíme se v ní, které způsoby chování jsou nebo nejsou v různých situacích vhodné.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Vztahy mezi členy rodiny upravuje Rodinné právo, rovněž se zabývá řešením vztahů narušených a chybějících.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Chceme milovat a být milováni.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0182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7355" y="476672"/>
            <a:ext cx="7125113" cy="924475"/>
          </a:xfrm>
        </p:spPr>
        <p:txBody>
          <a:bodyPr/>
          <a:lstStyle/>
          <a:p>
            <a:r>
              <a:rPr lang="cs-CZ" dirty="0" smtClean="0"/>
              <a:t>Vytvoř čtyřlístek: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2400" dirty="0" smtClean="0"/>
              <a:t>a) první list - uveď, co je charakteristické pro vaši rodinu</a:t>
            </a:r>
            <a:br>
              <a:rPr lang="cs-CZ" sz="2400" dirty="0" smtClean="0"/>
            </a:br>
            <a:r>
              <a:rPr lang="cs-CZ" sz="2400" dirty="0" smtClean="0"/>
              <a:t>b)druhý list - co jsi zdědil po rodičích</a:t>
            </a:r>
            <a:br>
              <a:rPr lang="cs-CZ" sz="2400" dirty="0" smtClean="0"/>
            </a:br>
            <a:r>
              <a:rPr lang="cs-CZ" sz="2400" dirty="0" smtClean="0"/>
              <a:t>c)třetí list největší úspěch tvého život</a:t>
            </a:r>
            <a:br>
              <a:rPr lang="cs-CZ" sz="2400" dirty="0" smtClean="0"/>
            </a:br>
            <a:r>
              <a:rPr lang="cs-CZ" sz="2400" dirty="0" smtClean="0"/>
              <a:t>d) čtvrtý list - nejdůležitější událost vaší rodiny</a:t>
            </a:r>
            <a:endParaRPr lang="cs-CZ" sz="2400" dirty="0"/>
          </a:p>
        </p:txBody>
      </p:sp>
      <p:pic>
        <p:nvPicPr>
          <p:cNvPr id="1026" name="Picture 2" descr="C:\Users\iveta\AppData\Local\Microsoft\Windows\Temporary Internet Files\Content.IE5\SHW5C8DZ\MC90043630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877132"/>
            <a:ext cx="3024336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604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4725144"/>
            <a:ext cx="6512511" cy="1143000"/>
          </a:xfrm>
        </p:spPr>
        <p:txBody>
          <a:bodyPr/>
          <a:lstStyle/>
          <a:p>
            <a:r>
              <a:rPr lang="cs-CZ" dirty="0" smtClean="0"/>
              <a:t>ŠKOLA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Ovlivňuje výrazně náš život.</a:t>
            </a:r>
          </a:p>
          <a:p>
            <a:r>
              <a:rPr lang="cs-CZ" dirty="0" smtClean="0"/>
              <a:t>Její působení je tím větší, čím více času ve škole trávíme.</a:t>
            </a:r>
          </a:p>
          <a:p>
            <a:r>
              <a:rPr lang="cs-CZ" dirty="0" smtClean="0"/>
              <a:t>Mnohdy je to více než v rodině.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1669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755576" y="692696"/>
            <a:ext cx="7125112" cy="4051437"/>
          </a:xfrm>
        </p:spPr>
        <p:txBody>
          <a:bodyPr/>
          <a:lstStyle/>
          <a:p>
            <a:r>
              <a:rPr lang="cs-CZ" dirty="0" smtClean="0"/>
              <a:t>Čím je výjimečná škola, do které chodíš?</a:t>
            </a:r>
          </a:p>
          <a:p>
            <a:r>
              <a:rPr lang="cs-CZ" dirty="0" smtClean="0"/>
              <a:t>Co ti nabízí?</a:t>
            </a:r>
          </a:p>
          <a:p>
            <a:r>
              <a:rPr lang="cs-CZ" dirty="0" smtClean="0"/>
              <a:t>Máš možnost ovlivňovat život ve škole?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5976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332656"/>
            <a:ext cx="6512511" cy="1143000"/>
          </a:xfrm>
        </p:spPr>
        <p:txBody>
          <a:bodyPr/>
          <a:lstStyle/>
          <a:p>
            <a:r>
              <a:rPr lang="cs-CZ" dirty="0" smtClean="0"/>
              <a:t>Zasedací stůl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2400" dirty="0" smtClean="0"/>
              <a:t>Zakresli k němu všechny, kteří na tebe mají vliv v rámci školy:</a:t>
            </a:r>
            <a:endParaRPr lang="cs-CZ" sz="2400" dirty="0"/>
          </a:p>
        </p:txBody>
      </p:sp>
      <p:sp>
        <p:nvSpPr>
          <p:cNvPr id="4" name="table"/>
          <p:cNvSpPr>
            <a:spLocks noEditPoints="1" noChangeArrowheads="1"/>
          </p:cNvSpPr>
          <p:nvPr/>
        </p:nvSpPr>
        <p:spPr bwMode="auto">
          <a:xfrm>
            <a:off x="2390056" y="3212976"/>
            <a:ext cx="3258790" cy="3089449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10800 h 21600"/>
              <a:gd name="T4" fmla="*/ 10800 w 21600"/>
              <a:gd name="T5" fmla="*/ 21600 h 21600"/>
              <a:gd name="T6" fmla="*/ 0 w 21600"/>
              <a:gd name="T7" fmla="*/ 10800 h 21600"/>
              <a:gd name="T8" fmla="*/ 4015 w 21600"/>
              <a:gd name="T9" fmla="*/ 4491 h 21600"/>
              <a:gd name="T10" fmla="*/ 17622 w 21600"/>
              <a:gd name="T11" fmla="*/ 17121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7641" y="17591"/>
                </a:moveTo>
                <a:lnTo>
                  <a:pt x="18067" y="17165"/>
                </a:lnTo>
                <a:lnTo>
                  <a:pt x="18443" y="16689"/>
                </a:lnTo>
                <a:lnTo>
                  <a:pt x="18794" y="16162"/>
                </a:lnTo>
                <a:lnTo>
                  <a:pt x="19144" y="15661"/>
                </a:lnTo>
                <a:lnTo>
                  <a:pt x="19420" y="15135"/>
                </a:lnTo>
                <a:lnTo>
                  <a:pt x="19645" y="14584"/>
                </a:lnTo>
                <a:lnTo>
                  <a:pt x="19871" y="13982"/>
                </a:lnTo>
                <a:lnTo>
                  <a:pt x="20071" y="13406"/>
                </a:lnTo>
                <a:lnTo>
                  <a:pt x="20297" y="13456"/>
                </a:lnTo>
                <a:lnTo>
                  <a:pt x="20472" y="13456"/>
                </a:lnTo>
                <a:lnTo>
                  <a:pt x="20648" y="13406"/>
                </a:lnTo>
                <a:lnTo>
                  <a:pt x="20823" y="13331"/>
                </a:lnTo>
                <a:lnTo>
                  <a:pt x="20948" y="13206"/>
                </a:lnTo>
                <a:lnTo>
                  <a:pt x="21099" y="13080"/>
                </a:lnTo>
                <a:lnTo>
                  <a:pt x="21149" y="12905"/>
                </a:lnTo>
                <a:lnTo>
                  <a:pt x="21299" y="12704"/>
                </a:lnTo>
                <a:lnTo>
                  <a:pt x="21425" y="12253"/>
                </a:lnTo>
                <a:lnTo>
                  <a:pt x="21550" y="11727"/>
                </a:lnTo>
                <a:lnTo>
                  <a:pt x="21600" y="11276"/>
                </a:lnTo>
                <a:lnTo>
                  <a:pt x="21600" y="10800"/>
                </a:lnTo>
                <a:lnTo>
                  <a:pt x="21600" y="10324"/>
                </a:lnTo>
                <a:lnTo>
                  <a:pt x="21550" y="9823"/>
                </a:lnTo>
                <a:lnTo>
                  <a:pt x="21425" y="9347"/>
                </a:lnTo>
                <a:lnTo>
                  <a:pt x="21299" y="8896"/>
                </a:lnTo>
                <a:lnTo>
                  <a:pt x="21149" y="8695"/>
                </a:lnTo>
                <a:lnTo>
                  <a:pt x="21099" y="8520"/>
                </a:lnTo>
                <a:lnTo>
                  <a:pt x="20948" y="8344"/>
                </a:lnTo>
                <a:lnTo>
                  <a:pt x="20823" y="8269"/>
                </a:lnTo>
                <a:lnTo>
                  <a:pt x="20648" y="8169"/>
                </a:lnTo>
                <a:lnTo>
                  <a:pt x="20472" y="8144"/>
                </a:lnTo>
                <a:lnTo>
                  <a:pt x="20297" y="8144"/>
                </a:lnTo>
                <a:lnTo>
                  <a:pt x="20071" y="8169"/>
                </a:lnTo>
                <a:lnTo>
                  <a:pt x="19871" y="7618"/>
                </a:lnTo>
                <a:lnTo>
                  <a:pt x="19645" y="7016"/>
                </a:lnTo>
                <a:lnTo>
                  <a:pt x="19420" y="6490"/>
                </a:lnTo>
                <a:lnTo>
                  <a:pt x="19144" y="5939"/>
                </a:lnTo>
                <a:lnTo>
                  <a:pt x="18794" y="5438"/>
                </a:lnTo>
                <a:lnTo>
                  <a:pt x="18443" y="4961"/>
                </a:lnTo>
                <a:lnTo>
                  <a:pt x="18067" y="4460"/>
                </a:lnTo>
                <a:lnTo>
                  <a:pt x="17691" y="4034"/>
                </a:lnTo>
                <a:lnTo>
                  <a:pt x="17215" y="3608"/>
                </a:lnTo>
                <a:lnTo>
                  <a:pt x="16739" y="3232"/>
                </a:lnTo>
                <a:lnTo>
                  <a:pt x="16263" y="2832"/>
                </a:lnTo>
                <a:lnTo>
                  <a:pt x="15686" y="2506"/>
                </a:lnTo>
                <a:lnTo>
                  <a:pt x="15185" y="2205"/>
                </a:lnTo>
                <a:lnTo>
                  <a:pt x="14609" y="1929"/>
                </a:lnTo>
                <a:lnTo>
                  <a:pt x="14032" y="1704"/>
                </a:lnTo>
                <a:lnTo>
                  <a:pt x="13431" y="1503"/>
                </a:lnTo>
                <a:lnTo>
                  <a:pt x="13481" y="1278"/>
                </a:lnTo>
                <a:lnTo>
                  <a:pt x="13481" y="1103"/>
                </a:lnTo>
                <a:lnTo>
                  <a:pt x="13431" y="952"/>
                </a:lnTo>
                <a:lnTo>
                  <a:pt x="13356" y="777"/>
                </a:lnTo>
                <a:lnTo>
                  <a:pt x="13256" y="626"/>
                </a:lnTo>
                <a:lnTo>
                  <a:pt x="13080" y="526"/>
                </a:lnTo>
                <a:lnTo>
                  <a:pt x="12930" y="426"/>
                </a:lnTo>
                <a:lnTo>
                  <a:pt x="12704" y="301"/>
                </a:lnTo>
                <a:lnTo>
                  <a:pt x="12278" y="175"/>
                </a:lnTo>
                <a:lnTo>
                  <a:pt x="11802" y="25"/>
                </a:lnTo>
                <a:lnTo>
                  <a:pt x="11276" y="0"/>
                </a:lnTo>
                <a:lnTo>
                  <a:pt x="10825" y="0"/>
                </a:lnTo>
                <a:lnTo>
                  <a:pt x="10324" y="0"/>
                </a:lnTo>
                <a:lnTo>
                  <a:pt x="9848" y="25"/>
                </a:lnTo>
                <a:lnTo>
                  <a:pt x="9347" y="175"/>
                </a:lnTo>
                <a:lnTo>
                  <a:pt x="8921" y="301"/>
                </a:lnTo>
                <a:lnTo>
                  <a:pt x="8695" y="426"/>
                </a:lnTo>
                <a:lnTo>
                  <a:pt x="8545" y="526"/>
                </a:lnTo>
                <a:lnTo>
                  <a:pt x="8394" y="626"/>
                </a:lnTo>
                <a:lnTo>
                  <a:pt x="8269" y="777"/>
                </a:lnTo>
                <a:lnTo>
                  <a:pt x="8169" y="952"/>
                </a:lnTo>
                <a:lnTo>
                  <a:pt x="8144" y="1103"/>
                </a:lnTo>
                <a:lnTo>
                  <a:pt x="8144" y="1278"/>
                </a:lnTo>
                <a:lnTo>
                  <a:pt x="8219" y="1503"/>
                </a:lnTo>
                <a:lnTo>
                  <a:pt x="7618" y="1704"/>
                </a:lnTo>
                <a:lnTo>
                  <a:pt x="7066" y="1929"/>
                </a:lnTo>
                <a:lnTo>
                  <a:pt x="6490" y="2205"/>
                </a:lnTo>
                <a:lnTo>
                  <a:pt x="5939" y="2456"/>
                </a:lnTo>
                <a:lnTo>
                  <a:pt x="5438" y="2781"/>
                </a:lnTo>
                <a:lnTo>
                  <a:pt x="4961" y="3132"/>
                </a:lnTo>
                <a:lnTo>
                  <a:pt x="4485" y="3533"/>
                </a:lnTo>
                <a:lnTo>
                  <a:pt x="4059" y="3959"/>
                </a:lnTo>
                <a:lnTo>
                  <a:pt x="3633" y="4385"/>
                </a:lnTo>
                <a:lnTo>
                  <a:pt x="3232" y="4861"/>
                </a:lnTo>
                <a:lnTo>
                  <a:pt x="2857" y="5387"/>
                </a:lnTo>
                <a:lnTo>
                  <a:pt x="2506" y="5889"/>
                </a:lnTo>
                <a:lnTo>
                  <a:pt x="2205" y="6465"/>
                </a:lnTo>
                <a:lnTo>
                  <a:pt x="1955" y="7016"/>
                </a:lnTo>
                <a:lnTo>
                  <a:pt x="1729" y="7568"/>
                </a:lnTo>
                <a:lnTo>
                  <a:pt x="1529" y="8169"/>
                </a:lnTo>
                <a:lnTo>
                  <a:pt x="1303" y="8144"/>
                </a:lnTo>
                <a:lnTo>
                  <a:pt x="1128" y="8144"/>
                </a:lnTo>
                <a:lnTo>
                  <a:pt x="977" y="8169"/>
                </a:lnTo>
                <a:lnTo>
                  <a:pt x="802" y="8269"/>
                </a:lnTo>
                <a:lnTo>
                  <a:pt x="652" y="8344"/>
                </a:lnTo>
                <a:lnTo>
                  <a:pt x="526" y="8520"/>
                </a:lnTo>
                <a:lnTo>
                  <a:pt x="451" y="8695"/>
                </a:lnTo>
                <a:lnTo>
                  <a:pt x="326" y="8896"/>
                </a:lnTo>
                <a:lnTo>
                  <a:pt x="200" y="9347"/>
                </a:lnTo>
                <a:lnTo>
                  <a:pt x="50" y="9823"/>
                </a:lnTo>
                <a:lnTo>
                  <a:pt x="0" y="10324"/>
                </a:lnTo>
                <a:lnTo>
                  <a:pt x="0" y="10800"/>
                </a:lnTo>
                <a:lnTo>
                  <a:pt x="0" y="11276"/>
                </a:lnTo>
                <a:lnTo>
                  <a:pt x="50" y="11727"/>
                </a:lnTo>
                <a:lnTo>
                  <a:pt x="200" y="12253"/>
                </a:lnTo>
                <a:lnTo>
                  <a:pt x="326" y="12704"/>
                </a:lnTo>
                <a:lnTo>
                  <a:pt x="451" y="12905"/>
                </a:lnTo>
                <a:lnTo>
                  <a:pt x="526" y="13080"/>
                </a:lnTo>
                <a:lnTo>
                  <a:pt x="652" y="13206"/>
                </a:lnTo>
                <a:lnTo>
                  <a:pt x="802" y="13331"/>
                </a:lnTo>
                <a:lnTo>
                  <a:pt x="977" y="13406"/>
                </a:lnTo>
                <a:lnTo>
                  <a:pt x="1128" y="13456"/>
                </a:lnTo>
                <a:lnTo>
                  <a:pt x="1303" y="13456"/>
                </a:lnTo>
                <a:lnTo>
                  <a:pt x="1529" y="13406"/>
                </a:lnTo>
                <a:lnTo>
                  <a:pt x="1729" y="13982"/>
                </a:lnTo>
                <a:lnTo>
                  <a:pt x="1955" y="14584"/>
                </a:lnTo>
                <a:lnTo>
                  <a:pt x="2255" y="15135"/>
                </a:lnTo>
                <a:lnTo>
                  <a:pt x="2556" y="15736"/>
                </a:lnTo>
                <a:lnTo>
                  <a:pt x="2907" y="16263"/>
                </a:lnTo>
                <a:lnTo>
                  <a:pt x="3283" y="16764"/>
                </a:lnTo>
                <a:lnTo>
                  <a:pt x="3684" y="17240"/>
                </a:lnTo>
                <a:lnTo>
                  <a:pt x="4110" y="17741"/>
                </a:lnTo>
                <a:lnTo>
                  <a:pt x="4535" y="18117"/>
                </a:lnTo>
                <a:lnTo>
                  <a:pt x="5012" y="18493"/>
                </a:lnTo>
                <a:lnTo>
                  <a:pt x="5463" y="18844"/>
                </a:lnTo>
                <a:lnTo>
                  <a:pt x="5989" y="19144"/>
                </a:lnTo>
                <a:lnTo>
                  <a:pt x="6490" y="19420"/>
                </a:lnTo>
                <a:lnTo>
                  <a:pt x="7066" y="19645"/>
                </a:lnTo>
                <a:lnTo>
                  <a:pt x="7618" y="19921"/>
                </a:lnTo>
                <a:lnTo>
                  <a:pt x="8219" y="20071"/>
                </a:lnTo>
                <a:lnTo>
                  <a:pt x="8144" y="20297"/>
                </a:lnTo>
                <a:lnTo>
                  <a:pt x="8144" y="20472"/>
                </a:lnTo>
                <a:lnTo>
                  <a:pt x="8169" y="20648"/>
                </a:lnTo>
                <a:lnTo>
                  <a:pt x="8269" y="20823"/>
                </a:lnTo>
                <a:lnTo>
                  <a:pt x="8394" y="20948"/>
                </a:lnTo>
                <a:lnTo>
                  <a:pt x="8545" y="21074"/>
                </a:lnTo>
                <a:lnTo>
                  <a:pt x="8695" y="21149"/>
                </a:lnTo>
                <a:lnTo>
                  <a:pt x="8921" y="21299"/>
                </a:lnTo>
                <a:lnTo>
                  <a:pt x="9347" y="21425"/>
                </a:lnTo>
                <a:lnTo>
                  <a:pt x="9848" y="21550"/>
                </a:lnTo>
                <a:lnTo>
                  <a:pt x="10324" y="21600"/>
                </a:lnTo>
                <a:lnTo>
                  <a:pt x="10825" y="21600"/>
                </a:lnTo>
                <a:lnTo>
                  <a:pt x="11276" y="21600"/>
                </a:lnTo>
                <a:lnTo>
                  <a:pt x="11802" y="21550"/>
                </a:lnTo>
                <a:lnTo>
                  <a:pt x="12278" y="21425"/>
                </a:lnTo>
                <a:lnTo>
                  <a:pt x="12704" y="21299"/>
                </a:lnTo>
                <a:lnTo>
                  <a:pt x="12930" y="21149"/>
                </a:lnTo>
                <a:lnTo>
                  <a:pt x="13080" y="21074"/>
                </a:lnTo>
                <a:lnTo>
                  <a:pt x="13256" y="20948"/>
                </a:lnTo>
                <a:lnTo>
                  <a:pt x="13356" y="20823"/>
                </a:lnTo>
                <a:lnTo>
                  <a:pt x="13431" y="20648"/>
                </a:lnTo>
                <a:lnTo>
                  <a:pt x="13481" y="20472"/>
                </a:lnTo>
                <a:lnTo>
                  <a:pt x="13481" y="20297"/>
                </a:lnTo>
                <a:lnTo>
                  <a:pt x="13431" y="20071"/>
                </a:lnTo>
                <a:lnTo>
                  <a:pt x="14032" y="19871"/>
                </a:lnTo>
                <a:lnTo>
                  <a:pt x="14609" y="19645"/>
                </a:lnTo>
                <a:lnTo>
                  <a:pt x="15135" y="19395"/>
                </a:lnTo>
                <a:lnTo>
                  <a:pt x="15686" y="19094"/>
                </a:lnTo>
                <a:lnTo>
                  <a:pt x="16213" y="18768"/>
                </a:lnTo>
                <a:lnTo>
                  <a:pt x="16739" y="18393"/>
                </a:lnTo>
                <a:lnTo>
                  <a:pt x="17165" y="18017"/>
                </a:lnTo>
                <a:lnTo>
                  <a:pt x="17641" y="17591"/>
                </a:lnTo>
                <a:close/>
              </a:path>
              <a:path w="21600" h="21600" extrusionOk="0">
                <a:moveTo>
                  <a:pt x="13431" y="1503"/>
                </a:moveTo>
                <a:lnTo>
                  <a:pt x="13080" y="1428"/>
                </a:lnTo>
                <a:lnTo>
                  <a:pt x="12780" y="1378"/>
                </a:lnTo>
                <a:lnTo>
                  <a:pt x="12479" y="1278"/>
                </a:lnTo>
                <a:lnTo>
                  <a:pt x="12128" y="1253"/>
                </a:lnTo>
                <a:lnTo>
                  <a:pt x="11802" y="1203"/>
                </a:lnTo>
                <a:lnTo>
                  <a:pt x="11477" y="1203"/>
                </a:lnTo>
                <a:lnTo>
                  <a:pt x="11151" y="1153"/>
                </a:lnTo>
                <a:lnTo>
                  <a:pt x="10825" y="1153"/>
                </a:lnTo>
                <a:lnTo>
                  <a:pt x="10449" y="1153"/>
                </a:lnTo>
                <a:lnTo>
                  <a:pt x="10174" y="1203"/>
                </a:lnTo>
                <a:lnTo>
                  <a:pt x="9798" y="1203"/>
                </a:lnTo>
                <a:lnTo>
                  <a:pt x="9472" y="1253"/>
                </a:lnTo>
                <a:lnTo>
                  <a:pt x="9171" y="1278"/>
                </a:lnTo>
                <a:lnTo>
                  <a:pt x="8820" y="1378"/>
                </a:lnTo>
                <a:lnTo>
                  <a:pt x="8545" y="1428"/>
                </a:lnTo>
                <a:lnTo>
                  <a:pt x="8219" y="1503"/>
                </a:lnTo>
                <a:moveTo>
                  <a:pt x="1529" y="8169"/>
                </a:moveTo>
                <a:lnTo>
                  <a:pt x="1453" y="8520"/>
                </a:lnTo>
                <a:lnTo>
                  <a:pt x="1403" y="8820"/>
                </a:lnTo>
                <a:lnTo>
                  <a:pt x="1303" y="9121"/>
                </a:lnTo>
                <a:lnTo>
                  <a:pt x="1253" y="9447"/>
                </a:lnTo>
                <a:lnTo>
                  <a:pt x="1228" y="9823"/>
                </a:lnTo>
                <a:lnTo>
                  <a:pt x="1228" y="10098"/>
                </a:lnTo>
                <a:lnTo>
                  <a:pt x="1178" y="10449"/>
                </a:lnTo>
                <a:lnTo>
                  <a:pt x="1178" y="10800"/>
                </a:lnTo>
                <a:lnTo>
                  <a:pt x="1178" y="11126"/>
                </a:lnTo>
                <a:lnTo>
                  <a:pt x="1228" y="11502"/>
                </a:lnTo>
                <a:lnTo>
                  <a:pt x="1228" y="11777"/>
                </a:lnTo>
                <a:lnTo>
                  <a:pt x="1253" y="12128"/>
                </a:lnTo>
                <a:lnTo>
                  <a:pt x="1303" y="12429"/>
                </a:lnTo>
                <a:lnTo>
                  <a:pt x="1403" y="12755"/>
                </a:lnTo>
                <a:lnTo>
                  <a:pt x="1453" y="13080"/>
                </a:lnTo>
                <a:lnTo>
                  <a:pt x="1529" y="13406"/>
                </a:lnTo>
                <a:moveTo>
                  <a:pt x="13431" y="20071"/>
                </a:moveTo>
                <a:lnTo>
                  <a:pt x="13080" y="20172"/>
                </a:lnTo>
                <a:lnTo>
                  <a:pt x="12780" y="20222"/>
                </a:lnTo>
                <a:lnTo>
                  <a:pt x="12479" y="20297"/>
                </a:lnTo>
                <a:lnTo>
                  <a:pt x="12128" y="20347"/>
                </a:lnTo>
                <a:lnTo>
                  <a:pt x="11802" y="20397"/>
                </a:lnTo>
                <a:lnTo>
                  <a:pt x="11477" y="20397"/>
                </a:lnTo>
                <a:lnTo>
                  <a:pt x="11151" y="20447"/>
                </a:lnTo>
                <a:lnTo>
                  <a:pt x="10825" y="20447"/>
                </a:lnTo>
                <a:lnTo>
                  <a:pt x="10449" y="20447"/>
                </a:lnTo>
                <a:lnTo>
                  <a:pt x="10174" y="20397"/>
                </a:lnTo>
                <a:lnTo>
                  <a:pt x="9798" y="20397"/>
                </a:lnTo>
                <a:lnTo>
                  <a:pt x="9472" y="20347"/>
                </a:lnTo>
                <a:lnTo>
                  <a:pt x="9171" y="20297"/>
                </a:lnTo>
                <a:lnTo>
                  <a:pt x="8820" y="20222"/>
                </a:lnTo>
                <a:lnTo>
                  <a:pt x="8545" y="20172"/>
                </a:lnTo>
                <a:lnTo>
                  <a:pt x="8219" y="20071"/>
                </a:lnTo>
                <a:moveTo>
                  <a:pt x="20071" y="13406"/>
                </a:moveTo>
                <a:lnTo>
                  <a:pt x="20172" y="13080"/>
                </a:lnTo>
                <a:lnTo>
                  <a:pt x="20222" y="12755"/>
                </a:lnTo>
                <a:lnTo>
                  <a:pt x="20297" y="12429"/>
                </a:lnTo>
                <a:lnTo>
                  <a:pt x="20347" y="12128"/>
                </a:lnTo>
                <a:lnTo>
                  <a:pt x="20397" y="11777"/>
                </a:lnTo>
                <a:lnTo>
                  <a:pt x="20447" y="11502"/>
                </a:lnTo>
                <a:lnTo>
                  <a:pt x="20447" y="11126"/>
                </a:lnTo>
                <a:lnTo>
                  <a:pt x="20447" y="10800"/>
                </a:lnTo>
                <a:lnTo>
                  <a:pt x="20447" y="10449"/>
                </a:lnTo>
                <a:lnTo>
                  <a:pt x="20447" y="10098"/>
                </a:lnTo>
                <a:lnTo>
                  <a:pt x="20397" y="9823"/>
                </a:lnTo>
                <a:lnTo>
                  <a:pt x="20347" y="9447"/>
                </a:lnTo>
                <a:lnTo>
                  <a:pt x="20297" y="9121"/>
                </a:lnTo>
                <a:lnTo>
                  <a:pt x="20222" y="8820"/>
                </a:lnTo>
                <a:lnTo>
                  <a:pt x="20172" y="8520"/>
                </a:lnTo>
                <a:lnTo>
                  <a:pt x="20071" y="8169"/>
                </a:lnTo>
              </a:path>
            </a:pathLst>
          </a:custGeom>
          <a:solidFill>
            <a:srgbClr val="99663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0236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Život ve škole přináší také řadu složitějších otázek, které je třeba řešit.</a:t>
            </a:r>
          </a:p>
          <a:p>
            <a:r>
              <a:rPr lang="cs-CZ" dirty="0" smtClean="0"/>
              <a:t>Musíme se naučit vypořádat nejen s případným neúspěchem, ale také s tím, že nám někdo ubližuje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Víš, co dělat v takové situaci? Na koho se obrátit?</a:t>
            </a:r>
          </a:p>
          <a:p>
            <a:pPr marL="0" indent="0">
              <a:buNone/>
            </a:pPr>
            <a:r>
              <a:rPr lang="cs-CZ" dirty="0" smtClean="0"/>
              <a:t>Co je úkolem výchovného poradce?</a:t>
            </a:r>
          </a:p>
          <a:p>
            <a:pPr marL="0" indent="0">
              <a:buNone/>
            </a:pPr>
            <a:r>
              <a:rPr lang="cs-CZ" dirty="0" smtClean="0"/>
              <a:t>V čem ti může pomoci pedagogicko-psychologická poradna?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5678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2933" y="476672"/>
            <a:ext cx="6512511" cy="1143000"/>
          </a:xfrm>
        </p:spPr>
        <p:txBody>
          <a:bodyPr/>
          <a:lstStyle/>
          <a:p>
            <a:r>
              <a:rPr lang="cs-CZ" dirty="0" smtClean="0"/>
              <a:t>Vzájemná pomoc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2300874"/>
            <a:ext cx="7125112" cy="4051437"/>
          </a:xfrm>
        </p:spPr>
        <p:txBody>
          <a:bodyPr/>
          <a:lstStyle/>
          <a:p>
            <a:r>
              <a:rPr lang="cs-CZ" dirty="0" smtClean="0"/>
              <a:t>Lze přirovnat k záchranné síti, svým upozorněním můžeš pomoci spolužákovi, např. když ho někdo šikanuje. Pokud mlčíš, je to, jako bys síť pustil (a).</a:t>
            </a:r>
            <a:endParaRPr lang="cs-CZ" dirty="0"/>
          </a:p>
        </p:txBody>
      </p:sp>
      <p:pic>
        <p:nvPicPr>
          <p:cNvPr id="1026" name="Picture 2" descr="C:\Users\iveta\AppData\Local\Microsoft\Windows\Temporary Internet Files\Content.IE5\5W8WXCZM\MC9002870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140968"/>
            <a:ext cx="2232248" cy="3410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8508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Škola nás učí vyznat se ve světě, nalézt své místo ve společnosti, vede nás k poznání sama sebe a k vytváření mezilidských vztahů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5864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Kde se setkáváš se svými vrstevníky?</a:t>
            </a:r>
          </a:p>
          <a:p>
            <a:r>
              <a:rPr lang="cs-CZ" dirty="0" smtClean="0"/>
              <a:t>Jak trávíš volný čas?</a:t>
            </a:r>
          </a:p>
          <a:p>
            <a:r>
              <a:rPr lang="cs-CZ" dirty="0" smtClean="0"/>
              <a:t>Znáš z filmu nebo literatury nějaký příběh o přátelství a kamarádství?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8464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23728" y="4797152"/>
            <a:ext cx="6512511" cy="1143000"/>
          </a:xfrm>
        </p:spPr>
        <p:txBody>
          <a:bodyPr/>
          <a:lstStyle/>
          <a:p>
            <a:r>
              <a:rPr lang="cs-CZ" dirty="0" smtClean="0"/>
              <a:t>VRSTEVNÍCI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Pro vytváření vztahů mezi lidmi je především v období dospívání důležitý vliv vrstevníků a kamarádských skupin. Jak nás ovlivní, </a:t>
            </a:r>
            <a:r>
              <a:rPr lang="cs-CZ" dirty="0"/>
              <a:t>z</a:t>
            </a:r>
            <a:r>
              <a:rPr lang="cs-CZ" dirty="0" smtClean="0"/>
              <a:t>áleží jen na našem rozhodnutí.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0959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Obrázky: Microsoft Office </a:t>
            </a:r>
            <a:r>
              <a:rPr lang="cs-CZ"/>
              <a:t>klipart </a:t>
            </a:r>
            <a:r>
              <a:rPr lang="cs-CZ"/>
              <a:t>2010</a:t>
            </a:r>
            <a:br>
              <a:rPr lang="cs-CZ"/>
            </a:br>
            <a:r>
              <a:rPr lang="cs-CZ"/>
              <a:t>www.office.microsoft.com</a:t>
            </a:r>
          </a:p>
          <a:p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610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30</TotalTime>
  <Words>368</Words>
  <Application>Microsoft Office PowerPoint</Application>
  <PresentationFormat>Předvádění na obrazovce (4:3)</PresentationFormat>
  <Paragraphs>57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Aerodynamika</vt:lpstr>
      <vt:lpstr>Rastrový obrázek</vt:lpstr>
      <vt:lpstr>Prezentace aplikace PowerPoint</vt:lpstr>
      <vt:lpstr>Prezentace aplikace PowerPoint</vt:lpstr>
      <vt:lpstr>SOCIÁLNÍ SKUPINY</vt:lpstr>
      <vt:lpstr>RODINA</vt:lpstr>
      <vt:lpstr>Vytvoř čtyřlístek:  a) první list - uveď, co je charakteristické pro vaši rodinu b)druhý list - co jsi zdědil po rodičích c)třetí list největší úspěch tvého život d) čtvrtý list - nejdůležitější událost vaší rodiny</vt:lpstr>
      <vt:lpstr>ŠKOLA</vt:lpstr>
      <vt:lpstr>Prezentace aplikace PowerPoint</vt:lpstr>
      <vt:lpstr>Zasedací stůl  Zakresli k němu všechny, kteří na tebe mají vliv v rámci školy:</vt:lpstr>
      <vt:lpstr>Prezentace aplikace PowerPoint</vt:lpstr>
      <vt:lpstr>Vzájemná pomoc</vt:lpstr>
      <vt:lpstr>Prezentace aplikace PowerPoint</vt:lpstr>
      <vt:lpstr>Prezentace aplikace PowerPoint</vt:lpstr>
      <vt:lpstr>VRSTEVNÍCI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SOCIÁLNÍ SKUPINY</dc:title>
  <dc:creator>iveta</dc:creator>
  <cp:lastModifiedBy>jitka</cp:lastModifiedBy>
  <cp:revision>14</cp:revision>
  <dcterms:created xsi:type="dcterms:W3CDTF">2012-11-03T09:15:02Z</dcterms:created>
  <dcterms:modified xsi:type="dcterms:W3CDTF">2013-09-03T04:15:37Z</dcterms:modified>
</cp:coreProperties>
</file>