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56" r:id="rId4"/>
    <p:sldId id="257" r:id="rId5"/>
    <p:sldId id="258" r:id="rId6"/>
    <p:sldId id="269" r:id="rId7"/>
    <p:sldId id="259" r:id="rId8"/>
    <p:sldId id="266" r:id="rId9"/>
    <p:sldId id="261" r:id="rId10"/>
    <p:sldId id="268" r:id="rId11"/>
    <p:sldId id="260" r:id="rId12"/>
    <p:sldId id="267" r:id="rId13"/>
    <p:sldId id="262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241D5FE-B719-4CC0-AF4A-F2A89DA47765}" type="datetimeFigureOut">
              <a:rPr lang="cs-CZ" smtClean="0"/>
              <a:t>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401C47D7-7A1F-4ED0-9FEA-DBA67DF8F78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55776" y="4365104"/>
            <a:ext cx="7951787" cy="18002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1800" dirty="0" smtClean="0"/>
              <a:t>VÝUKOVÝ MATERIÁL ZPRACOVANÝ V RÁMCI PROJEKTU </a:t>
            </a:r>
          </a:p>
          <a:p>
            <a:pPr eaLnBrk="1" hangingPunct="1">
              <a:defRPr/>
            </a:pPr>
            <a:r>
              <a:rPr lang="cs-CZ" sz="1800" dirty="0" smtClean="0"/>
              <a:t>MODERNÍ ŠKOLA</a:t>
            </a:r>
          </a:p>
          <a:p>
            <a:pPr eaLnBrk="1" hangingPunct="1">
              <a:defRPr/>
            </a:pPr>
            <a:r>
              <a:rPr lang="cs-CZ" sz="1800" dirty="0" smtClean="0"/>
              <a:t>Registrační číslo projektu: CZ.1.07/1.400/21.3095</a:t>
            </a:r>
          </a:p>
          <a:p>
            <a:pPr eaLnBrk="1" hangingPunct="1">
              <a:defRPr/>
            </a:pPr>
            <a:endParaRPr lang="cs-CZ" sz="1600" dirty="0" smtClean="0"/>
          </a:p>
          <a:p>
            <a:pPr algn="l" eaLnBrk="1" hangingPunct="1">
              <a:defRPr/>
            </a:pPr>
            <a:r>
              <a:rPr lang="cs-CZ" sz="1600" dirty="0" smtClean="0"/>
              <a:t>        </a:t>
            </a:r>
          </a:p>
        </p:txBody>
      </p:sp>
      <p:pic>
        <p:nvPicPr>
          <p:cNvPr id="3075" name="Picture 4" descr="ško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/>
          <p:cNvPicPr>
            <a:picLocks noGrp="1" noChangeAspect="1" noChangeArrowheads="1"/>
          </p:cNvPicPr>
          <p:nvPr>
            <p:ph type="ctrTitle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404813"/>
            <a:ext cx="6911975" cy="1223962"/>
          </a:xfrm>
          <a:solidFill>
            <a:srgbClr val="FFFFFF"/>
          </a:solidFill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8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graphicFrame>
        <p:nvGraphicFramePr>
          <p:cNvPr id="3079" name="Object 8"/>
          <p:cNvGraphicFramePr>
            <a:graphicFrameLocks noChangeAspect="1"/>
          </p:cNvGraphicFramePr>
          <p:nvPr/>
        </p:nvGraphicFramePr>
        <p:xfrm>
          <a:off x="1331913" y="1628775"/>
          <a:ext cx="55245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Rastrový obrázek" r:id="rId6" imgW="3153215" imgH="2114845" progId="Paint.Picture">
                  <p:embed/>
                </p:oleObj>
              </mc:Choice>
              <mc:Fallback>
                <p:oleObj name="Rastrový obrázek" r:id="rId6" imgW="3153215" imgH="2114845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1628775"/>
                        <a:ext cx="552450" cy="276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0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bIns="0" anchor="ctr">
            <a:spAutoFit/>
          </a:bodyPr>
          <a:lstStyle/>
          <a:p>
            <a:pPr algn="ctr"/>
            <a:r>
              <a:rPr lang="cs-CZ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Tel.řed./fax:472731480, e-mail:skola@zsmojzir.cz</a:t>
            </a:r>
            <a:endParaRPr lang="cs-CZ" sz="140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08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51620" y="1484784"/>
            <a:ext cx="8092380" cy="564074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 eaLnBrk="1" hangingPunct="1">
              <a:buFontTx/>
              <a:buNone/>
            </a:pPr>
            <a:r>
              <a:rPr lang="cs-CZ" sz="1800" dirty="0" smtClean="0"/>
              <a:t>Každý výukový materiál musí na této straně obsahovat: </a:t>
            </a:r>
          </a:p>
          <a:p>
            <a:pPr algn="ctr" eaLnBrk="1" hangingPunct="1">
              <a:buFontTx/>
              <a:buNone/>
            </a:pPr>
            <a:endParaRPr lang="cs-CZ" sz="1800" dirty="0" smtClean="0"/>
          </a:p>
          <a:p>
            <a:pPr eaLnBrk="1" hangingPunct="1"/>
            <a:r>
              <a:rPr lang="cs-CZ" sz="1800" b="1" dirty="0" smtClean="0"/>
              <a:t>1) Autor</a:t>
            </a:r>
            <a:r>
              <a:rPr lang="cs-CZ" sz="1800" dirty="0" smtClean="0"/>
              <a:t>: Iveta </a:t>
            </a:r>
            <a:r>
              <a:rPr lang="cs-CZ" sz="1800" dirty="0" err="1" smtClean="0"/>
              <a:t>Šolarová</a:t>
            </a:r>
            <a:endParaRPr lang="cs-CZ" sz="1800" dirty="0" smtClean="0"/>
          </a:p>
          <a:p>
            <a:pPr eaLnBrk="1" hangingPunct="1"/>
            <a:r>
              <a:rPr lang="cs-CZ" sz="1800" b="1" dirty="0" smtClean="0"/>
              <a:t>2) Vytvořeno: </a:t>
            </a:r>
            <a:r>
              <a:rPr lang="cs-CZ" sz="1800" dirty="0" smtClean="0"/>
              <a:t>říjen 2012</a:t>
            </a:r>
          </a:p>
          <a:p>
            <a:pPr eaLnBrk="1" hangingPunct="1"/>
            <a:r>
              <a:rPr lang="cs-CZ" sz="1800" b="1" dirty="0" smtClean="0"/>
              <a:t>3) Ročník: </a:t>
            </a:r>
            <a:r>
              <a:rPr lang="cs-CZ" sz="1800" dirty="0" smtClean="0"/>
              <a:t>7.</a:t>
            </a:r>
          </a:p>
          <a:p>
            <a:pPr eaLnBrk="1" hangingPunct="1"/>
            <a:r>
              <a:rPr lang="cs-CZ" sz="1800" b="1" dirty="0" smtClean="0"/>
              <a:t>4)Výchova k občanství-  Člověk ve společnosti – </a:t>
            </a:r>
            <a:r>
              <a:rPr lang="cs-CZ" sz="1800" dirty="0" smtClean="0"/>
              <a:t>Zásady společenského chování</a:t>
            </a:r>
          </a:p>
          <a:p>
            <a:pPr eaLnBrk="1" hangingPunct="1"/>
            <a:r>
              <a:rPr lang="cs-CZ" sz="1800" b="1" dirty="0" smtClean="0"/>
              <a:t>5) Anotace </a:t>
            </a:r>
            <a:r>
              <a:rPr lang="cs-CZ" sz="1800" dirty="0" smtClean="0"/>
              <a:t>: Slouží k uvědomění si společenských pravidel.</a:t>
            </a:r>
            <a:endParaRPr lang="cs-CZ" sz="1800" b="1" dirty="0" smtClean="0"/>
          </a:p>
          <a:p>
            <a:pPr eaLnBrk="1" hangingPunct="1">
              <a:buFontTx/>
              <a:buNone/>
            </a:pPr>
            <a:endParaRPr lang="cs-CZ" sz="1800" b="1" dirty="0" smtClean="0"/>
          </a:p>
          <a:p>
            <a:pPr eaLnBrk="1" hangingPunct="1">
              <a:buFontTx/>
              <a:buNone/>
            </a:pPr>
            <a:endParaRPr lang="cs-CZ" sz="1800" b="1" dirty="0" smtClean="0"/>
          </a:p>
          <a:p>
            <a:pPr eaLnBrk="1" hangingPunct="1">
              <a:buFontTx/>
              <a:buNone/>
            </a:pPr>
            <a:endParaRPr lang="cs-CZ" sz="1800" b="1" dirty="0" smtClean="0"/>
          </a:p>
          <a:p>
            <a:pPr eaLnBrk="1" hangingPunct="1">
              <a:buFontTx/>
              <a:buNone/>
            </a:pPr>
            <a:endParaRPr lang="cs-CZ" sz="1800" b="1" dirty="0" smtClean="0"/>
          </a:p>
          <a:p>
            <a:pPr eaLnBrk="1" hangingPunct="1">
              <a:buFontTx/>
              <a:buNone/>
            </a:pPr>
            <a:r>
              <a:rPr lang="cs-CZ" sz="1800" b="1" dirty="0" smtClean="0"/>
              <a:t> 			</a:t>
            </a:r>
          </a:p>
          <a:p>
            <a:pPr eaLnBrk="1" hangingPunct="1">
              <a:buFontTx/>
              <a:buNone/>
            </a:pPr>
            <a:endParaRPr lang="cs-CZ" sz="1800" b="1" dirty="0" smtClean="0"/>
          </a:p>
        </p:txBody>
      </p:sp>
      <p:pic>
        <p:nvPicPr>
          <p:cNvPr id="4099" name="Picture 4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260350"/>
            <a:ext cx="6769100" cy="1152525"/>
          </a:xfrm>
          <a:solidFill>
            <a:srgbClr val="FFFFFF"/>
          </a:solidFill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794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ZÁSADY SPOLEČENSKÉHO CHOVÁNÍ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008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908720"/>
            <a:ext cx="8229600" cy="4525963"/>
          </a:xfrm>
        </p:spPr>
        <p:txBody>
          <a:bodyPr/>
          <a:lstStyle/>
          <a:p>
            <a:r>
              <a:rPr lang="cs-CZ" dirty="0" smtClean="0"/>
              <a:t>Vypiš několik důvodů, proč by lidé měli dodržovat společenská pravidla: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130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SPOLEČENSKÁ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Vyber vědu, která se jimi zabývá: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e</a:t>
            </a:r>
            <a:r>
              <a:rPr lang="cs-CZ" dirty="0" smtClean="0"/>
              <a:t>tika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e</a:t>
            </a:r>
            <a:r>
              <a:rPr lang="cs-CZ" dirty="0" smtClean="0"/>
              <a:t>stetika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etiketa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737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SPOLEČENSKÁ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Vyber vědu, která se jimi zabývá: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e</a:t>
            </a:r>
            <a:r>
              <a:rPr lang="cs-CZ" dirty="0" smtClean="0"/>
              <a:t>tika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e</a:t>
            </a:r>
            <a:r>
              <a:rPr lang="cs-CZ" dirty="0" smtClean="0"/>
              <a:t>stetika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u="sng" dirty="0" smtClean="0"/>
              <a:t>etiketa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69461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Kdo zdraví první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Vyber správnou odpověď: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Muž ženu				ANO x NE</a:t>
            </a:r>
          </a:p>
          <a:p>
            <a:pPr marL="0" indent="0">
              <a:buNone/>
            </a:pPr>
            <a:r>
              <a:rPr lang="cs-CZ" dirty="0" smtClean="0"/>
              <a:t>Žena </a:t>
            </a:r>
            <a:r>
              <a:rPr lang="cs-CZ" dirty="0"/>
              <a:t>muže				ANO x NE</a:t>
            </a:r>
          </a:p>
          <a:p>
            <a:pPr marL="0" indent="0">
              <a:buNone/>
            </a:pPr>
            <a:r>
              <a:rPr lang="cs-CZ" dirty="0" smtClean="0"/>
              <a:t>Starší </a:t>
            </a:r>
            <a:r>
              <a:rPr lang="cs-CZ" dirty="0"/>
              <a:t>mladšího			</a:t>
            </a:r>
            <a:r>
              <a:rPr lang="cs-CZ" dirty="0" smtClean="0"/>
              <a:t>	ANO </a:t>
            </a:r>
            <a:r>
              <a:rPr lang="cs-CZ" dirty="0"/>
              <a:t>x NE</a:t>
            </a:r>
          </a:p>
          <a:p>
            <a:pPr marL="0" indent="0">
              <a:buNone/>
            </a:pPr>
            <a:r>
              <a:rPr lang="cs-CZ" dirty="0" smtClean="0"/>
              <a:t>Mladší </a:t>
            </a:r>
            <a:r>
              <a:rPr lang="cs-CZ" dirty="0"/>
              <a:t>staršího       			ANO x NE</a:t>
            </a:r>
          </a:p>
          <a:p>
            <a:pPr marL="0" indent="0">
              <a:buNone/>
            </a:pPr>
            <a:r>
              <a:rPr lang="cs-CZ" dirty="0" smtClean="0"/>
              <a:t>Podřízený </a:t>
            </a:r>
            <a:r>
              <a:rPr lang="cs-CZ" dirty="0"/>
              <a:t>nadřízeného		</a:t>
            </a:r>
            <a:r>
              <a:rPr lang="cs-CZ" dirty="0" smtClean="0"/>
              <a:t>	ANO </a:t>
            </a:r>
            <a:r>
              <a:rPr lang="cs-CZ" dirty="0"/>
              <a:t>x NE</a:t>
            </a:r>
          </a:p>
          <a:p>
            <a:pPr marL="0" indent="0">
              <a:buNone/>
            </a:pPr>
            <a:r>
              <a:rPr lang="cs-CZ" dirty="0" smtClean="0"/>
              <a:t>Nadřízený </a:t>
            </a:r>
            <a:r>
              <a:rPr lang="cs-CZ" dirty="0"/>
              <a:t>podřízeného		ANO x NE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885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 Kdo zdraví první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Vyber správnou odpověď: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Muž ženu				</a:t>
            </a:r>
            <a:r>
              <a:rPr lang="cs-CZ" dirty="0">
                <a:solidFill>
                  <a:srgbClr val="FF0000"/>
                </a:solidFill>
              </a:rPr>
              <a:t>ANO</a:t>
            </a:r>
            <a:r>
              <a:rPr lang="cs-CZ" dirty="0"/>
              <a:t> x NE</a:t>
            </a:r>
          </a:p>
          <a:p>
            <a:pPr marL="0" indent="0">
              <a:buNone/>
            </a:pPr>
            <a:r>
              <a:rPr lang="cs-CZ" dirty="0" smtClean="0"/>
              <a:t>Žena </a:t>
            </a:r>
            <a:r>
              <a:rPr lang="cs-CZ" dirty="0"/>
              <a:t>muže				ANO x </a:t>
            </a:r>
            <a:r>
              <a:rPr lang="cs-CZ" dirty="0">
                <a:solidFill>
                  <a:srgbClr val="FF0000"/>
                </a:solidFill>
              </a:rPr>
              <a:t>NE</a:t>
            </a:r>
          </a:p>
          <a:p>
            <a:pPr marL="0" indent="0">
              <a:buNone/>
            </a:pPr>
            <a:r>
              <a:rPr lang="cs-CZ" dirty="0" smtClean="0"/>
              <a:t>Starší </a:t>
            </a:r>
            <a:r>
              <a:rPr lang="cs-CZ" dirty="0"/>
              <a:t>mladšího			</a:t>
            </a:r>
            <a:r>
              <a:rPr lang="cs-CZ" dirty="0" smtClean="0"/>
              <a:t>	ANO </a:t>
            </a:r>
            <a:r>
              <a:rPr lang="cs-CZ" dirty="0"/>
              <a:t>x </a:t>
            </a:r>
            <a:r>
              <a:rPr lang="cs-CZ" dirty="0">
                <a:solidFill>
                  <a:srgbClr val="FF0000"/>
                </a:solidFill>
              </a:rPr>
              <a:t>NE</a:t>
            </a:r>
          </a:p>
          <a:p>
            <a:pPr marL="0" indent="0">
              <a:buNone/>
            </a:pPr>
            <a:r>
              <a:rPr lang="cs-CZ" dirty="0" smtClean="0"/>
              <a:t>Mladší </a:t>
            </a:r>
            <a:r>
              <a:rPr lang="cs-CZ" dirty="0"/>
              <a:t>staršího       			</a:t>
            </a:r>
            <a:r>
              <a:rPr lang="cs-CZ" dirty="0">
                <a:solidFill>
                  <a:srgbClr val="FF0000"/>
                </a:solidFill>
              </a:rPr>
              <a:t>ANO</a:t>
            </a:r>
            <a:r>
              <a:rPr lang="cs-CZ" dirty="0"/>
              <a:t> x NE</a:t>
            </a:r>
          </a:p>
          <a:p>
            <a:pPr marL="0" indent="0">
              <a:buNone/>
            </a:pPr>
            <a:r>
              <a:rPr lang="cs-CZ" dirty="0" smtClean="0"/>
              <a:t>Podřízený </a:t>
            </a:r>
            <a:r>
              <a:rPr lang="cs-CZ" dirty="0"/>
              <a:t>nadřízeného		</a:t>
            </a: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ANO</a:t>
            </a:r>
            <a:r>
              <a:rPr lang="cs-CZ" dirty="0" smtClean="0"/>
              <a:t> </a:t>
            </a:r>
            <a:r>
              <a:rPr lang="cs-CZ" dirty="0"/>
              <a:t>x NE</a:t>
            </a:r>
          </a:p>
          <a:p>
            <a:pPr marL="0" indent="0">
              <a:buNone/>
            </a:pPr>
            <a:r>
              <a:rPr lang="cs-CZ" dirty="0" smtClean="0"/>
              <a:t>Nadřízený </a:t>
            </a:r>
            <a:r>
              <a:rPr lang="cs-CZ" dirty="0"/>
              <a:t>podřízeného		ANO x </a:t>
            </a:r>
            <a:r>
              <a:rPr lang="cs-CZ" dirty="0">
                <a:solidFill>
                  <a:srgbClr val="FF0000"/>
                </a:solidFill>
              </a:rPr>
              <a:t>NE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397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Tykání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Vyber, kdo nabízí první tykání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Muž ženě</a:t>
            </a:r>
          </a:p>
          <a:p>
            <a:pPr marL="514350" indent="-514350">
              <a:buAutoNum type="alphaLcParenR"/>
            </a:pPr>
            <a:r>
              <a:rPr lang="cs-CZ" dirty="0" smtClean="0"/>
              <a:t>Žena muži</a:t>
            </a:r>
          </a:p>
          <a:p>
            <a:pPr marL="514350" indent="-514350">
              <a:buAutoNum type="alphaLcParenR"/>
            </a:pPr>
            <a:r>
              <a:rPr lang="cs-CZ" dirty="0" smtClean="0"/>
              <a:t>Starší mladšímu</a:t>
            </a:r>
          </a:p>
          <a:p>
            <a:pPr marL="514350" indent="-514350">
              <a:buAutoNum type="alphaLcParenR"/>
            </a:pPr>
            <a:r>
              <a:rPr lang="cs-CZ" dirty="0" smtClean="0"/>
              <a:t>Mladší staršímu</a:t>
            </a:r>
          </a:p>
          <a:p>
            <a:pPr marL="514350" indent="-514350">
              <a:buAutoNum type="alphaLcParenR"/>
            </a:pPr>
            <a:r>
              <a:rPr lang="cs-CZ" dirty="0" smtClean="0"/>
              <a:t>Nadřízený podřízenému</a:t>
            </a:r>
          </a:p>
          <a:p>
            <a:pPr marL="514350" indent="-514350">
              <a:buAutoNum type="alphaLcParenR"/>
            </a:pPr>
            <a:r>
              <a:rPr lang="cs-CZ" dirty="0" smtClean="0"/>
              <a:t>Podřízený nadřízenému</a:t>
            </a:r>
          </a:p>
          <a:p>
            <a:pPr marL="514350" indent="-514350">
              <a:buAutoNum type="alphaL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543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Tykání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Vyber, kdo nabízí první tykání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Muž ženě</a:t>
            </a:r>
          </a:p>
          <a:p>
            <a:pPr marL="514350" indent="-514350">
              <a:buAutoNum type="alphaLcParenR"/>
            </a:pPr>
            <a:r>
              <a:rPr lang="cs-CZ" u="sng" dirty="0" smtClean="0"/>
              <a:t>Žena muži</a:t>
            </a:r>
          </a:p>
          <a:p>
            <a:pPr marL="514350" indent="-514350">
              <a:buAutoNum type="alphaLcParenR"/>
            </a:pPr>
            <a:r>
              <a:rPr lang="cs-CZ" u="sng" dirty="0" smtClean="0"/>
              <a:t>Starší mladšímu</a:t>
            </a:r>
          </a:p>
          <a:p>
            <a:pPr marL="514350" indent="-514350">
              <a:buAutoNum type="alphaLcParenR"/>
            </a:pPr>
            <a:r>
              <a:rPr lang="cs-CZ" dirty="0" smtClean="0"/>
              <a:t>Mladší staršímu</a:t>
            </a:r>
          </a:p>
          <a:p>
            <a:pPr marL="514350" indent="-514350">
              <a:buAutoNum type="alphaLcParenR"/>
            </a:pPr>
            <a:r>
              <a:rPr lang="cs-CZ" u="sng" dirty="0" smtClean="0"/>
              <a:t>Nadřízený podřízenému</a:t>
            </a:r>
          </a:p>
          <a:p>
            <a:pPr marL="514350" indent="-514350">
              <a:buAutoNum type="alphaLcParenR"/>
            </a:pPr>
            <a:r>
              <a:rPr lang="cs-CZ" dirty="0" smtClean="0"/>
              <a:t>Podřízený nadřízenému</a:t>
            </a:r>
          </a:p>
          <a:p>
            <a:pPr marL="514350" indent="-514350">
              <a:buAutoNum type="alphaL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458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Tituly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Napiš názvy akademického titulu: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Mgr. – …....................... 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Ing</a:t>
            </a:r>
            <a:r>
              <a:rPr lang="cs-CZ" dirty="0"/>
              <a:t>. – …..........................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JUDr</a:t>
            </a:r>
            <a:r>
              <a:rPr lang="cs-CZ" dirty="0"/>
              <a:t>. – ….......................</a:t>
            </a:r>
          </a:p>
          <a:p>
            <a:pPr marL="0" indent="0">
              <a:buNone/>
            </a:pPr>
            <a:r>
              <a:rPr lang="cs-CZ" dirty="0" smtClean="0"/>
              <a:t>Bc</a:t>
            </a:r>
            <a:r>
              <a:rPr lang="cs-CZ" dirty="0"/>
              <a:t>. – …......................... 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MUDr</a:t>
            </a:r>
            <a:r>
              <a:rPr lang="cs-CZ" dirty="0"/>
              <a:t>. – ….....................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MVDr</a:t>
            </a:r>
            <a:r>
              <a:rPr lang="cs-CZ" dirty="0"/>
              <a:t>.– ….......................</a:t>
            </a:r>
          </a:p>
          <a:p>
            <a:pPr marL="0" indent="0">
              <a:buNone/>
            </a:pPr>
            <a:r>
              <a:rPr lang="cs-CZ" dirty="0" smtClean="0"/>
              <a:t>PhDr</a:t>
            </a:r>
            <a:r>
              <a:rPr lang="cs-CZ" dirty="0"/>
              <a:t>. –...........................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RNDr</a:t>
            </a:r>
            <a:r>
              <a:rPr lang="cs-CZ" dirty="0"/>
              <a:t>. – ….....................    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PaedDr</a:t>
            </a:r>
            <a:r>
              <a:rPr lang="cs-CZ" dirty="0"/>
              <a:t>. – ….....................</a:t>
            </a:r>
          </a:p>
          <a:p>
            <a:pPr marL="0" indent="0">
              <a:buNone/>
            </a:pPr>
            <a:r>
              <a:rPr lang="cs-CZ" dirty="0" err="1" smtClean="0"/>
              <a:t>MgA</a:t>
            </a:r>
            <a:r>
              <a:rPr lang="cs-CZ" dirty="0"/>
              <a:t>. – …......................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170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Tituly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Napiš názvy akademického titulu: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Mgr. – </a:t>
            </a:r>
            <a:r>
              <a:rPr lang="cs-CZ" dirty="0" smtClean="0"/>
              <a:t>magistr</a:t>
            </a: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Ing</a:t>
            </a:r>
            <a:r>
              <a:rPr lang="cs-CZ" dirty="0"/>
              <a:t>. – </a:t>
            </a:r>
            <a:r>
              <a:rPr lang="cs-CZ" dirty="0" smtClean="0"/>
              <a:t>inženýr </a:t>
            </a:r>
          </a:p>
          <a:p>
            <a:pPr marL="0" indent="0">
              <a:buNone/>
            </a:pPr>
            <a:r>
              <a:rPr lang="cs-CZ" dirty="0" smtClean="0"/>
              <a:t>JUDr</a:t>
            </a:r>
            <a:r>
              <a:rPr lang="cs-CZ" dirty="0"/>
              <a:t>. – </a:t>
            </a:r>
            <a:r>
              <a:rPr lang="cs-CZ" dirty="0" smtClean="0"/>
              <a:t>doktor práv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Bc</a:t>
            </a:r>
            <a:r>
              <a:rPr lang="cs-CZ" dirty="0"/>
              <a:t>. – </a:t>
            </a:r>
            <a:r>
              <a:rPr lang="cs-CZ" dirty="0" smtClean="0"/>
              <a:t>bakalář</a:t>
            </a:r>
          </a:p>
          <a:p>
            <a:pPr marL="0" indent="0">
              <a:buNone/>
            </a:pPr>
            <a:r>
              <a:rPr lang="cs-CZ" dirty="0" smtClean="0"/>
              <a:t>MUDr</a:t>
            </a:r>
            <a:r>
              <a:rPr lang="cs-CZ" dirty="0"/>
              <a:t>. – </a:t>
            </a:r>
            <a:r>
              <a:rPr lang="cs-CZ" dirty="0" smtClean="0"/>
              <a:t>doktor medicíny</a:t>
            </a:r>
          </a:p>
          <a:p>
            <a:pPr marL="0" indent="0">
              <a:buNone/>
            </a:pPr>
            <a:r>
              <a:rPr lang="cs-CZ" dirty="0" smtClean="0"/>
              <a:t>MVDr</a:t>
            </a:r>
            <a:r>
              <a:rPr lang="cs-CZ" dirty="0"/>
              <a:t>.– </a:t>
            </a:r>
            <a:r>
              <a:rPr lang="cs-CZ" dirty="0" smtClean="0"/>
              <a:t>doktor </a:t>
            </a:r>
            <a:r>
              <a:rPr lang="cs-CZ" dirty="0" smtClean="0"/>
              <a:t>veterinární medicíny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PhDr</a:t>
            </a:r>
            <a:r>
              <a:rPr lang="cs-CZ" dirty="0"/>
              <a:t>. </a:t>
            </a:r>
            <a:r>
              <a:rPr lang="cs-CZ" dirty="0" smtClean="0"/>
              <a:t>– doktor filozofie</a:t>
            </a: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RNDr</a:t>
            </a:r>
            <a:r>
              <a:rPr lang="cs-CZ" dirty="0"/>
              <a:t>. – </a:t>
            </a:r>
            <a:r>
              <a:rPr lang="cs-CZ" dirty="0" smtClean="0"/>
              <a:t>doktor přírodních věd   </a:t>
            </a:r>
          </a:p>
          <a:p>
            <a:pPr marL="0" indent="0">
              <a:buNone/>
            </a:pPr>
            <a:r>
              <a:rPr lang="cs-CZ" dirty="0" smtClean="0"/>
              <a:t>PaedDr</a:t>
            </a:r>
            <a:r>
              <a:rPr lang="cs-CZ" dirty="0"/>
              <a:t>. </a:t>
            </a:r>
            <a:r>
              <a:rPr lang="cs-CZ" dirty="0" smtClean="0"/>
              <a:t>– doktor pedagogiky</a:t>
            </a:r>
            <a:endParaRPr lang="cs-CZ" dirty="0"/>
          </a:p>
          <a:p>
            <a:pPr marL="0" indent="0">
              <a:buNone/>
            </a:pPr>
            <a:r>
              <a:rPr lang="cs-CZ" dirty="0" err="1" smtClean="0"/>
              <a:t>MgA</a:t>
            </a:r>
            <a:r>
              <a:rPr lang="cs-CZ" dirty="0"/>
              <a:t>. – </a:t>
            </a:r>
            <a:r>
              <a:rPr lang="cs-CZ" dirty="0" smtClean="0"/>
              <a:t>magistr umění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6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Navrhni šatník pro muže i ženu do divadla a kina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084879549"/>
              </p:ext>
            </p:extLst>
          </p:nvPr>
        </p:nvGraphicFramePr>
        <p:xfrm>
          <a:off x="395536" y="2060848"/>
          <a:ext cx="8352928" cy="4032447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719932"/>
                <a:gridCol w="2205172"/>
                <a:gridCol w="2220595"/>
                <a:gridCol w="2207229"/>
              </a:tblGrid>
              <a:tr h="684106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3200" kern="50" dirty="0">
                          <a:effectLst/>
                        </a:rPr>
                        <a:t>DIVADLO</a:t>
                      </a:r>
                      <a:endParaRPr lang="cs-CZ" sz="3200" kern="50" dirty="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3200" kern="50" dirty="0">
                          <a:effectLst/>
                        </a:rPr>
                        <a:t>KINO</a:t>
                      </a:r>
                      <a:endParaRPr lang="cs-CZ" sz="3200" kern="50" dirty="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1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kern="50" dirty="0">
                          <a:effectLst/>
                        </a:rPr>
                        <a:t>muž</a:t>
                      </a:r>
                      <a:endParaRPr lang="cs-CZ" sz="2800" kern="50" dirty="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kern="50" dirty="0">
                          <a:effectLst/>
                        </a:rPr>
                        <a:t>žena</a:t>
                      </a:r>
                      <a:endParaRPr lang="cs-CZ" sz="2800" kern="50" dirty="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kern="50" dirty="0">
                          <a:effectLst/>
                        </a:rPr>
                        <a:t>muž </a:t>
                      </a:r>
                      <a:endParaRPr lang="cs-CZ" sz="2800" kern="50" dirty="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2800" kern="50" dirty="0">
                          <a:effectLst/>
                        </a:rPr>
                        <a:t>žena</a:t>
                      </a:r>
                      <a:endParaRPr lang="cs-CZ" sz="2800" kern="50" dirty="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</a:tr>
              <a:tr h="26642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kern="50">
                          <a:effectLst/>
                        </a:rPr>
                        <a:t> </a:t>
                      </a:r>
                      <a:endParaRPr lang="cs-CZ" sz="1200" kern="5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Arial Unicode MS"/>
                      </a:endParaRPr>
                    </a:p>
                  </a:txBody>
                  <a:tcPr marL="34925" marR="34925" marT="34925" marB="349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494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/>
              <a:t>Obrázky: Microsoft Office klipart 2010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313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</TotalTime>
  <Words>242</Words>
  <Application>Microsoft Office PowerPoint</Application>
  <PresentationFormat>Předvádění na obrazovce (4:3)</PresentationFormat>
  <Paragraphs>119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Jmění</vt:lpstr>
      <vt:lpstr>Rastrový obrázek</vt:lpstr>
      <vt:lpstr>Prezentace aplikace PowerPoint</vt:lpstr>
      <vt:lpstr>Prezentace aplikace PowerPoint</vt:lpstr>
      <vt:lpstr>ZÁSADY SPOLEČENSKÉHO CHOVÁNÍ</vt:lpstr>
      <vt:lpstr>Prezentace aplikace PowerPoint</vt:lpstr>
      <vt:lpstr>SPOLEČENSKÁ PRAVIDLA</vt:lpstr>
      <vt:lpstr>SPOLEČENSKÁ PRAVIDLA</vt:lpstr>
      <vt:lpstr>Kdo zdraví první</vt:lpstr>
      <vt:lpstr>Řešení: Kdo zdraví první</vt:lpstr>
      <vt:lpstr>Tykání</vt:lpstr>
      <vt:lpstr>Tykání</vt:lpstr>
      <vt:lpstr>Tituly</vt:lpstr>
      <vt:lpstr>Tituly</vt:lpstr>
      <vt:lpstr>Navrhni šatník pro muže i ženu do divadla a kina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ZÁSADY SPOLEČENSKÉHO CHOVÁNÍ</dc:title>
  <dc:creator>iveta</dc:creator>
  <cp:lastModifiedBy>František Bret</cp:lastModifiedBy>
  <cp:revision>14</cp:revision>
  <dcterms:created xsi:type="dcterms:W3CDTF">2012-11-03T16:01:02Z</dcterms:created>
  <dcterms:modified xsi:type="dcterms:W3CDTF">2013-07-02T07:26:20Z</dcterms:modified>
</cp:coreProperties>
</file>