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8" r:id="rId5"/>
    <p:sldId id="257" r:id="rId6"/>
    <p:sldId id="259" r:id="rId7"/>
    <p:sldId id="260" r:id="rId8"/>
    <p:sldId id="261" r:id="rId9"/>
    <p:sldId id="266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538DA17-5B4B-4B28-AE8F-A5352076618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8AD21FC-A2BE-480B-98A5-A1EA1296CE7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24893" y="4005064"/>
            <a:ext cx="7951787" cy="18002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1800" dirty="0" smtClean="0"/>
              <a:t>VÝUKOVÝ MATERIÁL ZPRACOVANÝ V RÁMCI PROJEKTU </a:t>
            </a:r>
          </a:p>
          <a:p>
            <a:pPr eaLnBrk="1" hangingPunct="1">
              <a:defRPr/>
            </a:pPr>
            <a:r>
              <a:rPr lang="cs-CZ" sz="1800" dirty="0" smtClean="0"/>
              <a:t>MODERNÍ ŠKOLA</a:t>
            </a:r>
          </a:p>
          <a:p>
            <a:pPr eaLnBrk="1" hangingPunct="1">
              <a:defRPr/>
            </a:pPr>
            <a:r>
              <a:rPr lang="cs-CZ" sz="1800" dirty="0" smtClean="0"/>
              <a:t>Registrační číslo projektu: CZ.1.07/1.400/21.3095</a:t>
            </a:r>
          </a:p>
          <a:p>
            <a:pPr eaLnBrk="1" hangingPunct="1">
              <a:defRPr/>
            </a:pPr>
            <a:endParaRPr lang="cs-CZ" sz="1600" dirty="0" smtClean="0"/>
          </a:p>
          <a:p>
            <a:pPr algn="l" eaLnBrk="1" hangingPunct="1">
              <a:defRPr/>
            </a:pPr>
            <a:r>
              <a:rPr lang="cs-CZ" sz="1600" dirty="0" smtClean="0"/>
              <a:t>        </a:t>
            </a:r>
          </a:p>
        </p:txBody>
      </p:sp>
      <p:pic>
        <p:nvPicPr>
          <p:cNvPr id="3075" name="Picture 4" descr="ško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/>
          <p:cNvPicPr>
            <a:picLocks noGrp="1" noChangeAspect="1" noChangeArrowheads="1"/>
          </p:cNvPicPr>
          <p:nvPr>
            <p:ph type="ctrTitle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404813"/>
            <a:ext cx="6911975" cy="1223962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graphicFrame>
        <p:nvGraphicFramePr>
          <p:cNvPr id="3079" name="Object 8"/>
          <p:cNvGraphicFramePr>
            <a:graphicFrameLocks noChangeAspect="1"/>
          </p:cNvGraphicFramePr>
          <p:nvPr/>
        </p:nvGraphicFramePr>
        <p:xfrm>
          <a:off x="1331913" y="1628775"/>
          <a:ext cx="5524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Rastrový obrázek" r:id="rId6" imgW="3153215" imgH="2114845" progId="Paint.Picture">
                  <p:embed/>
                </p:oleObj>
              </mc:Choice>
              <mc:Fallback>
                <p:oleObj name="Rastrový obrázek" r:id="rId6" imgW="3153215" imgH="211484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628775"/>
                        <a:ext cx="552450" cy="276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33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51620" y="1484784"/>
            <a:ext cx="8092380" cy="564074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Každý výukový materiál musí na této straně obsahovat: </a:t>
            </a:r>
          </a:p>
          <a:p>
            <a:pPr algn="ctr" eaLnBrk="1" hangingPunct="1">
              <a:buFontTx/>
              <a:buNone/>
            </a:pPr>
            <a:endParaRPr lang="cs-CZ" sz="1800" dirty="0" smtClean="0"/>
          </a:p>
          <a:p>
            <a:pPr eaLnBrk="1" hangingPunct="1"/>
            <a:r>
              <a:rPr lang="cs-CZ" sz="1800" b="1" dirty="0" smtClean="0"/>
              <a:t>1) Autor: </a:t>
            </a:r>
            <a:r>
              <a:rPr lang="cs-CZ" sz="1800" dirty="0" smtClean="0"/>
              <a:t>Iveta </a:t>
            </a:r>
            <a:r>
              <a:rPr lang="cs-CZ" sz="1800" dirty="0" err="1" smtClean="0"/>
              <a:t>Šolarová</a:t>
            </a:r>
            <a:endParaRPr lang="cs-CZ" sz="1800" dirty="0" smtClean="0"/>
          </a:p>
          <a:p>
            <a:pPr eaLnBrk="1" hangingPunct="1"/>
            <a:r>
              <a:rPr lang="cs-CZ" sz="1800" b="1" dirty="0" smtClean="0"/>
              <a:t>2) Vytvořeno: </a:t>
            </a:r>
            <a:r>
              <a:rPr lang="cs-CZ" sz="1800" dirty="0" smtClean="0"/>
              <a:t>září 2012</a:t>
            </a:r>
          </a:p>
          <a:p>
            <a:pPr eaLnBrk="1" hangingPunct="1"/>
            <a:r>
              <a:rPr lang="cs-CZ" sz="1800" b="1" dirty="0" smtClean="0"/>
              <a:t>3) Ročník: </a:t>
            </a:r>
            <a:r>
              <a:rPr lang="cs-CZ" sz="1800" dirty="0" smtClean="0"/>
              <a:t>7. </a:t>
            </a:r>
            <a:endParaRPr lang="cs-CZ" sz="1800" dirty="0"/>
          </a:p>
          <a:p>
            <a:pPr eaLnBrk="1" hangingPunct="1"/>
            <a:r>
              <a:rPr lang="cs-CZ" sz="1800" dirty="0" smtClean="0"/>
              <a:t> </a:t>
            </a:r>
            <a:r>
              <a:rPr lang="cs-CZ" sz="1800" b="1" dirty="0" smtClean="0"/>
              <a:t>4) Vzdělávací oblast:  </a:t>
            </a:r>
            <a:r>
              <a:rPr lang="cs-CZ" sz="1800" dirty="0" smtClean="0"/>
              <a:t>Výchova k občanství</a:t>
            </a:r>
          </a:p>
          <a:p>
            <a:pPr marL="0" indent="0" eaLnBrk="1" hangingPunct="1">
              <a:buNone/>
            </a:pPr>
            <a:r>
              <a:rPr lang="cs-CZ" sz="1800" b="1" dirty="0"/>
              <a:t>	</a:t>
            </a:r>
            <a:r>
              <a:rPr lang="cs-CZ" sz="1800" b="1" dirty="0" smtClean="0"/>
              <a:t>	            </a:t>
            </a:r>
            <a:r>
              <a:rPr lang="cs-CZ" sz="1800" dirty="0" smtClean="0"/>
              <a:t>Člověk ve společnosti – Život mezi lidmi</a:t>
            </a:r>
          </a:p>
          <a:p>
            <a:pPr eaLnBrk="1" hangingPunct="1"/>
            <a:r>
              <a:rPr lang="cs-CZ" sz="1800" b="1" dirty="0" smtClean="0"/>
              <a:t>5) Anotace:  </a:t>
            </a:r>
            <a:r>
              <a:rPr lang="cs-CZ" sz="1800" dirty="0" smtClean="0"/>
              <a:t>Slouží k seznámení s pojmem socializace a resocializace, poznání různých sociálních skupin.</a:t>
            </a: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r>
              <a:rPr lang="cs-CZ" sz="1800" b="1" dirty="0" smtClean="0"/>
              <a:t> 			</a:t>
            </a:r>
          </a:p>
          <a:p>
            <a:pPr eaLnBrk="1" hangingPunct="1">
              <a:buFontTx/>
              <a:buNone/>
            </a:pPr>
            <a:endParaRPr lang="cs-CZ" sz="1800" b="1" dirty="0" smtClean="0"/>
          </a:p>
        </p:txBody>
      </p:sp>
      <p:pic>
        <p:nvPicPr>
          <p:cNvPr id="4099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260350"/>
            <a:ext cx="6769100" cy="1152525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975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ŽIVOT MEZI LIDMI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461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SOCIALIZACE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Proces učení a začleňování do společnosti.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RESOCIALIZACE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ouvisí </a:t>
            </a:r>
            <a:r>
              <a:rPr lang="cs-CZ" dirty="0">
                <a:solidFill>
                  <a:schemeClr val="tx1"/>
                </a:solidFill>
              </a:rPr>
              <a:t>se </a:t>
            </a:r>
            <a:r>
              <a:rPr lang="cs-CZ" dirty="0" smtClean="0">
                <a:solidFill>
                  <a:schemeClr val="tx1"/>
                </a:solidFill>
              </a:rPr>
              <a:t>socializací</a:t>
            </a:r>
            <a:r>
              <a:rPr lang="cs-CZ" dirty="0" smtClean="0"/>
              <a:t>, </a:t>
            </a:r>
            <a:r>
              <a:rPr lang="cs-CZ" dirty="0"/>
              <a:t>což je děj, při kterém si dítě osvojuje pravidla života ve společnosti (výchovou, nápodobou, identifikací, vlastním stylem či s vrstevníky).</a:t>
            </a:r>
          </a:p>
        </p:txBody>
      </p:sp>
    </p:spTree>
    <p:extLst>
      <p:ext uri="{BB962C8B-B14F-4D97-AF65-F5344CB8AC3E}">
        <p14:creationId xmlns:p14="http://schemas.microsoft.com/office/powerpoint/2010/main" val="27651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9145016" cy="4525963"/>
          </a:xfrm>
        </p:spPr>
        <p:txBody>
          <a:bodyPr/>
          <a:lstStyle/>
          <a:p>
            <a:pPr marL="0" indent="0">
              <a:buNone/>
            </a:pPr>
            <a:r>
              <a:rPr lang="cs-CZ" u="sng" dirty="0" smtClean="0"/>
              <a:t>Sociální skupiny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r</a:t>
            </a:r>
            <a:r>
              <a:rPr lang="cs-CZ" dirty="0" smtClean="0"/>
              <a:t>odina 		obec		stát		národ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školní třída		spolupracovníci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368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Nejvíce na nás působí ty skupiny, ke kterým máme kladný vztah a záleží nám na nich.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Do kterých společenských skupin jsi dosud patřil?</a:t>
            </a:r>
          </a:p>
          <a:p>
            <a:pPr marL="514350" indent="-514350">
              <a:buAutoNum type="arabicPeriod"/>
            </a:pPr>
            <a:r>
              <a:rPr lang="cs-CZ" dirty="0" smtClean="0"/>
              <a:t>Máš představu, do jakých společenských skupin bys chtěl(a) patřit a kterým by ses raději vyhnula?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480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3. Co spojuje herce na jevišti?</a:t>
            </a:r>
          </a:p>
          <a:p>
            <a:pPr marL="0" indent="0">
              <a:buNone/>
            </a:pPr>
            <a:r>
              <a:rPr lang="cs-CZ" dirty="0" smtClean="0"/>
              <a:t>4. Které další společenské skupiny znáš?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926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Členění sociálních skupin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alé	(rodina)				velké (národ)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tevřené (zájmový kroužek)	uzavřené (sekty)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</a:t>
            </a:r>
            <a:r>
              <a:rPr lang="cs-CZ" smtClean="0"/>
              <a:t>obrovolné </a:t>
            </a:r>
            <a:r>
              <a:rPr lang="cs-CZ" dirty="0" smtClean="0"/>
              <a:t>členství			přikázané členství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7854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41784"/>
            <a:ext cx="8229600" cy="1143000"/>
          </a:xfrm>
        </p:spPr>
        <p:txBody>
          <a:bodyPr/>
          <a:lstStyle/>
          <a:p>
            <a:r>
              <a:rPr lang="cs-CZ" dirty="0" smtClean="0"/>
              <a:t>ZASEDACÍ STŮL</a:t>
            </a:r>
            <a:endParaRPr lang="cs-CZ" dirty="0"/>
          </a:p>
        </p:txBody>
      </p:sp>
      <p:sp>
        <p:nvSpPr>
          <p:cNvPr id="4" name="table"/>
          <p:cNvSpPr>
            <a:spLocks noEditPoints="1" noChangeArrowheads="1"/>
          </p:cNvSpPr>
          <p:nvPr/>
        </p:nvSpPr>
        <p:spPr bwMode="auto">
          <a:xfrm>
            <a:off x="1475656" y="1988840"/>
            <a:ext cx="5286772" cy="4096866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015 w 21600"/>
              <a:gd name="T9" fmla="*/ 4491 h 21600"/>
              <a:gd name="T10" fmla="*/ 17622 w 21600"/>
              <a:gd name="T11" fmla="*/ 1712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7641" y="17591"/>
                </a:moveTo>
                <a:lnTo>
                  <a:pt x="18067" y="17165"/>
                </a:lnTo>
                <a:lnTo>
                  <a:pt x="18443" y="16689"/>
                </a:lnTo>
                <a:lnTo>
                  <a:pt x="18794" y="16162"/>
                </a:lnTo>
                <a:lnTo>
                  <a:pt x="19144" y="15661"/>
                </a:lnTo>
                <a:lnTo>
                  <a:pt x="19420" y="15135"/>
                </a:lnTo>
                <a:lnTo>
                  <a:pt x="19645" y="14584"/>
                </a:lnTo>
                <a:lnTo>
                  <a:pt x="19871" y="13982"/>
                </a:lnTo>
                <a:lnTo>
                  <a:pt x="20071" y="13406"/>
                </a:lnTo>
                <a:lnTo>
                  <a:pt x="20297" y="13456"/>
                </a:lnTo>
                <a:lnTo>
                  <a:pt x="20472" y="13456"/>
                </a:lnTo>
                <a:lnTo>
                  <a:pt x="20648" y="13406"/>
                </a:lnTo>
                <a:lnTo>
                  <a:pt x="20823" y="13331"/>
                </a:lnTo>
                <a:lnTo>
                  <a:pt x="20948" y="13206"/>
                </a:lnTo>
                <a:lnTo>
                  <a:pt x="21099" y="13080"/>
                </a:lnTo>
                <a:lnTo>
                  <a:pt x="21149" y="12905"/>
                </a:lnTo>
                <a:lnTo>
                  <a:pt x="21299" y="12704"/>
                </a:lnTo>
                <a:lnTo>
                  <a:pt x="21425" y="12253"/>
                </a:lnTo>
                <a:lnTo>
                  <a:pt x="21550" y="11727"/>
                </a:lnTo>
                <a:lnTo>
                  <a:pt x="21600" y="11276"/>
                </a:lnTo>
                <a:lnTo>
                  <a:pt x="21600" y="10800"/>
                </a:lnTo>
                <a:lnTo>
                  <a:pt x="21600" y="10324"/>
                </a:lnTo>
                <a:lnTo>
                  <a:pt x="21550" y="9823"/>
                </a:lnTo>
                <a:lnTo>
                  <a:pt x="21425" y="9347"/>
                </a:lnTo>
                <a:lnTo>
                  <a:pt x="21299" y="8896"/>
                </a:lnTo>
                <a:lnTo>
                  <a:pt x="21149" y="8695"/>
                </a:lnTo>
                <a:lnTo>
                  <a:pt x="21099" y="8520"/>
                </a:lnTo>
                <a:lnTo>
                  <a:pt x="20948" y="8344"/>
                </a:lnTo>
                <a:lnTo>
                  <a:pt x="20823" y="8269"/>
                </a:lnTo>
                <a:lnTo>
                  <a:pt x="20648" y="8169"/>
                </a:lnTo>
                <a:lnTo>
                  <a:pt x="20472" y="8144"/>
                </a:lnTo>
                <a:lnTo>
                  <a:pt x="20297" y="8144"/>
                </a:lnTo>
                <a:lnTo>
                  <a:pt x="20071" y="8169"/>
                </a:lnTo>
                <a:lnTo>
                  <a:pt x="19871" y="7618"/>
                </a:lnTo>
                <a:lnTo>
                  <a:pt x="19645" y="7016"/>
                </a:lnTo>
                <a:lnTo>
                  <a:pt x="19420" y="6490"/>
                </a:lnTo>
                <a:lnTo>
                  <a:pt x="19144" y="5939"/>
                </a:lnTo>
                <a:lnTo>
                  <a:pt x="18794" y="5438"/>
                </a:lnTo>
                <a:lnTo>
                  <a:pt x="18443" y="4961"/>
                </a:lnTo>
                <a:lnTo>
                  <a:pt x="18067" y="4460"/>
                </a:lnTo>
                <a:lnTo>
                  <a:pt x="17691" y="4034"/>
                </a:lnTo>
                <a:lnTo>
                  <a:pt x="17215" y="3608"/>
                </a:lnTo>
                <a:lnTo>
                  <a:pt x="16739" y="3232"/>
                </a:lnTo>
                <a:lnTo>
                  <a:pt x="16263" y="2832"/>
                </a:lnTo>
                <a:lnTo>
                  <a:pt x="15686" y="2506"/>
                </a:lnTo>
                <a:lnTo>
                  <a:pt x="15185" y="2205"/>
                </a:lnTo>
                <a:lnTo>
                  <a:pt x="14609" y="1929"/>
                </a:lnTo>
                <a:lnTo>
                  <a:pt x="14032" y="1704"/>
                </a:lnTo>
                <a:lnTo>
                  <a:pt x="13431" y="1503"/>
                </a:lnTo>
                <a:lnTo>
                  <a:pt x="13481" y="1278"/>
                </a:lnTo>
                <a:lnTo>
                  <a:pt x="13481" y="1103"/>
                </a:lnTo>
                <a:lnTo>
                  <a:pt x="13431" y="952"/>
                </a:lnTo>
                <a:lnTo>
                  <a:pt x="13356" y="777"/>
                </a:lnTo>
                <a:lnTo>
                  <a:pt x="13256" y="626"/>
                </a:lnTo>
                <a:lnTo>
                  <a:pt x="13080" y="526"/>
                </a:lnTo>
                <a:lnTo>
                  <a:pt x="12930" y="426"/>
                </a:lnTo>
                <a:lnTo>
                  <a:pt x="12704" y="301"/>
                </a:lnTo>
                <a:lnTo>
                  <a:pt x="12278" y="175"/>
                </a:lnTo>
                <a:lnTo>
                  <a:pt x="11802" y="25"/>
                </a:lnTo>
                <a:lnTo>
                  <a:pt x="11276" y="0"/>
                </a:lnTo>
                <a:lnTo>
                  <a:pt x="10825" y="0"/>
                </a:lnTo>
                <a:lnTo>
                  <a:pt x="10324" y="0"/>
                </a:lnTo>
                <a:lnTo>
                  <a:pt x="9848" y="25"/>
                </a:lnTo>
                <a:lnTo>
                  <a:pt x="9347" y="175"/>
                </a:lnTo>
                <a:lnTo>
                  <a:pt x="8921" y="301"/>
                </a:lnTo>
                <a:lnTo>
                  <a:pt x="8695" y="426"/>
                </a:lnTo>
                <a:lnTo>
                  <a:pt x="8545" y="526"/>
                </a:lnTo>
                <a:lnTo>
                  <a:pt x="8394" y="626"/>
                </a:lnTo>
                <a:lnTo>
                  <a:pt x="8269" y="777"/>
                </a:lnTo>
                <a:lnTo>
                  <a:pt x="8169" y="952"/>
                </a:lnTo>
                <a:lnTo>
                  <a:pt x="8144" y="1103"/>
                </a:lnTo>
                <a:lnTo>
                  <a:pt x="8144" y="1278"/>
                </a:lnTo>
                <a:lnTo>
                  <a:pt x="8219" y="1503"/>
                </a:lnTo>
                <a:lnTo>
                  <a:pt x="7618" y="1704"/>
                </a:lnTo>
                <a:lnTo>
                  <a:pt x="7066" y="1929"/>
                </a:lnTo>
                <a:lnTo>
                  <a:pt x="6490" y="2205"/>
                </a:lnTo>
                <a:lnTo>
                  <a:pt x="5939" y="2456"/>
                </a:lnTo>
                <a:lnTo>
                  <a:pt x="5438" y="2781"/>
                </a:lnTo>
                <a:lnTo>
                  <a:pt x="4961" y="3132"/>
                </a:lnTo>
                <a:lnTo>
                  <a:pt x="4485" y="3533"/>
                </a:lnTo>
                <a:lnTo>
                  <a:pt x="4059" y="3959"/>
                </a:lnTo>
                <a:lnTo>
                  <a:pt x="3633" y="4385"/>
                </a:lnTo>
                <a:lnTo>
                  <a:pt x="3232" y="4861"/>
                </a:lnTo>
                <a:lnTo>
                  <a:pt x="2857" y="5387"/>
                </a:lnTo>
                <a:lnTo>
                  <a:pt x="2506" y="5889"/>
                </a:lnTo>
                <a:lnTo>
                  <a:pt x="2205" y="6465"/>
                </a:lnTo>
                <a:lnTo>
                  <a:pt x="1955" y="7016"/>
                </a:lnTo>
                <a:lnTo>
                  <a:pt x="1729" y="7568"/>
                </a:lnTo>
                <a:lnTo>
                  <a:pt x="1529" y="8169"/>
                </a:lnTo>
                <a:lnTo>
                  <a:pt x="1303" y="8144"/>
                </a:lnTo>
                <a:lnTo>
                  <a:pt x="1128" y="8144"/>
                </a:lnTo>
                <a:lnTo>
                  <a:pt x="977" y="8169"/>
                </a:lnTo>
                <a:lnTo>
                  <a:pt x="802" y="8269"/>
                </a:lnTo>
                <a:lnTo>
                  <a:pt x="652" y="8344"/>
                </a:lnTo>
                <a:lnTo>
                  <a:pt x="526" y="8520"/>
                </a:lnTo>
                <a:lnTo>
                  <a:pt x="451" y="8695"/>
                </a:lnTo>
                <a:lnTo>
                  <a:pt x="326" y="8896"/>
                </a:lnTo>
                <a:lnTo>
                  <a:pt x="200" y="9347"/>
                </a:lnTo>
                <a:lnTo>
                  <a:pt x="50" y="9823"/>
                </a:lnTo>
                <a:lnTo>
                  <a:pt x="0" y="10324"/>
                </a:lnTo>
                <a:lnTo>
                  <a:pt x="0" y="10800"/>
                </a:lnTo>
                <a:lnTo>
                  <a:pt x="0" y="11276"/>
                </a:lnTo>
                <a:lnTo>
                  <a:pt x="50" y="11727"/>
                </a:lnTo>
                <a:lnTo>
                  <a:pt x="200" y="12253"/>
                </a:lnTo>
                <a:lnTo>
                  <a:pt x="326" y="12704"/>
                </a:lnTo>
                <a:lnTo>
                  <a:pt x="451" y="12905"/>
                </a:lnTo>
                <a:lnTo>
                  <a:pt x="526" y="13080"/>
                </a:lnTo>
                <a:lnTo>
                  <a:pt x="652" y="13206"/>
                </a:lnTo>
                <a:lnTo>
                  <a:pt x="802" y="13331"/>
                </a:lnTo>
                <a:lnTo>
                  <a:pt x="977" y="13406"/>
                </a:lnTo>
                <a:lnTo>
                  <a:pt x="1128" y="13456"/>
                </a:lnTo>
                <a:lnTo>
                  <a:pt x="1303" y="13456"/>
                </a:lnTo>
                <a:lnTo>
                  <a:pt x="1529" y="13406"/>
                </a:lnTo>
                <a:lnTo>
                  <a:pt x="1729" y="13982"/>
                </a:lnTo>
                <a:lnTo>
                  <a:pt x="1955" y="14584"/>
                </a:lnTo>
                <a:lnTo>
                  <a:pt x="2255" y="15135"/>
                </a:lnTo>
                <a:lnTo>
                  <a:pt x="2556" y="15736"/>
                </a:lnTo>
                <a:lnTo>
                  <a:pt x="2907" y="16263"/>
                </a:lnTo>
                <a:lnTo>
                  <a:pt x="3283" y="16764"/>
                </a:lnTo>
                <a:lnTo>
                  <a:pt x="3684" y="17240"/>
                </a:lnTo>
                <a:lnTo>
                  <a:pt x="4110" y="17741"/>
                </a:lnTo>
                <a:lnTo>
                  <a:pt x="4535" y="18117"/>
                </a:lnTo>
                <a:lnTo>
                  <a:pt x="5012" y="18493"/>
                </a:lnTo>
                <a:lnTo>
                  <a:pt x="5463" y="18844"/>
                </a:lnTo>
                <a:lnTo>
                  <a:pt x="5989" y="19144"/>
                </a:lnTo>
                <a:lnTo>
                  <a:pt x="6490" y="19420"/>
                </a:lnTo>
                <a:lnTo>
                  <a:pt x="7066" y="19645"/>
                </a:lnTo>
                <a:lnTo>
                  <a:pt x="7618" y="19921"/>
                </a:lnTo>
                <a:lnTo>
                  <a:pt x="8219" y="20071"/>
                </a:lnTo>
                <a:lnTo>
                  <a:pt x="8144" y="20297"/>
                </a:lnTo>
                <a:lnTo>
                  <a:pt x="8144" y="20472"/>
                </a:lnTo>
                <a:lnTo>
                  <a:pt x="8169" y="20648"/>
                </a:lnTo>
                <a:lnTo>
                  <a:pt x="8269" y="20823"/>
                </a:lnTo>
                <a:lnTo>
                  <a:pt x="8394" y="20948"/>
                </a:lnTo>
                <a:lnTo>
                  <a:pt x="8545" y="21074"/>
                </a:lnTo>
                <a:lnTo>
                  <a:pt x="8695" y="21149"/>
                </a:lnTo>
                <a:lnTo>
                  <a:pt x="8921" y="21299"/>
                </a:lnTo>
                <a:lnTo>
                  <a:pt x="9347" y="21425"/>
                </a:lnTo>
                <a:lnTo>
                  <a:pt x="9848" y="21550"/>
                </a:lnTo>
                <a:lnTo>
                  <a:pt x="10324" y="21600"/>
                </a:lnTo>
                <a:lnTo>
                  <a:pt x="10825" y="21600"/>
                </a:lnTo>
                <a:lnTo>
                  <a:pt x="11276" y="21600"/>
                </a:lnTo>
                <a:lnTo>
                  <a:pt x="11802" y="21550"/>
                </a:lnTo>
                <a:lnTo>
                  <a:pt x="12278" y="21425"/>
                </a:lnTo>
                <a:lnTo>
                  <a:pt x="12704" y="21299"/>
                </a:lnTo>
                <a:lnTo>
                  <a:pt x="12930" y="21149"/>
                </a:lnTo>
                <a:lnTo>
                  <a:pt x="13080" y="21074"/>
                </a:lnTo>
                <a:lnTo>
                  <a:pt x="13256" y="20948"/>
                </a:lnTo>
                <a:lnTo>
                  <a:pt x="13356" y="20823"/>
                </a:lnTo>
                <a:lnTo>
                  <a:pt x="13431" y="20648"/>
                </a:lnTo>
                <a:lnTo>
                  <a:pt x="13481" y="20472"/>
                </a:lnTo>
                <a:lnTo>
                  <a:pt x="13481" y="20297"/>
                </a:lnTo>
                <a:lnTo>
                  <a:pt x="13431" y="20071"/>
                </a:lnTo>
                <a:lnTo>
                  <a:pt x="14032" y="19871"/>
                </a:lnTo>
                <a:lnTo>
                  <a:pt x="14609" y="19645"/>
                </a:lnTo>
                <a:lnTo>
                  <a:pt x="15135" y="19395"/>
                </a:lnTo>
                <a:lnTo>
                  <a:pt x="15686" y="19094"/>
                </a:lnTo>
                <a:lnTo>
                  <a:pt x="16213" y="18768"/>
                </a:lnTo>
                <a:lnTo>
                  <a:pt x="16739" y="18393"/>
                </a:lnTo>
                <a:lnTo>
                  <a:pt x="17165" y="18017"/>
                </a:lnTo>
                <a:lnTo>
                  <a:pt x="17641" y="17591"/>
                </a:lnTo>
                <a:close/>
              </a:path>
              <a:path w="21600" h="21600" extrusionOk="0">
                <a:moveTo>
                  <a:pt x="13431" y="1503"/>
                </a:moveTo>
                <a:lnTo>
                  <a:pt x="13080" y="1428"/>
                </a:lnTo>
                <a:lnTo>
                  <a:pt x="12780" y="1378"/>
                </a:lnTo>
                <a:lnTo>
                  <a:pt x="12479" y="1278"/>
                </a:lnTo>
                <a:lnTo>
                  <a:pt x="12128" y="1253"/>
                </a:lnTo>
                <a:lnTo>
                  <a:pt x="11802" y="1203"/>
                </a:lnTo>
                <a:lnTo>
                  <a:pt x="11477" y="1203"/>
                </a:lnTo>
                <a:lnTo>
                  <a:pt x="11151" y="1153"/>
                </a:lnTo>
                <a:lnTo>
                  <a:pt x="10825" y="1153"/>
                </a:lnTo>
                <a:lnTo>
                  <a:pt x="10449" y="1153"/>
                </a:lnTo>
                <a:lnTo>
                  <a:pt x="10174" y="1203"/>
                </a:lnTo>
                <a:lnTo>
                  <a:pt x="9798" y="1203"/>
                </a:lnTo>
                <a:lnTo>
                  <a:pt x="9472" y="1253"/>
                </a:lnTo>
                <a:lnTo>
                  <a:pt x="9171" y="1278"/>
                </a:lnTo>
                <a:lnTo>
                  <a:pt x="8820" y="1378"/>
                </a:lnTo>
                <a:lnTo>
                  <a:pt x="8545" y="1428"/>
                </a:lnTo>
                <a:lnTo>
                  <a:pt x="8219" y="1503"/>
                </a:lnTo>
                <a:moveTo>
                  <a:pt x="1529" y="8169"/>
                </a:moveTo>
                <a:lnTo>
                  <a:pt x="1453" y="8520"/>
                </a:lnTo>
                <a:lnTo>
                  <a:pt x="1403" y="8820"/>
                </a:lnTo>
                <a:lnTo>
                  <a:pt x="1303" y="9121"/>
                </a:lnTo>
                <a:lnTo>
                  <a:pt x="1253" y="9447"/>
                </a:lnTo>
                <a:lnTo>
                  <a:pt x="1228" y="9823"/>
                </a:lnTo>
                <a:lnTo>
                  <a:pt x="1228" y="10098"/>
                </a:lnTo>
                <a:lnTo>
                  <a:pt x="1178" y="10449"/>
                </a:lnTo>
                <a:lnTo>
                  <a:pt x="1178" y="10800"/>
                </a:lnTo>
                <a:lnTo>
                  <a:pt x="1178" y="11126"/>
                </a:lnTo>
                <a:lnTo>
                  <a:pt x="1228" y="11502"/>
                </a:lnTo>
                <a:lnTo>
                  <a:pt x="1228" y="11777"/>
                </a:lnTo>
                <a:lnTo>
                  <a:pt x="1253" y="12128"/>
                </a:lnTo>
                <a:lnTo>
                  <a:pt x="1303" y="12429"/>
                </a:lnTo>
                <a:lnTo>
                  <a:pt x="1403" y="12755"/>
                </a:lnTo>
                <a:lnTo>
                  <a:pt x="1453" y="13080"/>
                </a:lnTo>
                <a:lnTo>
                  <a:pt x="1529" y="13406"/>
                </a:lnTo>
                <a:moveTo>
                  <a:pt x="13431" y="20071"/>
                </a:moveTo>
                <a:lnTo>
                  <a:pt x="13080" y="20172"/>
                </a:lnTo>
                <a:lnTo>
                  <a:pt x="12780" y="20222"/>
                </a:lnTo>
                <a:lnTo>
                  <a:pt x="12479" y="20297"/>
                </a:lnTo>
                <a:lnTo>
                  <a:pt x="12128" y="20347"/>
                </a:lnTo>
                <a:lnTo>
                  <a:pt x="11802" y="20397"/>
                </a:lnTo>
                <a:lnTo>
                  <a:pt x="11477" y="20397"/>
                </a:lnTo>
                <a:lnTo>
                  <a:pt x="11151" y="20447"/>
                </a:lnTo>
                <a:lnTo>
                  <a:pt x="10825" y="20447"/>
                </a:lnTo>
                <a:lnTo>
                  <a:pt x="10449" y="20447"/>
                </a:lnTo>
                <a:lnTo>
                  <a:pt x="10174" y="20397"/>
                </a:lnTo>
                <a:lnTo>
                  <a:pt x="9798" y="20397"/>
                </a:lnTo>
                <a:lnTo>
                  <a:pt x="9472" y="20347"/>
                </a:lnTo>
                <a:lnTo>
                  <a:pt x="9171" y="20297"/>
                </a:lnTo>
                <a:lnTo>
                  <a:pt x="8820" y="20222"/>
                </a:lnTo>
                <a:lnTo>
                  <a:pt x="8545" y="20172"/>
                </a:lnTo>
                <a:lnTo>
                  <a:pt x="8219" y="20071"/>
                </a:lnTo>
                <a:moveTo>
                  <a:pt x="20071" y="13406"/>
                </a:moveTo>
                <a:lnTo>
                  <a:pt x="20172" y="13080"/>
                </a:lnTo>
                <a:lnTo>
                  <a:pt x="20222" y="12755"/>
                </a:lnTo>
                <a:lnTo>
                  <a:pt x="20297" y="12429"/>
                </a:lnTo>
                <a:lnTo>
                  <a:pt x="20347" y="12128"/>
                </a:lnTo>
                <a:lnTo>
                  <a:pt x="20397" y="11777"/>
                </a:lnTo>
                <a:lnTo>
                  <a:pt x="20447" y="11502"/>
                </a:lnTo>
                <a:lnTo>
                  <a:pt x="20447" y="11126"/>
                </a:lnTo>
                <a:lnTo>
                  <a:pt x="20447" y="10800"/>
                </a:lnTo>
                <a:lnTo>
                  <a:pt x="20447" y="10449"/>
                </a:lnTo>
                <a:lnTo>
                  <a:pt x="20447" y="10098"/>
                </a:lnTo>
                <a:lnTo>
                  <a:pt x="20397" y="9823"/>
                </a:lnTo>
                <a:lnTo>
                  <a:pt x="20347" y="9447"/>
                </a:lnTo>
                <a:lnTo>
                  <a:pt x="20297" y="9121"/>
                </a:lnTo>
                <a:lnTo>
                  <a:pt x="20222" y="8820"/>
                </a:lnTo>
                <a:lnTo>
                  <a:pt x="20172" y="8520"/>
                </a:lnTo>
                <a:lnTo>
                  <a:pt x="20071" y="8169"/>
                </a:lnTo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220072" y="5624041"/>
            <a:ext cx="39193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Kdo je ve tvém životě nejdůležitější? Koho by </a:t>
            </a:r>
            <a:r>
              <a:rPr lang="cs-CZ" b="1" dirty="0"/>
              <a:t>s</a:t>
            </a:r>
            <a:r>
              <a:rPr lang="cs-CZ" b="1" dirty="0" smtClean="0"/>
              <a:t> usadil ke stolu se čtyřmi židlemi: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418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Microsoft Office klipart </a:t>
            </a:r>
            <a:r>
              <a:rPr lang="cs-CZ" dirty="0" smtClean="0"/>
              <a:t>2010</a:t>
            </a:r>
          </a:p>
          <a:p>
            <a:r>
              <a:rPr lang="cs-CZ" smtClean="0"/>
              <a:t>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70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</TotalTime>
  <Words>220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Cesta</vt:lpstr>
      <vt:lpstr>Rastrový obrázek</vt:lpstr>
      <vt:lpstr>Prezentace aplikace PowerPoint</vt:lpstr>
      <vt:lpstr>Prezentace aplikace PowerPoint</vt:lpstr>
      <vt:lpstr>ŽIVOT MEZI LIDMI</vt:lpstr>
      <vt:lpstr>Prezentace aplikace PowerPoint</vt:lpstr>
      <vt:lpstr>Prezentace aplikace PowerPoint</vt:lpstr>
      <vt:lpstr>Prezentace aplikace PowerPoint</vt:lpstr>
      <vt:lpstr>Prezentace aplikace PowerPoint</vt:lpstr>
      <vt:lpstr> Členění sociálních skupin</vt:lpstr>
      <vt:lpstr>ZASEDACÍ STŮL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MEZI LIDMI</dc:title>
  <dc:creator>iveta</dc:creator>
  <cp:lastModifiedBy>jitka</cp:lastModifiedBy>
  <cp:revision>17</cp:revision>
  <dcterms:created xsi:type="dcterms:W3CDTF">2012-11-03T08:57:30Z</dcterms:created>
  <dcterms:modified xsi:type="dcterms:W3CDTF">2013-09-03T15:09:11Z</dcterms:modified>
</cp:coreProperties>
</file>