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16"/>
  </p:notesMasterIdLst>
  <p:sldIdLst>
    <p:sldId id="309" r:id="rId2"/>
    <p:sldId id="256" r:id="rId3"/>
    <p:sldId id="316" r:id="rId4"/>
    <p:sldId id="310" r:id="rId5"/>
    <p:sldId id="317" r:id="rId6"/>
    <p:sldId id="318" r:id="rId7"/>
    <p:sldId id="319" r:id="rId8"/>
    <p:sldId id="323" r:id="rId9"/>
    <p:sldId id="320" r:id="rId10"/>
    <p:sldId id="321" r:id="rId11"/>
    <p:sldId id="322" r:id="rId12"/>
    <p:sldId id="324" r:id="rId13"/>
    <p:sldId id="325" r:id="rId14"/>
    <p:sldId id="30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4" autoAdjust="0"/>
    <p:restoredTop sz="93554" autoAdjust="0"/>
  </p:normalViewPr>
  <p:slideViewPr>
    <p:cSldViewPr>
      <p:cViewPr varScale="1">
        <p:scale>
          <a:sx n="70" d="100"/>
          <a:sy n="70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70222414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47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Finanční trhy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Podílové listy, obligace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17.12.2012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finančních trhů.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3. ročníku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</a:t>
                      </a:r>
                      <a:r>
                        <a:rPr lang="cs-CZ" sz="140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Slouží </a:t>
                      </a:r>
                      <a:r>
                        <a:rPr lang="cs-CZ" sz="140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 k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SGaS04\AppData\Local\Microsoft\Windows\Temporary Internet Files\Content.IE5\QHP7GZDH\MC900438780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149">
            <a:off x="4557171" y="1291655"/>
            <a:ext cx="4174664" cy="34788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FINANČNÍ TRHY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Podílové listy</a:t>
            </a:r>
            <a:r>
              <a:rPr lang="cs-CZ" b="1" smtClean="0"/>
              <a:t>, obligace</a:t>
            </a:r>
            <a:endParaRPr lang="cs-CZ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280831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514350" indent="-514350" algn="just" hangingPunct="0">
              <a:lnSpc>
                <a:spcPct val="300000"/>
              </a:lnSpc>
              <a:buClr>
                <a:srgbClr val="CC6600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PODÍLOVÉ LISTY			</a:t>
            </a:r>
          </a:p>
          <a:p>
            <a:pPr marL="514350" indent="-514350" algn="just" hangingPunct="0">
              <a:lnSpc>
                <a:spcPct val="300000"/>
              </a:lnSpc>
              <a:buClr>
                <a:srgbClr val="CC6600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OBLIGACE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6804248" y="2204864"/>
            <a:ext cx="720080" cy="576064"/>
          </a:xfrm>
          <a:prstGeom prst="actionButtonForwardNex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6804248" y="3551766"/>
            <a:ext cx="720080" cy="576064"/>
          </a:xfrm>
          <a:prstGeom prst="actionButtonForwardNex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194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PODÍLOVÉ LISTY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hangingPunct="0">
              <a:buClr>
                <a:srgbClr val="FF0D0D"/>
              </a:buClr>
              <a:buNone/>
            </a:pP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Podílový fond </a:t>
            </a:r>
          </a:p>
          <a:p>
            <a:pPr algn="just" hangingPunct="0">
              <a:lnSpc>
                <a:spcPct val="150000"/>
              </a:lnSpc>
              <a:buClr>
                <a:srgbClr val="FF0D0D"/>
              </a:buClr>
              <a:buFont typeface="Arial" pitchFamily="34" charset="0"/>
              <a:buChar char="•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společnost emitující  </a:t>
            </a: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podílové listy</a:t>
            </a:r>
          </a:p>
          <a:p>
            <a:pPr algn="just" hangingPunct="0">
              <a:lnSpc>
                <a:spcPct val="150000"/>
              </a:lnSpc>
              <a:buClr>
                <a:srgbClr val="FF0D0D"/>
              </a:buClr>
              <a:buFont typeface="Arial" pitchFamily="34" charset="0"/>
              <a:buChar char="•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shromažďuje peníze od investorů</a:t>
            </a:r>
          </a:p>
          <a:p>
            <a:pPr algn="just" hangingPunct="0">
              <a:lnSpc>
                <a:spcPct val="150000"/>
              </a:lnSpc>
              <a:buClr>
                <a:srgbClr val="FF0D0D"/>
              </a:buClr>
              <a:buFont typeface="Arial" pitchFamily="34" charset="0"/>
              <a:buChar char="•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kapitálem obchoduje na burze </a:t>
            </a:r>
          </a:p>
          <a:p>
            <a:pPr marL="0" indent="0" algn="just" hangingPunc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– nakupuje, prodává cenné papíry</a:t>
            </a:r>
          </a:p>
          <a:p>
            <a:pPr algn="just" hangingPunct="0">
              <a:lnSpc>
                <a:spcPct val="150000"/>
              </a:lnSpc>
              <a:buClr>
                <a:srgbClr val="FF0D0D"/>
              </a:buClr>
              <a:buFont typeface="Arial" pitchFamily="34" charset="0"/>
              <a:buChar char="•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investorům vyplácí </a:t>
            </a: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podíly</a:t>
            </a:r>
          </a:p>
        </p:txBody>
      </p:sp>
      <p:pic>
        <p:nvPicPr>
          <p:cNvPr id="1026" name="Picture 2" descr="C:\Users\SSGaS04\AppData\Local\Microsoft\Windows\Temporary Internet Files\Content.IE5\RH0XOSY8\MC90031250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021" y="5027388"/>
            <a:ext cx="1503452" cy="1137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7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PODÍLOVÉ LISTY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hangingPunct="0">
              <a:buClr>
                <a:srgbClr val="FF0D0D"/>
              </a:buClr>
              <a:buNone/>
            </a:pP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Podílové fondy </a:t>
            </a:r>
          </a:p>
          <a:p>
            <a:pPr marL="0" indent="0" algn="ctr" hangingPunc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 r. 2000 prošly procesem</a:t>
            </a:r>
          </a:p>
          <a:p>
            <a:pPr marL="0" indent="0" algn="ctr" hangingPunct="0">
              <a:lnSpc>
                <a:spcPct val="150000"/>
              </a:lnSpc>
              <a:buClr>
                <a:srgbClr val="FF0D0D"/>
              </a:buClr>
              <a:buNone/>
            </a:pPr>
            <a:endParaRPr lang="cs-CZ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 hangingPunct="0">
              <a:lnSpc>
                <a:spcPct val="150000"/>
              </a:lnSpc>
              <a:buClr>
                <a:srgbClr val="FF0D0D"/>
              </a:buClr>
              <a:buFont typeface="+mj-lt"/>
              <a:buAutoNum type="arabicPeriod"/>
            </a:pPr>
            <a:r>
              <a:rPr lang="cs-CZ" b="1" dirty="0" err="1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přelicencování</a:t>
            </a: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–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Komise cenných papírů </a:t>
            </a:r>
            <a:r>
              <a:rPr lang="cs-CZ" dirty="0" err="1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přelicencovala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fondy vzniklé při kuponové privatizaci</a:t>
            </a:r>
          </a:p>
          <a:p>
            <a:pPr marL="0" indent="0" hangingPunct="0">
              <a:lnSpc>
                <a:spcPct val="150000"/>
              </a:lnSpc>
              <a:buClr>
                <a:srgbClr val="FF0D0D"/>
              </a:buClr>
              <a:buNone/>
              <a:tabLst>
                <a:tab pos="444500" algn="l"/>
              </a:tabLst>
            </a:pPr>
            <a:endParaRPr lang="cs-CZ" b="1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50" name="Picture 2" descr="C:\Users\SSGaS04\AppData\Local\Microsoft\Windows\Temporary Internet Files\Content.IE5\QHP7GZDH\MC90031099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313" y="3026363"/>
            <a:ext cx="862750" cy="838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93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PODÍLOVÉ LISTY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hangingPunct="0">
              <a:buClr>
                <a:srgbClr val="FF0D0D"/>
              </a:buClr>
              <a:buNone/>
            </a:pP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Podílové fondy </a:t>
            </a:r>
          </a:p>
          <a:p>
            <a:pPr marL="0" indent="0" algn="ctr" hangingPunc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 r. 2000 prošly procesem</a:t>
            </a:r>
          </a:p>
          <a:p>
            <a:pPr marL="514350" indent="-514350" hangingPunct="0">
              <a:lnSpc>
                <a:spcPct val="150000"/>
              </a:lnSpc>
              <a:buClr>
                <a:srgbClr val="FF0D0D"/>
              </a:buClr>
              <a:buFont typeface="+mj-lt"/>
              <a:buAutoNum type="arabicPeriod" startAt="2"/>
            </a:pP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otevírání –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otevřené fondy mají povinnost od majitele podílový list odkoupit zpět</a:t>
            </a:r>
          </a:p>
          <a:p>
            <a:pPr marL="0" indent="0" hangingPunct="0">
              <a:lnSpc>
                <a:spcPct val="150000"/>
              </a:lnSpc>
              <a:buClr>
                <a:srgbClr val="FF0D0D"/>
              </a:buClr>
              <a:buNone/>
            </a:pPr>
            <a:endParaRPr lang="cs-CZ" b="1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hangingPunct="0">
              <a:lnSpc>
                <a:spcPct val="150000"/>
              </a:lnSpc>
              <a:buClr>
                <a:srgbClr val="FF0D0D"/>
              </a:buClr>
              <a:buNone/>
              <a:tabLst>
                <a:tab pos="444500" algn="l"/>
              </a:tabLst>
            </a:pPr>
            <a:endParaRPr lang="cs-CZ" b="1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074" name="Picture 2" descr="C:\Users\SSGaS04\AppData\Local\Microsoft\Windows\Temporary Internet Files\Content.IE5\RNKDOS7Z\MC9004406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247" y="4221088"/>
            <a:ext cx="1734440" cy="1731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621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PODÍLOVÉ LISTY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1764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hangingPunct="0">
              <a:buClr>
                <a:srgbClr val="FF0D0D"/>
              </a:buClr>
              <a:buNone/>
            </a:pP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Podílový list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cenný papír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vyšší výnos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vyšší riziko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podléhá schválení ministerstva financí</a:t>
            </a:r>
          </a:p>
          <a:p>
            <a:pPr marL="0" indent="0" hangingPunct="0">
              <a:lnSpc>
                <a:spcPct val="150000"/>
              </a:lnSpc>
              <a:buClr>
                <a:srgbClr val="FF0D0D"/>
              </a:buClr>
              <a:buNone/>
            </a:pPr>
            <a:endParaRPr lang="cs-CZ" b="1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hangingPunct="0">
              <a:lnSpc>
                <a:spcPct val="150000"/>
              </a:lnSpc>
              <a:buClr>
                <a:srgbClr val="FF0D0D"/>
              </a:buClr>
              <a:buNone/>
              <a:tabLst>
                <a:tab pos="444500" algn="l"/>
              </a:tabLst>
            </a:pPr>
            <a:endParaRPr lang="cs-CZ" b="1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4099" name="Picture 3" descr="C:\Users\SSGaS04\AppData\Local\Microsoft\Windows\Temporary Internet Files\Content.IE5\RH0XOSY8\MC900331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708920"/>
            <a:ext cx="1769952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34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PODÍLOVÉ LISTY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595969" y="6237312"/>
            <a:ext cx="608287" cy="365125"/>
          </a:xfrm>
        </p:spPr>
        <p:txBody>
          <a:bodyPr/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5365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hangingPunct="0">
              <a:buClr>
                <a:srgbClr val="FF0D0D"/>
              </a:buClr>
              <a:buNone/>
            </a:pP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Podílový list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majitel má právo na:</a:t>
            </a:r>
          </a:p>
          <a:p>
            <a:pPr lvl="1"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 na zisku</a:t>
            </a:r>
          </a:p>
          <a:p>
            <a:pPr lvl="1"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účast na valné hromadě</a:t>
            </a:r>
          </a:p>
          <a:p>
            <a:pPr lvl="1"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 na likvidačním zůstatku</a:t>
            </a:r>
          </a:p>
          <a:p>
            <a:pPr lvl="1"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přednostní nákup nových podílových listů						</a:t>
            </a:r>
          </a:p>
          <a:p>
            <a:pPr marL="0" indent="0" hangingPunct="0">
              <a:lnSpc>
                <a:spcPct val="150000"/>
              </a:lnSpc>
              <a:buClr>
                <a:srgbClr val="FF0D0D"/>
              </a:buClr>
              <a:buNone/>
            </a:pPr>
            <a:endParaRPr lang="cs-CZ" b="1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hangingPunct="0">
              <a:lnSpc>
                <a:spcPct val="150000"/>
              </a:lnSpc>
              <a:buClr>
                <a:srgbClr val="FF0D0D"/>
              </a:buClr>
              <a:buNone/>
              <a:tabLst>
                <a:tab pos="444500" algn="l"/>
              </a:tabLst>
            </a:pPr>
            <a:endParaRPr lang="cs-CZ" b="1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5" name="Picture 3" descr="C:\Users\SSGaS04\AppData\Local\Microsoft\Windows\Temporary Internet Files\Content.IE5\RH0XOSY8\MC900331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088" y="2148196"/>
            <a:ext cx="1769952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ačátek 2">
            <a:hlinkClick r:id="rId3" action="ppaction://hlinksldjump" highlightClick="1"/>
          </p:cNvPr>
          <p:cNvSpPr/>
          <p:nvPr/>
        </p:nvSpPr>
        <p:spPr>
          <a:xfrm>
            <a:off x="7787537" y="5617912"/>
            <a:ext cx="884976" cy="648072"/>
          </a:xfrm>
          <a:prstGeom prst="actionButtonBeginning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49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7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úvěrový cenný papír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dluhopis – zachycuje vztah mezi 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Font typeface="Wingdings" pitchFamily="2" charset="2"/>
              <a:buChar char="§"/>
            </a:pPr>
            <a:endParaRPr lang="cs-CZ" sz="28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věřitel									dlužník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(investor)								(emitent)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OBLIGACE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1027" name="Picture 3" descr="C:\Users\SSGaS04\AppData\Local\Microsoft\Windows\Temporary Internet Files\Content.IE5\RNKDOS7Z\MC900442018[1].png"/>
          <p:cNvPicPr>
            <a:picLocks noChangeAspect="1" noChangeArrowheads="1"/>
          </p:cNvPicPr>
          <p:nvPr/>
        </p:nvPicPr>
        <p:blipFill rotWithShape="1"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1864" b="20573"/>
          <a:stretch/>
        </p:blipFill>
        <p:spPr bwMode="auto">
          <a:xfrm>
            <a:off x="3059831" y="4149080"/>
            <a:ext cx="2742857" cy="92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5792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sz="half" idx="1"/>
          </p:nvPr>
        </p:nvSpPr>
        <p:spPr>
          <a:xfrm>
            <a:off x="4932040" y="2196607"/>
            <a:ext cx="3471277" cy="4051301"/>
          </a:xfr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7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 fontScale="925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3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dlužník	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3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(emitent)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30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3000" dirty="0" smtClean="0">
                <a:solidFill>
                  <a:schemeClr val="accent5">
                    <a:lumMod val="75000"/>
                  </a:schemeClr>
                </a:solidFill>
              </a:rPr>
              <a:t>zavazuje se vrátit vloženou částku povýšenou o úrok za určitou dobu</a:t>
            </a:r>
            <a:endParaRPr lang="cs-CZ" sz="30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OBLIGACE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2154278"/>
            <a:ext cx="3471277" cy="4083034"/>
          </a:xfr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7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 fontScale="25000" lnSpcReduction="2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45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12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věřitel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12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(investor)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8600" dirty="0" smtClean="0">
                <a:solidFill>
                  <a:schemeClr val="accent5">
                    <a:lumMod val="75000"/>
                  </a:schemeClr>
                </a:solidFill>
              </a:rPr>
              <a:t>	</a:t>
            </a:r>
            <a:endParaRPr lang="cs-CZ" sz="86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86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1200" dirty="0" smtClean="0">
                <a:solidFill>
                  <a:schemeClr val="accent5">
                    <a:lumMod val="75000"/>
                  </a:schemeClr>
                </a:solidFill>
              </a:rPr>
              <a:t>může prodat další osobě před splatností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1200" dirty="0" smtClean="0">
                <a:solidFill>
                  <a:schemeClr val="accent5">
                    <a:lumMod val="75000"/>
                  </a:schemeClr>
                </a:solidFill>
              </a:rPr>
              <a:t>nemá právo podílet se na řízení společnosti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							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1027" name="Picture 3" descr="C:\Users\SSGaS04\AppData\Local\Microsoft\Windows\Temporary Internet Files\Content.IE5\RNKDOS7Z\MC900442018[1].png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1864" b="20573"/>
          <a:stretch/>
        </p:blipFill>
        <p:spPr bwMode="auto">
          <a:xfrm>
            <a:off x="3207332" y="1412776"/>
            <a:ext cx="2742857" cy="92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8812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5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75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OBLIGACE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248472"/>
          </a:xfr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7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Emitenti obligací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stát</a:t>
            </a:r>
          </a:p>
          <a:p>
            <a:pPr marL="5295900" indent="-723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města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podniky</a:t>
            </a:r>
          </a:p>
          <a:p>
            <a:pPr marL="5295900" indent="-723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+mj-lt"/>
              <a:buAutoNum type="arabicPeriod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banky</a:t>
            </a:r>
            <a:endParaRPr lang="cs-CZ" sz="28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4098" name="Picture 2" descr="C:\Users\SSGaS04\AppData\Local\Microsoft\Windows\Temporary Internet Files\Content.IE5\RH0XOSY8\MC9004406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4193" y="5085184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SGaS04\AppData\Local\Microsoft\Windows\Temporary Internet Files\Content.IE5\RNKDOS7Z\MC900310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90101"/>
            <a:ext cx="884321" cy="66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Program Files\Microsoft Office\MEDIA\CAGCAT10\j0297749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54062"/>
            <a:ext cx="651450" cy="619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1249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OBLIGACE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7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Druhy obligací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veřejně obchodovatelné x omezeně obchodovatelné, neobchodovatelné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materializované x dematerializované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2050" name="Picture 2" descr="C:\Users\SSGaS04\AppData\Local\Microsoft\Windows\Temporary Internet Files\Content.IE5\QHP7GZDH\MC900331188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64840"/>
            <a:ext cx="1224136" cy="125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SGaS04\AppData\Local\Microsoft\Windows\Temporary Internet Files\Content.IE5\ER59DRMI\MC90028160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365105"/>
            <a:ext cx="1292048" cy="1277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33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OBLIGACE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7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Druhy </a:t>
            </a:r>
            <a:r>
              <a:rPr lang="cs-CZ" sz="28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obligací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jméno x na majitele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 zárukou x bez záruky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pevným úrokem x s proměnlivým úrokem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3074" name="Picture 2" descr="C:\Users\SSGaS04\AppData\Local\Microsoft\Windows\Temporary Internet Files\Content.IE5\QHP7GZDH\MC9004339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4482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Začátek 5">
            <a:hlinkClick r:id="rId3" action="ppaction://hlinksldjump" highlightClick="1"/>
          </p:cNvPr>
          <p:cNvSpPr/>
          <p:nvPr/>
        </p:nvSpPr>
        <p:spPr>
          <a:xfrm>
            <a:off x="7111960" y="5791000"/>
            <a:ext cx="884976" cy="648072"/>
          </a:xfrm>
          <a:prstGeom prst="actionButtonBeginning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33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17.12.2012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14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ummer">
    <a:dk1>
      <a:sysClr val="windowText" lastClr="000000"/>
    </a:dk1>
    <a:lt1>
      <a:sysClr val="window" lastClr="FFFFFF"/>
    </a:lt1>
    <a:dk2>
      <a:srgbClr val="E89117"/>
    </a:dk2>
    <a:lt2>
      <a:srgbClr val="FEDD78"/>
    </a:lt2>
    <a:accent1>
      <a:srgbClr val="A1B633"/>
    </a:accent1>
    <a:accent2>
      <a:srgbClr val="C4D73F"/>
    </a:accent2>
    <a:accent3>
      <a:srgbClr val="FFCE2D"/>
    </a:accent3>
    <a:accent4>
      <a:srgbClr val="FFA600"/>
    </a:accent4>
    <a:accent5>
      <a:srgbClr val="ED5E00"/>
    </a:accent5>
    <a:accent6>
      <a:srgbClr val="C62D03"/>
    </a:accent6>
    <a:hlink>
      <a:srgbClr val="408080"/>
    </a:hlink>
    <a:folHlink>
      <a:srgbClr val="5EAEAE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2992</TotalTime>
  <Words>316</Words>
  <Application>Microsoft Office PowerPoint</Application>
  <PresentationFormat>Předvádění na obrazovce (4:3)</PresentationFormat>
  <Paragraphs>122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Summer</vt:lpstr>
      <vt:lpstr>DIGITÁLNÍ UČEBNÍ MATERIÁL</vt:lpstr>
      <vt:lpstr>FINANČNÍ TRHY</vt:lpstr>
      <vt:lpstr>OBSAH</vt:lpstr>
      <vt:lpstr>PODÍLOVÉ LISTY</vt:lpstr>
      <vt:lpstr>PODÍLOVÉ LISTY</vt:lpstr>
      <vt:lpstr>PODÍLOVÉ LISTY</vt:lpstr>
      <vt:lpstr>PODÍLOVÉ LISTY</vt:lpstr>
      <vt:lpstr>PODÍLOVÉ LISTY</vt:lpstr>
      <vt:lpstr>OBLIGACE</vt:lpstr>
      <vt:lpstr>OBLIGACE</vt:lpstr>
      <vt:lpstr>OBLIGACE</vt:lpstr>
      <vt:lpstr>OBLIGACE</vt:lpstr>
      <vt:lpstr>OBLIGACE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106</cp:revision>
  <cp:lastPrinted>1601-01-01T00:00:00Z</cp:lastPrinted>
  <dcterms:created xsi:type="dcterms:W3CDTF">2006-11-18T10:07:42Z</dcterms:created>
  <dcterms:modified xsi:type="dcterms:W3CDTF">2013-08-28T18:47:02Z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