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notesMasterIdLst>
    <p:notesMasterId r:id="rId13"/>
  </p:notesMasterIdLst>
  <p:sldIdLst>
    <p:sldId id="309" r:id="rId2"/>
    <p:sldId id="256" r:id="rId3"/>
    <p:sldId id="316" r:id="rId4"/>
    <p:sldId id="310" r:id="rId5"/>
    <p:sldId id="317" r:id="rId6"/>
    <p:sldId id="326" r:id="rId7"/>
    <p:sldId id="320" r:id="rId8"/>
    <p:sldId id="327" r:id="rId9"/>
    <p:sldId id="328" r:id="rId10"/>
    <p:sldId id="329" r:id="rId11"/>
    <p:sldId id="301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0D0D"/>
    <a:srgbClr val="FFCC99"/>
    <a:srgbClr val="00CC66"/>
    <a:srgbClr val="ECF11B"/>
    <a:srgbClr val="009900"/>
    <a:srgbClr val="FFCC66"/>
    <a:srgbClr val="66FF99"/>
    <a:srgbClr val="CC6600"/>
    <a:srgbClr val="FF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54" autoAdjust="0"/>
    <p:restoredTop sz="94237" autoAdjust="0"/>
  </p:normalViewPr>
  <p:slideViewPr>
    <p:cSldViewPr>
      <p:cViewPr varScale="1">
        <p:scale>
          <a:sx n="71" d="100"/>
          <a:sy n="71" d="100"/>
        </p:scale>
        <p:origin x="-36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71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054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54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Verdana" pitchFamily="34" charset="0"/>
              </a:defRPr>
            </a:lvl1pPr>
          </a:lstStyle>
          <a:p>
            <a:endParaRPr lang="cs-CZ"/>
          </a:p>
        </p:txBody>
      </p:sp>
      <p:sp>
        <p:nvSpPr>
          <p:cNvPr id="1054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Verdana" pitchFamily="34" charset="0"/>
              </a:defRPr>
            </a:lvl1pPr>
          </a:lstStyle>
          <a:p>
            <a:fld id="{9A8E331E-0E44-44A8-92B0-D59AC74B370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6876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4D1F7-A2FE-4F83-9E74-FEA5EAAF00A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A9EC04-5F8A-4D99-891C-867D36A18C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C6236E-E720-4EBF-876A-F737F4FCA5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FC2948-A677-443F-BBEC-FC3652DF98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D304F5-9223-4591-B0E8-570B86F295B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9B7A4D-EF8D-4E6A-A614-CE1FE9273C9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3EF51F-E3B1-460F-B8F1-B349523EA28B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A3FBBD-F84B-4D1B-928E-58C48A558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24019-141F-447F-8D22-F8A6CFCF7C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Vypracovala: Ing. Grosserová 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83FC09-7C9D-48FA-ABD0-F85DBCF683C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ransition spd="slow">
    <p:push dir="u"/>
  </p:transition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7813"/>
            <a:ext cx="7931224" cy="918939"/>
          </a:xfrm>
        </p:spPr>
        <p:txBody>
          <a:bodyPr/>
          <a:lstStyle/>
          <a:p>
            <a:r>
              <a:rPr lang="cs-CZ" dirty="0" smtClean="0"/>
              <a:t>DIGITÁLNÍ UČEBNÍ MATERIÁL</a:t>
            </a:r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13253535"/>
              </p:ext>
            </p:extLst>
          </p:nvPr>
        </p:nvGraphicFramePr>
        <p:xfrm>
          <a:off x="611560" y="1340768"/>
          <a:ext cx="8229600" cy="43863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VY_9_INOVACE_EKO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48</a:t>
                      </a:r>
                      <a:endParaRPr lang="cs-CZ" sz="140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7586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Ekonomika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Finanční trhy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Ostatní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cenné papíry kapitálového 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trhu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</a:t>
                      </a:r>
                      <a:r>
                        <a:rPr lang="cs-CZ" sz="1400" b="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Lenka </a:t>
                      </a:r>
                      <a:r>
                        <a:rPr lang="cs-CZ" sz="1400" b="0" baseline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Grosserová</a:t>
                      </a:r>
                      <a:endParaRPr lang="cs-CZ" sz="1400" b="0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1161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17.12.2012</a:t>
                      </a:r>
                    </a:p>
                  </a:txBody>
                  <a:tcPr/>
                </a:tc>
              </a:tr>
              <a:tr h="1063686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s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principy finančních trhů.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</a:t>
                      </a:r>
                      <a:r>
                        <a:rPr lang="cs-CZ" sz="1400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gastronomie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do předmětu „Ekonomika“. Slouží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     k </a:t>
                      </a:r>
                      <a:r>
                        <a:rPr lang="cs-CZ" sz="140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procvičení učiva na interaktivní tabuli.</a:t>
                      </a:r>
                      <a:endParaRPr lang="cs-CZ" sz="1400" b="0" dirty="0" smtClean="0">
                        <a:solidFill>
                          <a:schemeClr val="bg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123728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1324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SSGaS04\AppData\Local\Microsoft\Windows\Temporary Internet Files\Content.IE5\QHP7GZDH\MC900438780[1]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1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03149">
            <a:off x="4557171" y="1291655"/>
            <a:ext cx="4174664" cy="34788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7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387996"/>
            <a:ext cx="6629400" cy="2209800"/>
          </a:xfrm>
        </p:spPr>
        <p:txBody>
          <a:bodyPr/>
          <a:lstStyle/>
          <a:p>
            <a:r>
              <a:rPr lang="cs-CZ" b="1" dirty="0" smtClean="0"/>
              <a:t>FINANČNÍ TRHY</a:t>
            </a:r>
            <a:endParaRPr lang="cs-CZ" b="1" dirty="0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Ostatní </a:t>
            </a:r>
            <a:r>
              <a:rPr lang="cs-CZ" b="1" dirty="0" smtClean="0"/>
              <a:t>cenné papíry </a:t>
            </a:r>
            <a:r>
              <a:rPr lang="cs-CZ" b="1" dirty="0" smtClean="0"/>
              <a:t>kapitálového trhu</a:t>
            </a:r>
            <a:endParaRPr lang="cs-CZ" b="1" dirty="0"/>
          </a:p>
        </p:txBody>
      </p:sp>
      <p:sp>
        <p:nvSpPr>
          <p:cNvPr id="6" name="Rectangle 1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/>
          <a:p>
            <a:fld id="{60817E39-CCF2-4537-97B1-96DCDCCA3003}" type="slidenum">
              <a:rPr lang="cs-CZ"/>
              <a:pPr/>
              <a:t>2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OBSAH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280831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514350" indent="-514350" algn="just" hangingPunct="0">
              <a:lnSpc>
                <a:spcPct val="300000"/>
              </a:lnSpc>
              <a:buClr>
                <a:schemeClr val="accent6">
                  <a:lumMod val="75000"/>
                </a:schemeClr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Hypotéční zástavní listy			</a:t>
            </a:r>
          </a:p>
          <a:p>
            <a:pPr marL="514350" indent="-514350" algn="just" hangingPunct="0">
              <a:lnSpc>
                <a:spcPct val="300000"/>
              </a:lnSpc>
              <a:buClr>
                <a:schemeClr val="accent6">
                  <a:lumMod val="75000"/>
                </a:schemeClr>
              </a:buClr>
              <a:buFont typeface="+mj-lt"/>
              <a:buAutoNum type="arabicPeriod"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Deriváty cenných papírů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3" name="Tlačítko akce: Dopředu nebo Další 2">
            <a:hlinkClick r:id="" action="ppaction://hlinkshowjump?jump=nextslide" highlightClick="1"/>
          </p:cNvPr>
          <p:cNvSpPr/>
          <p:nvPr/>
        </p:nvSpPr>
        <p:spPr>
          <a:xfrm>
            <a:off x="6804248" y="2204864"/>
            <a:ext cx="720080" cy="576064"/>
          </a:xfrm>
          <a:prstGeom prst="actionButtonForwardNex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předu nebo Další 5">
            <a:hlinkClick r:id="rId2" action="ppaction://hlinksldjump" highlightClick="1"/>
          </p:cNvPr>
          <p:cNvSpPr/>
          <p:nvPr/>
        </p:nvSpPr>
        <p:spPr>
          <a:xfrm>
            <a:off x="6804248" y="3551766"/>
            <a:ext cx="720080" cy="576064"/>
          </a:xfrm>
          <a:prstGeom prst="actionButtonForwardNex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819430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HYPOTÉČNÍ ZÁSTAVNÍ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755576" y="1772816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cenné papíry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ručeny hypotékou (zástavou nemovitosti)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emitovány bankami majícími licenci k hypotéčnímu bankovnictví</a:t>
            </a:r>
          </a:p>
        </p:txBody>
      </p:sp>
      <p:pic>
        <p:nvPicPr>
          <p:cNvPr id="1026" name="Picture 2" descr="C:\Users\SSGaS04\AppData\Local\Microsoft\Windows\Temporary Internet Files\Content.IE5\ER59DRMI\MC9004414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156547" y="2060848"/>
            <a:ext cx="1371429" cy="13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36080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PODÍLOVÉ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900113" y="1700808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hangingPunct="0">
              <a:lnSpc>
                <a:spcPct val="150000"/>
              </a:lnSpc>
              <a:buClr>
                <a:srgbClr val="FF0D0D"/>
              </a:buClr>
              <a:buNone/>
              <a:tabLst>
                <a:tab pos="444500" algn="l"/>
              </a:tabLst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žadatel o úvěr																																banka			  </a:t>
            </a:r>
            <a:r>
              <a:rPr lang="cs-CZ" sz="14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peníze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</a:t>
            </a:r>
            <a:r>
              <a:rPr lang="cs-CZ" sz="14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emise HZL</a:t>
            </a: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							investor</a:t>
            </a:r>
          </a:p>
        </p:txBody>
      </p:sp>
      <p:pic>
        <p:nvPicPr>
          <p:cNvPr id="1026" name="Picture 2" descr="C:\Users\SSGaS04\AppData\Local\Microsoft\Windows\Temporary Internet Files\Content.IE5\ER59DRMI\MC900324546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844824"/>
            <a:ext cx="712598" cy="1326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SGaS04\AppData\Local\Microsoft\Windows\Temporary Internet Files\Content.IE5\ER59DRMI\MC90044038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501008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SGaS04\AppData\Local\Microsoft\Windows\Temporary Internet Files\Content.IE5\ER59DRMI\MC90033822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900" y="5016925"/>
            <a:ext cx="994202" cy="862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4482094" y="2348880"/>
            <a:ext cx="1530066" cy="115212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 flipV="1">
            <a:off x="3090558" y="4330673"/>
            <a:ext cx="2156569" cy="79583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9316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260648"/>
            <a:ext cx="7772400" cy="1224136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HYPOTÉČNÍ ZÁSTAVNÍ LISTY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DB23E-2CB7-4DC1-B44A-F765895B0008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755576" y="1772816"/>
            <a:ext cx="7772400" cy="446449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Wingdings" pitchFamily="2" charset="2"/>
              <a:buChar char="n"/>
              <a:defRPr sz="28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5000"/>
              <a:buFont typeface="Wingdings" pitchFamily="2" charset="2"/>
              <a:buChar char="n"/>
              <a:defRPr sz="26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55000"/>
              <a:buFont typeface="Wingdings" pitchFamily="2" charset="2"/>
              <a:buChar char="n"/>
              <a:defRPr sz="23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Wingdings" pitchFamily="2" charset="2"/>
              <a:buChar char="§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0" indent="0" algn="ctr" hangingPunct="0">
              <a:lnSpc>
                <a:spcPct val="150000"/>
              </a:lnSpc>
              <a:buClr>
                <a:srgbClr val="FF0D0D"/>
              </a:buClr>
              <a:buNone/>
            </a:pPr>
            <a:r>
              <a:rPr lang="cs-CZ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Podoba HZL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listinná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zaknihovaná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neveřejně obchodovatelné</a:t>
            </a:r>
          </a:p>
          <a:p>
            <a:pPr hangingPunct="0">
              <a:lnSpc>
                <a:spcPct val="150000"/>
              </a:lnSpc>
              <a:buClr>
                <a:srgbClr val="FF0D0D"/>
              </a:buClr>
            </a:pPr>
            <a:r>
              <a:rPr lang="cs-CZ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veřejně obchodovatelné</a:t>
            </a:r>
          </a:p>
        </p:txBody>
      </p:sp>
      <p:sp>
        <p:nvSpPr>
          <p:cNvPr id="5" name="Tlačítko akce: Začátek 4">
            <a:hlinkClick r:id="rId2" action="ppaction://hlinksldjump" highlightClick="1"/>
          </p:cNvPr>
          <p:cNvSpPr/>
          <p:nvPr/>
        </p:nvSpPr>
        <p:spPr>
          <a:xfrm>
            <a:off x="7380312" y="5466964"/>
            <a:ext cx="884976" cy="648072"/>
          </a:xfrm>
          <a:prstGeom prst="actionButtonBeginning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15396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500"/>
                            </p:stCondLst>
                            <p:childTnLst>
                              <p:par>
                                <p:cTn id="15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DERIVÁTY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odvozené od cenných papírů</a:t>
            </a:r>
          </a:p>
          <a:p>
            <a:pPr algn="just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Wingdings" pitchFamily="2" charset="2"/>
              <a:buChar char="§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předmětem koupě nebo prodeje je určité právo</a:t>
            </a: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1026" name="Picture 2" descr="C:\Users\SSGaS04\AppData\Local\Microsoft\Windows\Temporary Internet Files\Content.IE5\RH0XOSY8\MC900441517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chemeClr val="accent4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437112"/>
            <a:ext cx="1914525" cy="110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057925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DERIVÁTY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derivátů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/>
            </a:pPr>
            <a:r>
              <a:rPr lang="cs-CZ" sz="2800" b="1" dirty="0" err="1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futures</a:t>
            </a: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, forwardy</a:t>
            </a:r>
          </a:p>
          <a:p>
            <a:pPr marL="538163" indent="-4445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pevně termínované obchody za  předem dohodnutou cenu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2051" name="Picture 3" descr="C:\Users\SSGaS04\AppData\Local\Microsoft\Windows\Temporary Internet Files\Content.IE5\QHP7GZDH\MC90033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700808"/>
            <a:ext cx="176995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41963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250"/>
                            </p:stCondLst>
                            <p:childTnLst>
                              <p:par>
                                <p:cTn id="8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7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7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DERIVÁTY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derivátů</a:t>
            </a: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 startAt="2"/>
            </a:pP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swapy</a:t>
            </a:r>
          </a:p>
          <a:p>
            <a:pPr marL="538163" indent="-4445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prodej CP v aktuálním kurzu </a:t>
            </a:r>
          </a:p>
          <a:p>
            <a:pPr marL="538163" indent="-4445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Arial" pitchFamily="34" charset="0"/>
              <a:buChar char="•"/>
            </a:pPr>
            <a:r>
              <a:rPr lang="cs-CZ" sz="28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 podpisem smlouvy o budoucím odkupu za dohodnutou cenu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3074" name="Picture 2" descr="C:\Users\SSGaS04\AppData\Local\Microsoft\Windows\Temporary Internet Files\Content.IE5\QHP7GZDH\MC90033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72816"/>
            <a:ext cx="176995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29529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DERIVÁTY CENNÝCH PAPÍRŮ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2816"/>
            <a:ext cx="7125112" cy="4051437"/>
          </a:xfr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77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>
            <a:normAutofit fontScale="92500" lnSpcReduction="20000"/>
          </a:bodyPr>
          <a:lstStyle/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Druhy </a:t>
            </a: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derivátů</a:t>
            </a:r>
          </a:p>
          <a:p>
            <a: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b="1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514350" indent="-51435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+mj-lt"/>
              <a:buAutoNum type="arabicPeriod" startAt="3"/>
            </a:pPr>
            <a:r>
              <a:rPr lang="cs-CZ" sz="2800" b="1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opce</a:t>
            </a:r>
          </a:p>
          <a:p>
            <a:pPr marL="538163" indent="-44450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Font typeface="Arial" pitchFamily="34" charset="0"/>
              <a:buChar char="•"/>
            </a:pPr>
            <a:r>
              <a:rPr lang="cs-CZ" sz="30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právo k budoucímu datu uskutečnit obchod s CP za předem sjednanou </a:t>
            </a:r>
            <a:r>
              <a:rPr lang="cs-CZ" sz="3000" dirty="0" smtClean="0">
                <a:solidFill>
                  <a:srgbClr val="FF0D0D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cenu</a:t>
            </a:r>
            <a:endParaRPr lang="cs-CZ" sz="2800" dirty="0" smtClean="0">
              <a:solidFill>
                <a:srgbClr val="FF0D0D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marL="0" indent="0" algn="ctr">
              <a:spcBef>
                <a:spcPts val="0"/>
              </a:spcBef>
              <a:spcAft>
                <a:spcPts val="0"/>
              </a:spcAft>
              <a:buClr>
                <a:srgbClr val="C00000"/>
              </a:buClr>
              <a:buNone/>
            </a:pPr>
            <a:endParaRPr lang="cs-CZ" sz="28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C1794-3483-4D37-8C2B-053E4FF9EA30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6" name="Picture 2" descr="C:\Users\SSGaS04\AppData\Local\Microsoft\Windows\Temporary Internet Files\Content.IE5\QHP7GZDH\MC9003311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772816"/>
            <a:ext cx="1769952" cy="1815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15223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6" presetClass="entr" presetSubtype="21" fill="hold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Literární zdroje</a:t>
            </a:r>
            <a:endParaRPr lang="cs-CZ" b="1" dirty="0"/>
          </a:p>
        </p:txBody>
      </p:sp>
      <p:sp>
        <p:nvSpPr>
          <p:cNvPr id="12185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628775"/>
            <a:ext cx="8061325" cy="4530725"/>
          </a:xfrm>
        </p:spPr>
        <p:txBody>
          <a:bodyPr>
            <a:normAutofit/>
          </a:bodyPr>
          <a:lstStyle/>
          <a:p>
            <a:pPr>
              <a:buClrTx/>
              <a:buFont typeface="Wingdings" pitchFamily="2" charset="2"/>
              <a:buChar char="§"/>
            </a:pPr>
            <a:r>
              <a:rPr lang="cs-CZ" sz="3200" dirty="0" smtClean="0"/>
              <a:t>Švarcová</a:t>
            </a:r>
            <a:r>
              <a:rPr lang="cs-CZ" sz="3200" dirty="0"/>
              <a:t>, J. a kol. Ekonomie – stručný přehled, </a:t>
            </a:r>
            <a:r>
              <a:rPr lang="cs-CZ" sz="3200" dirty="0" smtClean="0"/>
              <a:t>2012/2013. </a:t>
            </a:r>
            <a:r>
              <a:rPr lang="cs-CZ" sz="3200" dirty="0"/>
              <a:t>Zlín, CEED </a:t>
            </a:r>
            <a:r>
              <a:rPr lang="cs-CZ" sz="3200" dirty="0" smtClean="0"/>
              <a:t>2012 ISBN 978-80-8730-116-6</a:t>
            </a:r>
          </a:p>
          <a:p>
            <a:pPr marL="0" indent="0">
              <a:buNone/>
            </a:pPr>
            <a:r>
              <a:rPr lang="cs-CZ" sz="3200" dirty="0" smtClean="0"/>
              <a:t>Obrázky:</a:t>
            </a:r>
          </a:p>
          <a:p>
            <a:pPr>
              <a:buClrTx/>
              <a:buFont typeface="Wingdings" pitchFamily="2" charset="2"/>
              <a:buChar char="§"/>
            </a:pPr>
            <a:r>
              <a:rPr lang="cs-CZ" sz="3200" u="sng" dirty="0" smtClean="0">
                <a:latin typeface="Franklin Gothic Medium" pitchFamily="34" charset="0"/>
              </a:rPr>
              <a:t>http://office.microsoft.com </a:t>
            </a:r>
            <a:r>
              <a:rPr lang="cs-CZ" sz="3200" dirty="0">
                <a:latin typeface="Franklin Gothic Medium" pitchFamily="34" charset="0"/>
              </a:rPr>
              <a:t>Galerie Office, 17.12.2012</a:t>
            </a:r>
          </a:p>
          <a:p>
            <a:pPr marL="0" indent="0">
              <a:buNone/>
            </a:pPr>
            <a:endParaRPr lang="cs-CZ" sz="3200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2B480D-2DA6-4D65-9EAC-E3F47DDDD3B2}" type="slidenum">
              <a:rPr lang="cs-CZ"/>
              <a:pPr/>
              <a:t>11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ummer">
    <a:dk1>
      <a:sysClr val="windowText" lastClr="000000"/>
    </a:dk1>
    <a:lt1>
      <a:sysClr val="window" lastClr="FFFFFF"/>
    </a:lt1>
    <a:dk2>
      <a:srgbClr val="E89117"/>
    </a:dk2>
    <a:lt2>
      <a:srgbClr val="FEDD78"/>
    </a:lt2>
    <a:accent1>
      <a:srgbClr val="A1B633"/>
    </a:accent1>
    <a:accent2>
      <a:srgbClr val="C4D73F"/>
    </a:accent2>
    <a:accent3>
      <a:srgbClr val="FFCE2D"/>
    </a:accent3>
    <a:accent4>
      <a:srgbClr val="FFA600"/>
    </a:accent4>
    <a:accent5>
      <a:srgbClr val="ED5E00"/>
    </a:accent5>
    <a:accent6>
      <a:srgbClr val="C62D03"/>
    </a:accent6>
    <a:hlink>
      <a:srgbClr val="408080"/>
    </a:hlink>
    <a:folHlink>
      <a:srgbClr val="5EAEAE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4387</TotalTime>
  <Words>255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Summer</vt:lpstr>
      <vt:lpstr>DIGITÁLNÍ UČEBNÍ MATERIÁL</vt:lpstr>
      <vt:lpstr>FINANČNÍ TRHY</vt:lpstr>
      <vt:lpstr>OBSAH</vt:lpstr>
      <vt:lpstr>HYPOTÉČNÍ ZÁSTAVNÍ LISTY</vt:lpstr>
      <vt:lpstr>PODÍLOVÉ LISTY</vt:lpstr>
      <vt:lpstr>HYPOTÉČNÍ ZÁSTAVNÍ LISTY</vt:lpstr>
      <vt:lpstr>DERIVÁTY CENNÝCH PAPÍRŮ</vt:lpstr>
      <vt:lpstr>DERIVÁTY CENNÝCH PAPÍRŮ</vt:lpstr>
      <vt:lpstr>DERIVÁTY CENNÝCH PAPÍRŮ</vt:lpstr>
      <vt:lpstr>DERIVÁTY CENNÝCH PAPÍRŮ</vt:lpstr>
      <vt:lpstr>Literární zdroje</vt:lpstr>
    </vt:vector>
  </TitlesOfParts>
  <Company>SOU a OU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Kabinet VT</dc:creator>
  <cp:lastModifiedBy>SSGaS04</cp:lastModifiedBy>
  <cp:revision>110</cp:revision>
  <cp:lastPrinted>1601-01-01T00:00:00Z</cp:lastPrinted>
  <dcterms:created xsi:type="dcterms:W3CDTF">2006-11-18T10:07:42Z</dcterms:created>
  <dcterms:modified xsi:type="dcterms:W3CDTF">2013-08-28T18:59:40Z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5</vt:i4>
  </property>
</Properties>
</file>