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0"/>
  </p:notesMasterIdLst>
  <p:sldIdLst>
    <p:sldId id="309" r:id="rId2"/>
    <p:sldId id="256" r:id="rId3"/>
    <p:sldId id="310" r:id="rId4"/>
    <p:sldId id="333" r:id="rId5"/>
    <p:sldId id="332" r:id="rId6"/>
    <p:sldId id="330" r:id="rId7"/>
    <p:sldId id="331" r:id="rId8"/>
    <p:sldId id="30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CC66"/>
    <a:srgbClr val="FF0D0D"/>
    <a:srgbClr val="FFCC99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9772795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49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Bankovní systém ČR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12. 2012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Bankovní systém ČR</a:t>
            </a:r>
            <a:endParaRPr lang="cs-CZ" sz="28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systém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 A HISTORIE</a:t>
            </a: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/>
              <a:t>banky jsou součástí finančního </a:t>
            </a:r>
            <a:r>
              <a:rPr lang="cs-CZ" sz="2800" dirty="0" smtClean="0"/>
              <a:t>trhu</a:t>
            </a:r>
            <a:endParaRPr lang="cs-CZ" sz="2800" dirty="0" smtClean="0"/>
          </a:p>
          <a:p>
            <a:r>
              <a:rPr lang="cs-CZ" sz="2800" dirty="0"/>
              <a:t>instituce specializuje se  na obchodování s </a:t>
            </a:r>
            <a:r>
              <a:rPr lang="cs-CZ" sz="2800" dirty="0" smtClean="0"/>
              <a:t>penězi</a:t>
            </a:r>
          </a:p>
          <a:p>
            <a:r>
              <a:rPr lang="cs-CZ" sz="2800" dirty="0"/>
              <a:t>organizace, která má povolení provádět bankovní operace</a:t>
            </a:r>
          </a:p>
          <a:p>
            <a:pPr marL="68580" indent="0">
              <a:buNone/>
            </a:pPr>
            <a:endParaRPr lang="cs-CZ" sz="28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systém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sz="2800" dirty="0" smtClean="0"/>
          </a:p>
          <a:p>
            <a:r>
              <a:rPr lang="cs-CZ" sz="2800" dirty="0" smtClean="0"/>
              <a:t>před rokem 1990 – jednostupňový (Státní banka Československá)</a:t>
            </a:r>
          </a:p>
          <a:p>
            <a:pPr marL="68580" indent="0">
              <a:buNone/>
            </a:pPr>
            <a:endParaRPr lang="cs-CZ" sz="2800" dirty="0" smtClean="0"/>
          </a:p>
          <a:p>
            <a:r>
              <a:rPr lang="cs-CZ" sz="2800" dirty="0" smtClean="0"/>
              <a:t> nyní v ČR funguje 2. stupňový systém</a:t>
            </a:r>
          </a:p>
          <a:p>
            <a:pPr marL="68580" indent="0">
              <a:buNone/>
            </a:pP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systém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 algn="ctr">
              <a:buNone/>
            </a:pPr>
            <a:r>
              <a:rPr lang="cs-CZ" sz="2800" b="1" dirty="0"/>
              <a:t>Bankovní soustava</a:t>
            </a:r>
            <a:r>
              <a:rPr lang="cs-CZ" sz="2800" dirty="0"/>
              <a:t> </a:t>
            </a:r>
            <a:endParaRPr lang="cs-CZ" sz="2800" dirty="0" smtClean="0"/>
          </a:p>
          <a:p>
            <a:pPr marL="68580" indent="0" algn="ctr">
              <a:buNone/>
            </a:pPr>
            <a:endParaRPr lang="cs-CZ" sz="2800" dirty="0" smtClean="0"/>
          </a:p>
          <a:p>
            <a:pPr marL="363538" indent="-293688"/>
            <a:r>
              <a:rPr lang="cs-CZ" sz="2800" dirty="0" smtClean="0"/>
              <a:t>souhrn </a:t>
            </a:r>
            <a:r>
              <a:rPr lang="cs-CZ" sz="2800" dirty="0"/>
              <a:t>všech bank v daném státě </a:t>
            </a:r>
            <a:endParaRPr lang="cs-CZ" sz="2800" dirty="0" smtClean="0"/>
          </a:p>
          <a:p>
            <a:pPr marL="6985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a    uspořádání </a:t>
            </a:r>
            <a:r>
              <a:rPr lang="cs-CZ" sz="2800" dirty="0"/>
              <a:t>vztahů mezi </a:t>
            </a:r>
            <a:r>
              <a:rPr lang="cs-CZ" sz="2800" dirty="0" smtClean="0"/>
              <a:t>nimi</a:t>
            </a:r>
          </a:p>
          <a:p>
            <a:pPr marL="69850" indent="0">
              <a:buNone/>
            </a:pPr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ve </a:t>
            </a:r>
            <a:r>
              <a:rPr lang="cs-CZ" sz="2800" dirty="0"/>
              <a:t>vyspělé tržní ekonomice existuje </a:t>
            </a:r>
            <a:r>
              <a:rPr lang="cs-CZ" sz="2800" b="1" dirty="0"/>
              <a:t>dvoustupňový </a:t>
            </a:r>
            <a:r>
              <a:rPr lang="cs-CZ" sz="2800" b="1" dirty="0" smtClean="0"/>
              <a:t>systém</a:t>
            </a:r>
            <a:endParaRPr lang="cs-CZ" sz="2800" dirty="0"/>
          </a:p>
          <a:p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systém ČR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26" name="Zástupný symbol pro obsah 25"/>
          <p:cNvSpPr>
            <a:spLocks noGrp="1"/>
          </p:cNvSpPr>
          <p:nvPr>
            <p:ph idx="1"/>
          </p:nvPr>
        </p:nvSpPr>
        <p:spPr>
          <a:xfrm>
            <a:off x="4910217" y="2032830"/>
            <a:ext cx="1617715" cy="6760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0000" lnSpcReduction="20000"/>
          </a:bodyPr>
          <a:lstStyle/>
          <a:p>
            <a:pPr marL="68580" indent="0" algn="ctr">
              <a:buNone/>
            </a:pPr>
            <a:r>
              <a:rPr lang="cs-CZ" b="1" dirty="0" smtClean="0"/>
              <a:t>Obchodní banky</a:t>
            </a:r>
            <a:endParaRPr lang="cs-CZ" b="1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5319428" y="3420239"/>
            <a:ext cx="2841851" cy="676090"/>
            <a:chOff x="5319428" y="3420239"/>
            <a:chExt cx="2841851" cy="676090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5319428" y="3844457"/>
              <a:ext cx="1224136" cy="251872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Zástupný symbol pro obsah 25"/>
            <p:cNvSpPr txBox="1">
              <a:spLocks/>
            </p:cNvSpPr>
            <p:nvPr/>
          </p:nvSpPr>
          <p:spPr>
            <a:xfrm>
              <a:off x="6543564" y="3420239"/>
              <a:ext cx="1617715" cy="67609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 fontScale="70000" lnSpcReduction="20000"/>
            </a:bodyPr>
            <a:lstStyle>
              <a:lvl1pPr marL="3429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20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6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" indent="0" algn="ctr" fontAlgn="auto">
                <a:spcAft>
                  <a:spcPts val="0"/>
                </a:spcAft>
                <a:buFont typeface="Wingdings 3" pitchFamily="18" charset="2"/>
                <a:buNone/>
              </a:pPr>
              <a:r>
                <a:rPr lang="cs-CZ" b="1" dirty="0" smtClean="0"/>
                <a:t>Obchodní banky</a:t>
              </a:r>
              <a:endParaRPr lang="cs-CZ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775957" y="4859032"/>
            <a:ext cx="2459479" cy="1290122"/>
            <a:chOff x="4775957" y="4859032"/>
            <a:chExt cx="2459479" cy="1290122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4775957" y="4859032"/>
              <a:ext cx="901160" cy="952077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Zástupný symbol pro obsah 25"/>
            <p:cNvSpPr txBox="1">
              <a:spLocks/>
            </p:cNvSpPr>
            <p:nvPr/>
          </p:nvSpPr>
          <p:spPr>
            <a:xfrm>
              <a:off x="5617721" y="5473064"/>
              <a:ext cx="1617715" cy="67609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 fontScale="70000" lnSpcReduction="20000"/>
            </a:bodyPr>
            <a:lstStyle>
              <a:lvl1pPr marL="3429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20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6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" indent="0" algn="ctr" fontAlgn="auto">
                <a:spcAft>
                  <a:spcPts val="0"/>
                </a:spcAft>
                <a:buFont typeface="Wingdings 3" pitchFamily="18" charset="2"/>
                <a:buNone/>
              </a:pPr>
              <a:r>
                <a:rPr lang="cs-CZ" b="1" dirty="0" smtClean="0"/>
                <a:t>Obchodní banky</a:t>
              </a:r>
              <a:endParaRPr lang="cs-CZ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298101" y="4781179"/>
            <a:ext cx="2545015" cy="1282521"/>
            <a:chOff x="1298101" y="4781179"/>
            <a:chExt cx="2545015" cy="1282521"/>
          </a:xfrm>
        </p:grpSpPr>
        <p:cxnSp>
          <p:nvCxnSpPr>
            <p:cNvPr id="18" name="Přímá spojnice 17"/>
            <p:cNvCxnSpPr>
              <a:stCxn id="5" idx="3"/>
            </p:cNvCxnSpPr>
            <p:nvPr/>
          </p:nvCxnSpPr>
          <p:spPr>
            <a:xfrm flipH="1">
              <a:off x="2941956" y="4781179"/>
              <a:ext cx="901160" cy="896042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Zástupný symbol pro obsah 25"/>
            <p:cNvSpPr txBox="1">
              <a:spLocks/>
            </p:cNvSpPr>
            <p:nvPr/>
          </p:nvSpPr>
          <p:spPr>
            <a:xfrm>
              <a:off x="1298101" y="5387610"/>
              <a:ext cx="1617715" cy="67609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 fontScale="70000" lnSpcReduction="20000"/>
            </a:bodyPr>
            <a:lstStyle>
              <a:lvl1pPr marL="3429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20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6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" indent="0" algn="ctr" fontAlgn="auto">
                <a:spcAft>
                  <a:spcPts val="0"/>
                </a:spcAft>
                <a:buFont typeface="Wingdings 3" pitchFamily="18" charset="2"/>
                <a:buNone/>
              </a:pPr>
              <a:r>
                <a:rPr lang="cs-CZ" b="1" dirty="0" smtClean="0"/>
                <a:t>Obchodní banky</a:t>
              </a:r>
              <a:endParaRPr lang="cs-CZ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56530" y="3785897"/>
            <a:ext cx="3107358" cy="676090"/>
            <a:chOff x="456530" y="3785897"/>
            <a:chExt cx="3107358" cy="676090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2051720" y="4155255"/>
              <a:ext cx="1512168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Zástupný symbol pro obsah 25"/>
            <p:cNvSpPr txBox="1">
              <a:spLocks/>
            </p:cNvSpPr>
            <p:nvPr/>
          </p:nvSpPr>
          <p:spPr>
            <a:xfrm>
              <a:off x="456530" y="3785897"/>
              <a:ext cx="1617715" cy="67609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 fontScale="70000" lnSpcReduction="20000"/>
            </a:bodyPr>
            <a:lstStyle>
              <a:lvl1pPr marL="3429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20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6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" indent="0" algn="ctr" fontAlgn="auto">
                <a:spcAft>
                  <a:spcPts val="0"/>
                </a:spcAft>
                <a:buFont typeface="Wingdings 3" pitchFamily="18" charset="2"/>
                <a:buNone/>
              </a:pPr>
              <a:r>
                <a:rPr lang="cs-CZ" dirty="0"/>
                <a:t>Obchod</a:t>
              </a:r>
              <a:r>
                <a:rPr lang="cs-CZ" dirty="0" smtClean="0"/>
                <a:t>ní banky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590028" y="2699431"/>
            <a:ext cx="1755540" cy="2313745"/>
            <a:chOff x="3563888" y="2699431"/>
            <a:chExt cx="1755540" cy="2313745"/>
          </a:xfrm>
        </p:grpSpPr>
        <p:sp>
          <p:nvSpPr>
            <p:cNvPr id="5" name="Ovál 4"/>
            <p:cNvSpPr/>
            <p:nvPr/>
          </p:nvSpPr>
          <p:spPr>
            <a:xfrm>
              <a:off x="3563888" y="3429000"/>
              <a:ext cx="1728192" cy="158417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/>
                <a:t>ČNB</a:t>
              </a:r>
              <a:endParaRPr lang="cs-CZ" b="1" dirty="0"/>
            </a:p>
          </p:txBody>
        </p:sp>
        <p:cxnSp>
          <p:nvCxnSpPr>
            <p:cNvPr id="9" name="Přímá spojnice 8"/>
            <p:cNvCxnSpPr/>
            <p:nvPr/>
          </p:nvCxnSpPr>
          <p:spPr>
            <a:xfrm flipH="1">
              <a:off x="4949756" y="2699431"/>
              <a:ext cx="369672" cy="827037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1782207" y="2032830"/>
            <a:ext cx="2060909" cy="1628167"/>
            <a:chOff x="1756067" y="2032830"/>
            <a:chExt cx="2060909" cy="1628167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2915816" y="2708920"/>
              <a:ext cx="901160" cy="952077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Zástupný symbol pro obsah 25"/>
            <p:cNvSpPr txBox="1">
              <a:spLocks/>
            </p:cNvSpPr>
            <p:nvPr/>
          </p:nvSpPr>
          <p:spPr>
            <a:xfrm>
              <a:off x="1756067" y="2032830"/>
              <a:ext cx="1617715" cy="67609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 fontScale="70000" lnSpcReduction="20000"/>
            </a:bodyPr>
            <a:lstStyle>
              <a:lvl1pPr marL="3429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20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6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74320" algn="l" defTabSz="914400" rtl="0" eaLnBrk="1" latinLnBrk="0" hangingPunct="1">
                <a:lnSpc>
                  <a:spcPct val="100000"/>
                </a:lnSpc>
                <a:spcBef>
                  <a:spcPts val="700"/>
                </a:spcBef>
                <a:buClr>
                  <a:schemeClr val="accent1"/>
                </a:buClr>
                <a:buSzPct val="85000"/>
                <a:buFont typeface="Wingdings 3" pitchFamily="18" charset="2"/>
                <a:buChar char=""/>
                <a:defRPr sz="1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68580" indent="0" algn="ctr" fontAlgn="auto">
                <a:spcAft>
                  <a:spcPts val="0"/>
                </a:spcAft>
                <a:buFont typeface="Wingdings 3" pitchFamily="18" charset="2"/>
                <a:buNone/>
              </a:pPr>
              <a:r>
                <a:rPr lang="cs-CZ" b="1" dirty="0" smtClean="0"/>
                <a:t>Obchodní banky</a:t>
              </a:r>
              <a:endParaRPr lang="cs-CZ" b="1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3843116" y="3112949"/>
            <a:ext cx="1132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I. stupeň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732240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II. stupeň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54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systém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0" indent="-571500">
              <a:buClr>
                <a:srgbClr val="00CC66"/>
              </a:buClr>
              <a:buAutoNum type="romanUcPeriod"/>
            </a:pPr>
            <a:r>
              <a:rPr lang="cs-CZ" sz="2800" b="1" dirty="0" smtClean="0">
                <a:solidFill>
                  <a:srgbClr val="00CC66"/>
                </a:solidFill>
              </a:rPr>
              <a:t>stupeň</a:t>
            </a:r>
            <a:r>
              <a:rPr lang="cs-CZ" sz="2800" dirty="0" smtClean="0"/>
              <a:t> –</a:t>
            </a:r>
            <a:r>
              <a:rPr lang="cs-CZ" sz="2800" dirty="0"/>
              <a:t> </a:t>
            </a:r>
            <a:r>
              <a:rPr lang="cs-CZ" sz="2800" dirty="0" smtClean="0"/>
              <a:t>Česká národní banka, cedulová, emisní banka     </a:t>
            </a:r>
          </a:p>
          <a:p>
            <a:pPr marL="6858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státní instituce, nepodnikatelský subjekt</a:t>
            </a:r>
          </a:p>
          <a:p>
            <a:pPr marL="68580" indent="0">
              <a:buNone/>
            </a:pPr>
            <a:endParaRPr lang="cs-CZ" sz="2800" dirty="0"/>
          </a:p>
          <a:p>
            <a:pPr marL="68580" indent="0">
              <a:buNone/>
            </a:pPr>
            <a:endParaRPr lang="cs-CZ" sz="2800" dirty="0"/>
          </a:p>
          <a:p>
            <a:pPr marL="640080" indent="-571500">
              <a:buClr>
                <a:srgbClr val="00CC66"/>
              </a:buClr>
              <a:buFont typeface="+mj-lt"/>
              <a:buAutoNum type="romanUcPeriod" startAt="2"/>
            </a:pPr>
            <a:r>
              <a:rPr lang="cs-CZ" sz="2800" b="1" dirty="0" smtClean="0">
                <a:solidFill>
                  <a:srgbClr val="00CC66"/>
                </a:solidFill>
              </a:rPr>
              <a:t>stupeň</a:t>
            </a:r>
            <a:r>
              <a:rPr lang="cs-CZ" sz="2800" dirty="0" smtClean="0"/>
              <a:t> –</a:t>
            </a:r>
            <a:r>
              <a:rPr lang="cs-CZ" sz="2800" dirty="0"/>
              <a:t> </a:t>
            </a:r>
            <a:r>
              <a:rPr lang="cs-CZ" sz="2800" dirty="0" smtClean="0"/>
              <a:t>obchodní banky – podnikatelské systémy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45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4452</TotalTime>
  <Words>244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 Pop</vt:lpstr>
      <vt:lpstr>DIGITÁLNÍ UČEBNÍ MATERIÁL</vt:lpstr>
      <vt:lpstr>BANKOVNICTVÍ</vt:lpstr>
      <vt:lpstr>Bankovní systém ČR</vt:lpstr>
      <vt:lpstr>Bankovní systém ČR</vt:lpstr>
      <vt:lpstr>Bankovní systém ČR</vt:lpstr>
      <vt:lpstr>Bankovní systém ČR</vt:lpstr>
      <vt:lpstr>Bankovní systém ČR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114</cp:revision>
  <cp:lastPrinted>1601-01-01T00:00:00Z</cp:lastPrinted>
  <dcterms:created xsi:type="dcterms:W3CDTF">2006-11-18T10:07:42Z</dcterms:created>
  <dcterms:modified xsi:type="dcterms:W3CDTF">2013-08-28T19:05:08Z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