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notesMasterIdLst>
    <p:notesMasterId r:id="rId14"/>
  </p:notesMasterIdLst>
  <p:sldIdLst>
    <p:sldId id="309" r:id="rId2"/>
    <p:sldId id="256" r:id="rId3"/>
    <p:sldId id="310" r:id="rId4"/>
    <p:sldId id="311" r:id="rId5"/>
    <p:sldId id="312" r:id="rId6"/>
    <p:sldId id="313" r:id="rId7"/>
    <p:sldId id="314" r:id="rId8"/>
    <p:sldId id="315" r:id="rId9"/>
    <p:sldId id="316" r:id="rId10"/>
    <p:sldId id="317" r:id="rId11"/>
    <p:sldId id="318" r:id="rId12"/>
    <p:sldId id="301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0D0D"/>
    <a:srgbClr val="FFCC99"/>
    <a:srgbClr val="00CC66"/>
    <a:srgbClr val="ECF11B"/>
    <a:srgbClr val="009900"/>
    <a:srgbClr val="FFCC66"/>
    <a:srgbClr val="66FF99"/>
    <a:srgbClr val="CC66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54" autoAdjust="0"/>
    <p:restoredTop sz="94237" autoAdjust="0"/>
  </p:normalViewPr>
  <p:slideViewPr>
    <p:cSldViewPr>
      <p:cViewPr varScale="1">
        <p:scale>
          <a:sx n="71" d="100"/>
          <a:sy n="71" d="100"/>
        </p:scale>
        <p:origin x="-102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8E331E-0E44-44A8-92B0-D59AC74B370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2531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8E331E-0E44-44A8-92B0-D59AC74B370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2531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8E331E-0E44-44A8-92B0-D59AC74B370D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2531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8E331E-0E44-44A8-92B0-D59AC74B370D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2531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8E331E-0E44-44A8-92B0-D59AC74B370D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2531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8E331E-0E44-44A8-92B0-D59AC74B370D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2531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8E331E-0E44-44A8-92B0-D59AC74B370D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2531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8E331E-0E44-44A8-92B0-D59AC74B370D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72531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08B4D1F7-A2FE-4F83-9E74-FEA5EAAF00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EC04-5F8A-4D99-891C-867D36A18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6236E-E720-4EBF-876A-F737F4FCA5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>
    <p:cu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>
    <p:cu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304F5-9223-4591-B0E8-570B86F295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7A4D-EF8D-4E6A-A614-CE1FE9273C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cu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F51F-E3B1-460F-B8F1-B349523EA2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FBBD-F84B-4D1B-928E-58C48A558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24019-141F-447F-8D22-F8A6CFCF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E683FC09-7C9D-48FA-ABD0-F85DBCF683C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ransition>
    <p:cut/>
  </p:transition>
  <p:hf hd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81594721"/>
              </p:ext>
            </p:extLst>
          </p:nvPr>
        </p:nvGraphicFramePr>
        <p:xfrm>
          <a:off x="611560" y="1340768"/>
          <a:ext cx="8229600" cy="4386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50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Bankovnictví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Česká národní banka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12. 2012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 principy bankovnictví. Materiál je určen pro žáky 3. ročníku obor gastronomie do předmětu „Ekonomika“. Slouží      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1324305"/>
      </p:ext>
    </p:extLst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387996"/>
            <a:ext cx="6629400" cy="2209800"/>
          </a:xfrm>
        </p:spPr>
        <p:txBody>
          <a:bodyPr/>
          <a:lstStyle/>
          <a:p>
            <a:r>
              <a:rPr lang="cs-CZ" b="1" dirty="0" smtClean="0"/>
              <a:t>BANKOVNICTVÍ</a:t>
            </a:r>
            <a:endParaRPr lang="cs-CZ" b="1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 b="1" dirty="0" smtClean="0"/>
          </a:p>
          <a:p>
            <a:endParaRPr lang="cs-CZ" b="1" dirty="0"/>
          </a:p>
          <a:p>
            <a:r>
              <a:rPr lang="cs-CZ" sz="2800" b="1" dirty="0" smtClean="0"/>
              <a:t>Česká národní banka</a:t>
            </a:r>
            <a:endParaRPr lang="cs-CZ" sz="2800" b="1" dirty="0"/>
          </a:p>
        </p:txBody>
      </p:sp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  <p:pic>
        <p:nvPicPr>
          <p:cNvPr id="2050" name="Picture 2" descr="C:\Users\SSGaS04\AppData\Local\Microsoft\Windows\Temporary Internet Files\Content.IE5\RH0XOSY8\MC90044038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0466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Česká národní banka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34907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sídlo v Praze</a:t>
            </a:r>
          </a:p>
          <a:p>
            <a:r>
              <a:rPr lang="cs-CZ" sz="2800" dirty="0" smtClean="0"/>
              <a:t>vrcholný orgán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bankovní rada</a:t>
            </a:r>
          </a:p>
          <a:p>
            <a:pPr lvl="1"/>
            <a:r>
              <a:rPr lang="cs-CZ" sz="2400" dirty="0" smtClean="0"/>
              <a:t>v čele bankovní rady guvernér</a:t>
            </a:r>
          </a:p>
          <a:p>
            <a:pPr lvl="1"/>
            <a:r>
              <a:rPr lang="cs-CZ" sz="2400" dirty="0" smtClean="0"/>
              <a:t>2 </a:t>
            </a:r>
            <a:r>
              <a:rPr lang="cs-CZ" sz="2400" dirty="0" err="1" smtClean="0"/>
              <a:t>víceguvernéři</a:t>
            </a:r>
            <a:endParaRPr lang="cs-CZ" sz="2400" dirty="0" smtClean="0"/>
          </a:p>
          <a:p>
            <a:pPr lvl="1"/>
            <a:r>
              <a:rPr lang="cs-CZ" sz="2400" dirty="0"/>
              <a:t>4</a:t>
            </a:r>
            <a:r>
              <a:rPr lang="cs-CZ" sz="2400" dirty="0" smtClean="0"/>
              <a:t>  členové</a:t>
            </a:r>
          </a:p>
          <a:p>
            <a:pPr lvl="1"/>
            <a:endParaRPr lang="cs-CZ" sz="2400" dirty="0"/>
          </a:p>
          <a:p>
            <a:pPr marL="468630" lvl="1" indent="0">
              <a:buNone/>
            </a:pPr>
            <a:r>
              <a:rPr lang="cs-CZ" sz="2400" dirty="0" smtClean="0"/>
              <a:t>jmenuje a odvolává prezident republiky</a:t>
            </a:r>
            <a:endParaRPr lang="cs-CZ" sz="2200" dirty="0" smtClean="0"/>
          </a:p>
          <a:p>
            <a:endParaRPr lang="cs-CZ" sz="2800" dirty="0" smtClean="0"/>
          </a:p>
          <a:p>
            <a:pPr marL="68580" indent="0">
              <a:buNone/>
            </a:pPr>
            <a:r>
              <a:rPr lang="cs-CZ" sz="2400" dirty="0" smtClean="0"/>
              <a:t>					(Zákon o ČNB)</a:t>
            </a:r>
            <a:endParaRPr lang="cs-CZ" sz="2400" dirty="0"/>
          </a:p>
          <a:p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Šipka dolů 4"/>
          <p:cNvSpPr/>
          <p:nvPr/>
        </p:nvSpPr>
        <p:spPr>
          <a:xfrm>
            <a:off x="1979712" y="3933056"/>
            <a:ext cx="576064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3608084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Česká národní banka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68580" indent="0" algn="ctr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Úkoly</a:t>
            </a:r>
          </a:p>
          <a:p>
            <a:pPr>
              <a:lnSpc>
                <a:spcPct val="150000"/>
              </a:lnSpc>
            </a:pPr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určuje vnitřní a vnější měnovou politiku</a:t>
            </a:r>
          </a:p>
          <a:p>
            <a:pPr>
              <a:lnSpc>
                <a:spcPct val="150000"/>
              </a:lnSpc>
            </a:pPr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určuje množství peněz v ekonomice</a:t>
            </a:r>
          </a:p>
          <a:p>
            <a:pPr>
              <a:lnSpc>
                <a:spcPct val="150000"/>
              </a:lnSpc>
            </a:pPr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emituje peníze</a:t>
            </a:r>
          </a:p>
          <a:p>
            <a:pPr>
              <a:lnSpc>
                <a:spcPct val="150000"/>
              </a:lnSpc>
            </a:pPr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dohlíží nad činností obchodních bank</a:t>
            </a:r>
          </a:p>
          <a:p>
            <a:pPr>
              <a:lnSpc>
                <a:spcPct val="150000"/>
              </a:lnSpc>
            </a:pPr>
            <a:r>
              <a:rPr lang="cs-CZ" sz="3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banka bank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1026" name="Picture 2" descr="C:\Users\SSGaS04\AppData\Local\Microsoft\Windows\Temporary Internet Files\Content.IE5\RH0XOSY8\MC9003494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703897"/>
            <a:ext cx="1469674" cy="146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3772137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Česká národní banka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>
              <a:lnSpc>
                <a:spcPct val="150000"/>
              </a:lnSpc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banka státu</a:t>
            </a:r>
          </a:p>
          <a:p>
            <a:pPr lvl="2">
              <a:lnSpc>
                <a:spcPct val="150000"/>
              </a:lnSpc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vede účty státního rozpočtu</a:t>
            </a:r>
          </a:p>
          <a:p>
            <a:pPr lvl="2">
              <a:lnSpc>
                <a:spcPct val="150000"/>
              </a:lnSpc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spravuje měnové rezervy</a:t>
            </a:r>
          </a:p>
          <a:p>
            <a:pPr marL="868680" lvl="2" indent="0">
              <a:lnSpc>
                <a:spcPct val="150000"/>
              </a:lnSpc>
              <a:buNone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12788" lvl="2" indent="-174625">
              <a:lnSpc>
                <a:spcPct val="150000"/>
              </a:lnSpc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instituce bankovního dozoru</a:t>
            </a: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5" name="Picture 2" descr="C:\Users\SSGaS04\AppData\Local\Microsoft\Windows\Temporary Internet Files\Content.IE5\RH0XOSY8\MC9003494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703897"/>
            <a:ext cx="1469674" cy="146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3772137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25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Česká národní banka </a:t>
            </a:r>
            <a:br>
              <a:rPr lang="cs-CZ" dirty="0" smtClean="0"/>
            </a:br>
            <a:r>
              <a:rPr lang="cs-CZ" dirty="0" smtClean="0"/>
              <a:t>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0"/>
            <a:ext cx="7772400" cy="4277071"/>
          </a:xfrm>
        </p:spPr>
        <p:txBody>
          <a:bodyPr>
            <a:normAutofit fontScale="92500" lnSpcReduction="10000"/>
          </a:bodyPr>
          <a:lstStyle/>
          <a:p>
            <a:pPr marL="68580" indent="0" algn="ctr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Diskontní sazba </a:t>
            </a:r>
          </a:p>
          <a:p>
            <a:pPr marL="68580" indent="0" algn="ctr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úroková míra</a:t>
            </a:r>
          </a:p>
          <a:p>
            <a:pPr marL="68580" indent="0">
              <a:buNone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obchodní banky za tuto sazbu ukládají dočasně volnou likviditu</a:t>
            </a:r>
          </a:p>
          <a:p>
            <a:pPr marL="68580" indent="0">
              <a:buNone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vysoká inflace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 3"/>
              </a:rPr>
              <a:t>vysoký diskont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5" name="Picture 2" descr="C:\Users\SSGaS04\AppData\Local\Microsoft\Windows\Temporary Internet Files\Content.IE5\RH0XOSY8\MC9003494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1938" y="4714770"/>
            <a:ext cx="1469674" cy="146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8267450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Česká národní banka </a:t>
            </a:r>
            <a:br>
              <a:rPr lang="cs-CZ" dirty="0" smtClean="0"/>
            </a:br>
            <a:r>
              <a:rPr lang="cs-CZ" dirty="0" smtClean="0"/>
              <a:t>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4573370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Repo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sazba 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úroková sazba pro termínované operace</a:t>
            </a:r>
          </a:p>
          <a:p>
            <a:pPr marL="68580" indent="0">
              <a:lnSpc>
                <a:spcPct val="150000"/>
              </a:lnSpc>
              <a:buNone/>
            </a:pP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150000"/>
              </a:lnSpc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nejběžnější úroková sazba ve vztahu 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k obchodním bankám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6" name="Picture 2" descr="C:\Users\SSGaS04\AppData\Local\Microsoft\Windows\Temporary Internet Files\Content.IE5\RH0XOSY8\MC9003494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437112"/>
            <a:ext cx="1469674" cy="146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6717119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Česká národní banka </a:t>
            </a:r>
            <a:br>
              <a:rPr lang="cs-CZ" dirty="0" smtClean="0"/>
            </a:br>
            <a:r>
              <a:rPr lang="cs-CZ" dirty="0" smtClean="0"/>
              <a:t>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8580" indent="0" algn="ctr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Lombardní sazba</a:t>
            </a:r>
          </a:p>
          <a:p>
            <a:pPr marL="68580" indent="0" algn="ctr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150000"/>
              </a:lnSpc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úroková sazba na úvěry pro obchodní banky se zástavou cenných papírů</a:t>
            </a: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6" name="Picture 2" descr="C:\Users\SSGaS04\AppData\Local\Microsoft\Windows\Temporary Internet Files\Content.IE5\RH0XOSY8\MC9003494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703897"/>
            <a:ext cx="1469674" cy="146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SGaS04\AppData\Local\Microsoft\Windows\Temporary Internet Files\Content.IE5\RNKDOS7Z\MC900015815[1].wmf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812357"/>
            <a:ext cx="1401775" cy="178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098625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Česká národní banka </a:t>
            </a:r>
            <a:br>
              <a:rPr lang="cs-CZ" dirty="0" smtClean="0"/>
            </a:br>
            <a:r>
              <a:rPr lang="cs-CZ" dirty="0" smtClean="0"/>
              <a:t>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8580" indent="0" algn="ctr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Povinné minimální rezervy</a:t>
            </a:r>
          </a:p>
          <a:p>
            <a:pPr marL="68580" indent="0" algn="ctr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150000"/>
              </a:lnSpc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obchodní banky odevzdávají ČNB určité procento z vkladů </a:t>
            </a: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5" name="Picture 2" descr="C:\Users\SSGaS04\AppData\Local\Microsoft\Windows\Temporary Internet Files\Content.IE5\RH0XOSY8\MC9003494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703897"/>
            <a:ext cx="1469674" cy="146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SSGaS04\AppData\Local\Microsoft\Windows\Temporary Internet Files\Content.IE5\RH0XOSY8\MC900229705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7322" y="3855791"/>
            <a:ext cx="1816913" cy="1696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138943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Česká národní banka </a:t>
            </a:r>
            <a:br>
              <a:rPr lang="cs-CZ" dirty="0" smtClean="0"/>
            </a:br>
            <a:r>
              <a:rPr lang="cs-CZ" dirty="0" smtClean="0"/>
              <a:t>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Pravidla likvidity</a:t>
            </a:r>
          </a:p>
          <a:p>
            <a:pPr marL="68580" indent="0" algn="ctr">
              <a:buNone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 algn="ctr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určení poměru aktiv a pasi</a:t>
            </a: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endParaRPr lang="cs-CZ" sz="2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Picture 2" descr="C:\Users\SSGaS04\AppData\Local\Microsoft\Windows\Temporary Internet Files\Content.IE5\RH0XOSY8\MC9003494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703897"/>
            <a:ext cx="1469674" cy="146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SSGaS04\AppData\Local\Microsoft\Windows\Temporary Internet Files\Content.IE5\ER59DRMI\MC900311034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174119"/>
            <a:ext cx="1844345" cy="1264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152782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Česká národní banka </a:t>
            </a:r>
            <a:br>
              <a:rPr lang="cs-CZ" dirty="0" smtClean="0"/>
            </a:br>
            <a:r>
              <a:rPr lang="cs-CZ" dirty="0" smtClean="0"/>
              <a:t>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8580" indent="0" algn="ctr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Operace na volném trhu</a:t>
            </a:r>
          </a:p>
          <a:p>
            <a:pPr marL="68580" indent="0" algn="ctr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150000"/>
              </a:lnSpc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obchodováním s cennými papíry zvyšuje </a:t>
            </a:r>
          </a:p>
          <a:p>
            <a:pPr marL="68580" indent="0">
              <a:lnSpc>
                <a:spcPct val="150000"/>
              </a:lnSpc>
              <a:buNone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a snižuje množství peněz v ekonomice</a:t>
            </a: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5" name="Picture 2" descr="C:\Users\SSGaS04\AppData\Local\Microsoft\Windows\Temporary Internet Files\Content.IE5\RH0XOSY8\MC9003494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703897"/>
            <a:ext cx="1469674" cy="146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SSGaS04\AppData\Local\Microsoft\Windows\Temporary Internet Files\Content.IE5\RH0XOSY8\MC900440396[1].png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933056"/>
            <a:ext cx="1735088" cy="1735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152782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1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6" presetClass="entr" presetSubtype="2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8061325" cy="4530725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u="sng" dirty="0" smtClean="0">
                <a:latin typeface="Franklin Gothic Medium" pitchFamily="34" charset="0"/>
              </a:rPr>
              <a:t>http://office.microsoft.com </a:t>
            </a:r>
            <a:r>
              <a:rPr lang="cs-CZ" sz="3200" dirty="0">
                <a:latin typeface="Franklin Gothic Medium" pitchFamily="34" charset="0"/>
              </a:rPr>
              <a:t>Galerie Office, 17. 12. 2012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12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4991</TotalTime>
  <Words>332</Words>
  <Application>Microsoft Office PowerPoint</Application>
  <PresentationFormat>Předvádění na obrazovce (4:3)</PresentationFormat>
  <Paragraphs>141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 Pop</vt:lpstr>
      <vt:lpstr>DIGITÁLNÍ UČEBNÍ MATERIÁL</vt:lpstr>
      <vt:lpstr>BANKOVNICTVÍ</vt:lpstr>
      <vt:lpstr>Česká národní banka</vt:lpstr>
      <vt:lpstr>Česká národní banka</vt:lpstr>
      <vt:lpstr>Česká národní banka</vt:lpstr>
      <vt:lpstr>Česká národní banka  NÁSTROJE</vt:lpstr>
      <vt:lpstr>Česká národní banka  NÁSTROJE</vt:lpstr>
      <vt:lpstr>Česká národní banka  NÁSTROJE</vt:lpstr>
      <vt:lpstr>Česká národní banka  NÁSTROJE</vt:lpstr>
      <vt:lpstr>Česká národní banka  NÁSTROJE</vt:lpstr>
      <vt:lpstr>Česká národní banka  NÁSTROJE</vt:lpstr>
      <vt:lpstr>Literární zdroje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SSGaS04</cp:lastModifiedBy>
  <cp:revision>123</cp:revision>
  <cp:lastPrinted>1601-01-01T00:00:00Z</cp:lastPrinted>
  <dcterms:created xsi:type="dcterms:W3CDTF">2006-11-18T10:07:42Z</dcterms:created>
  <dcterms:modified xsi:type="dcterms:W3CDTF">2013-08-28T19:09:00Z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