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4"/>
  </p:notesMasterIdLst>
  <p:sldIdLst>
    <p:sldId id="309" r:id="rId2"/>
    <p:sldId id="256" r:id="rId3"/>
    <p:sldId id="318" r:id="rId4"/>
    <p:sldId id="310" r:id="rId5"/>
    <p:sldId id="312" r:id="rId6"/>
    <p:sldId id="313" r:id="rId7"/>
    <p:sldId id="311" r:id="rId8"/>
    <p:sldId id="314" r:id="rId9"/>
    <p:sldId id="315" r:id="rId10"/>
    <p:sldId id="316" r:id="rId11"/>
    <p:sldId id="317" r:id="rId12"/>
    <p:sldId id="30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ransition spd="slow">
    <p:fade/>
  </p:transition>
  <p:hf hd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2412189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51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Obchodní banky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bankovnictví. Materiál je určen pro žáky 3. ročníku obor gastronomie do předmětu „Ekonomika“. Slouží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BANKOVNICTVÍ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sz="2800" b="1" dirty="0" smtClean="0"/>
              <a:t>Obchodní banky</a:t>
            </a:r>
            <a:endParaRPr lang="cs-CZ" sz="28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4403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lnSpc>
                <a:spcPct val="250000"/>
              </a:lnSpc>
              <a:buNone/>
            </a:pPr>
            <a:r>
              <a:rPr lang="cs-CZ" smtClean="0"/>
              <a:t>CHARAKTERISTIKA </a:t>
            </a:r>
            <a:r>
              <a:rPr lang="cs-CZ" smtClean="0"/>
              <a:t> OBCHODNÍCH </a:t>
            </a:r>
            <a:r>
              <a:rPr lang="cs-CZ" dirty="0" smtClean="0"/>
              <a:t>BANK		</a:t>
            </a:r>
          </a:p>
          <a:p>
            <a:pPr marL="68580" indent="0">
              <a:lnSpc>
                <a:spcPct val="250000"/>
              </a:lnSpc>
              <a:buNone/>
            </a:pPr>
            <a:r>
              <a:rPr lang="cs-CZ" dirty="0" smtClean="0"/>
              <a:t>AKTIVNÍ ÚVĚROVÉ OPERACE OBCHODNÍCH BANK</a:t>
            </a:r>
          </a:p>
          <a:p>
            <a:pPr marL="68580" indent="0">
              <a:lnSpc>
                <a:spcPct val="250000"/>
              </a:lnSpc>
              <a:buNone/>
            </a:pPr>
            <a:r>
              <a:rPr lang="cs-CZ" dirty="0" smtClean="0"/>
              <a:t>PASIVNÍ ÚVĚROVÉ OPERACE OBCHODNÍCH BANK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0" name="Tlačítko akce: Dopředu nebo Další 9">
            <a:hlinkClick r:id="rId2" action="ppaction://hlinksldjump" highlightClick="1"/>
          </p:cNvPr>
          <p:cNvSpPr/>
          <p:nvPr/>
        </p:nvSpPr>
        <p:spPr>
          <a:xfrm>
            <a:off x="7308304" y="1988840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rId3" action="ppaction://hlinksldjump" highlightClick="1"/>
          </p:cNvPr>
          <p:cNvSpPr/>
          <p:nvPr/>
        </p:nvSpPr>
        <p:spPr>
          <a:xfrm>
            <a:off x="7308304" y="27809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rId4" action="ppaction://hlinksldjump" highlightClick="1"/>
          </p:cNvPr>
          <p:cNvSpPr/>
          <p:nvPr/>
        </p:nvSpPr>
        <p:spPr>
          <a:xfrm>
            <a:off x="7308304" y="3573016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6023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obchodní banky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772400" cy="434907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podnikatelské subjekty </a:t>
            </a:r>
            <a:r>
              <a:rPr lang="cs-CZ" sz="2800" dirty="0" smtClean="0">
                <a:sym typeface="Wingdings 3"/>
              </a:rPr>
              <a:t> založené za účelem dosažení zisku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ym typeface="Wingdings 3"/>
              </a:rPr>
              <a:t>zisky </a:t>
            </a:r>
          </a:p>
          <a:p>
            <a:pPr lvl="1">
              <a:lnSpc>
                <a:spcPct val="150000"/>
              </a:lnSpc>
            </a:pPr>
            <a:r>
              <a:rPr lang="cs-CZ" sz="2400" dirty="0" smtClean="0">
                <a:sym typeface="Wingdings 3"/>
              </a:rPr>
              <a:t>z příjmů z úroků</a:t>
            </a:r>
          </a:p>
          <a:p>
            <a:pPr lvl="1">
              <a:lnSpc>
                <a:spcPct val="150000"/>
              </a:lnSpc>
            </a:pPr>
            <a:r>
              <a:rPr lang="cs-CZ" sz="2400" dirty="0" smtClean="0">
                <a:sym typeface="Wingdings 3"/>
              </a:rPr>
              <a:t>z poplatků za služby</a:t>
            </a:r>
          </a:p>
          <a:p>
            <a:r>
              <a:rPr lang="cs-CZ" sz="2800" dirty="0"/>
              <a:t>poskytují služby </a:t>
            </a:r>
            <a:r>
              <a:rPr lang="cs-CZ" sz="2800" dirty="0" smtClean="0"/>
              <a:t>klientům</a:t>
            </a:r>
            <a:endParaRPr lang="cs-CZ" sz="2800" dirty="0"/>
          </a:p>
          <a:p>
            <a:r>
              <a:rPr lang="cs-CZ" sz="2800" dirty="0" smtClean="0"/>
              <a:t>provádí </a:t>
            </a:r>
            <a:r>
              <a:rPr lang="cs-CZ" sz="2800" dirty="0"/>
              <a:t>aktivní, pasivní a neutrální operace</a:t>
            </a:r>
            <a:endParaRPr lang="cs-CZ" sz="2800" dirty="0" smtClean="0"/>
          </a:p>
          <a:p>
            <a:endParaRPr lang="cs-CZ" sz="24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obchodní banky</a:t>
            </a:r>
            <a:br>
              <a:rPr lang="cs-CZ" dirty="0" smtClean="0"/>
            </a:br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BANK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zakládá </a:t>
            </a:r>
            <a:r>
              <a:rPr lang="cs-CZ" sz="2800" dirty="0"/>
              <a:t>a vede účty klientů                      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úvěrové </a:t>
            </a:r>
            <a:r>
              <a:rPr lang="cs-CZ" sz="2800" dirty="0"/>
              <a:t>činnosti                       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emise </a:t>
            </a:r>
            <a:r>
              <a:rPr lang="cs-CZ" sz="2800" dirty="0"/>
              <a:t>– výdej CP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vkladová </a:t>
            </a:r>
            <a:r>
              <a:rPr lang="cs-CZ" sz="2800" dirty="0"/>
              <a:t>(depozitní) činnost                    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spoření                                     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ER59DRMI\MC90041153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6912"/>
            <a:ext cx="16002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3116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obchodní banky</a:t>
            </a:r>
            <a:br>
              <a:rPr lang="cs-CZ" dirty="0"/>
            </a:br>
            <a:r>
              <a:rPr lang="cs-CZ" dirty="0"/>
              <a:t>charakteristika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lnSpc>
                <a:spcPct val="150000"/>
              </a:lnSpc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obchodování </a:t>
            </a:r>
            <a:r>
              <a:rPr lang="cs-CZ" sz="2800" dirty="0"/>
              <a:t>s CP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směnárenská </a:t>
            </a:r>
            <a:r>
              <a:rPr lang="cs-CZ" sz="2800" dirty="0"/>
              <a:t>činnost                                 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úschova </a:t>
            </a:r>
            <a:r>
              <a:rPr lang="cs-CZ" sz="2800" dirty="0"/>
              <a:t>cenností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 bezhotovostní platební styk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RH0XOSY8\MC9004413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92896"/>
            <a:ext cx="2311152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3116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obchodní banky</a:t>
            </a:r>
            <a:br>
              <a:rPr lang="cs-CZ" dirty="0"/>
            </a:br>
            <a:r>
              <a:rPr lang="cs-CZ" dirty="0"/>
              <a:t>AKTIVNÍ ÚVĚROVÉ </a:t>
            </a:r>
            <a:r>
              <a:rPr lang="cs-CZ" dirty="0" smtClean="0"/>
              <a:t>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r>
              <a:rPr lang="cs-CZ" sz="2600" dirty="0" smtClean="0">
                <a:sym typeface="Wingdings" pitchFamily="2" charset="2"/>
              </a:rPr>
              <a:t>banka </a:t>
            </a:r>
            <a:r>
              <a:rPr lang="cs-CZ" sz="2600" dirty="0">
                <a:sym typeface="Wingdings" pitchFamily="2" charset="2"/>
              </a:rPr>
              <a:t>při nich vystupuje v postavení věřitele </a:t>
            </a:r>
          </a:p>
          <a:p>
            <a:endParaRPr lang="cs-CZ" sz="2600" dirty="0">
              <a:sym typeface="Wingdings" pitchFamily="2" charset="2"/>
            </a:endParaRPr>
          </a:p>
          <a:p>
            <a:r>
              <a:rPr lang="cs-CZ" sz="2600" dirty="0">
                <a:sym typeface="Wingdings" pitchFamily="2" charset="2"/>
              </a:rPr>
              <a:t>vznikají jí různé pohledávky (např. při poskytování úvěrů, nákupu dluhových cenných papírů)</a:t>
            </a:r>
          </a:p>
          <a:p>
            <a:endParaRPr lang="cs-CZ" sz="2600" dirty="0">
              <a:sym typeface="Wingdings" pitchFamily="2" charset="2"/>
            </a:endParaRPr>
          </a:p>
          <a:p>
            <a:r>
              <a:rPr lang="cs-CZ" sz="2600" dirty="0" smtClean="0">
                <a:sym typeface="Wingdings" pitchFamily="2" charset="2"/>
              </a:rPr>
              <a:t>vznikají jí v</a:t>
            </a:r>
            <a:r>
              <a:rPr lang="cs-CZ" sz="2600" dirty="0">
                <a:sym typeface="Wingdings" pitchFamily="2" charset="2"/>
              </a:rPr>
              <a:t> jejich důsledku určitá vlastnická majetková práva (např. při zakoupení majetkových cenných papírů)</a:t>
            </a:r>
          </a:p>
          <a:p>
            <a:endParaRPr lang="cs-CZ" sz="24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1168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obchodní banky</a:t>
            </a:r>
            <a:br>
              <a:rPr lang="cs-CZ" dirty="0"/>
            </a:br>
            <a:r>
              <a:rPr lang="cs-CZ" dirty="0"/>
              <a:t>AKTIVNÍ ÚVĚROVÉ </a:t>
            </a:r>
            <a:r>
              <a:rPr lang="cs-CZ" dirty="0" smtClean="0"/>
              <a:t>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438275" indent="0">
              <a:buNone/>
            </a:pPr>
            <a:r>
              <a:rPr lang="cs-CZ" sz="2800" b="1" dirty="0" smtClean="0"/>
              <a:t>Rizika </a:t>
            </a:r>
            <a:r>
              <a:rPr lang="cs-CZ" sz="2800" b="1" dirty="0"/>
              <a:t>aktivních </a:t>
            </a:r>
            <a:r>
              <a:rPr lang="cs-CZ" sz="2800" b="1" dirty="0" smtClean="0"/>
              <a:t>obchodů</a:t>
            </a:r>
          </a:p>
          <a:p>
            <a:pPr marL="1438275" indent="-361950">
              <a:lnSpc>
                <a:spcPct val="150000"/>
              </a:lnSpc>
            </a:pPr>
            <a:r>
              <a:rPr lang="cs-CZ" sz="2600" dirty="0" smtClean="0"/>
              <a:t>úvěrové </a:t>
            </a:r>
            <a:r>
              <a:rPr lang="cs-CZ" sz="2600" dirty="0"/>
              <a:t>riziko,</a:t>
            </a:r>
          </a:p>
          <a:p>
            <a:pPr marL="1438275" indent="-361950">
              <a:lnSpc>
                <a:spcPct val="150000"/>
              </a:lnSpc>
            </a:pPr>
            <a:r>
              <a:rPr lang="cs-CZ" sz="2600" dirty="0"/>
              <a:t>měnové riziko,</a:t>
            </a:r>
          </a:p>
          <a:p>
            <a:pPr marL="1438275" indent="-361950">
              <a:lnSpc>
                <a:spcPct val="150000"/>
              </a:lnSpc>
            </a:pPr>
            <a:r>
              <a:rPr lang="cs-CZ" sz="2600" dirty="0"/>
              <a:t>úrokové riziko,</a:t>
            </a:r>
          </a:p>
          <a:p>
            <a:pPr marL="1438275" indent="-361950">
              <a:lnSpc>
                <a:spcPct val="150000"/>
              </a:lnSpc>
            </a:pPr>
            <a:r>
              <a:rPr lang="cs-CZ" sz="2600" dirty="0"/>
              <a:t>likviditní riziko,</a:t>
            </a:r>
          </a:p>
          <a:p>
            <a:pPr marL="1438275" indent="-361950">
              <a:lnSpc>
                <a:spcPct val="150000"/>
              </a:lnSpc>
            </a:pPr>
            <a:r>
              <a:rPr lang="cs-CZ" sz="2600" dirty="0"/>
              <a:t>kapitálové riziko (riziko nesolventnosti) </a:t>
            </a:r>
          </a:p>
          <a:p>
            <a:endParaRPr lang="cs-CZ" sz="24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RH0XOSY8\MC9004413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15280"/>
            <a:ext cx="2311152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6813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obchodní banky</a:t>
            </a:r>
            <a:br>
              <a:rPr lang="cs-CZ" dirty="0"/>
            </a:br>
            <a:r>
              <a:rPr lang="cs-CZ" dirty="0"/>
              <a:t>AKTIVNÍ ÚVĚROVÉ </a:t>
            </a:r>
            <a:r>
              <a:rPr lang="cs-CZ" dirty="0" smtClean="0"/>
              <a:t>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438275" indent="0">
              <a:buNone/>
            </a:pPr>
            <a:r>
              <a:rPr lang="cs-CZ" sz="2800" b="1" dirty="0" smtClean="0"/>
              <a:t>Cíle </a:t>
            </a:r>
            <a:r>
              <a:rPr lang="cs-CZ" sz="2800" b="1" dirty="0"/>
              <a:t>aktivních </a:t>
            </a:r>
            <a:r>
              <a:rPr lang="cs-CZ" sz="2800" b="1" dirty="0" smtClean="0"/>
              <a:t>obchodů</a:t>
            </a:r>
          </a:p>
          <a:p>
            <a:pPr marL="1438275" indent="0">
              <a:buNone/>
            </a:pPr>
            <a:endParaRPr lang="cs-CZ" sz="2800" b="1" dirty="0" smtClean="0"/>
          </a:p>
          <a:p>
            <a:pPr marL="1438275" indent="-361950">
              <a:lnSpc>
                <a:spcPct val="150000"/>
              </a:lnSpc>
            </a:pPr>
            <a:r>
              <a:rPr lang="cs-CZ" sz="2800" dirty="0" smtClean="0"/>
              <a:t>výkonnost úvěru</a:t>
            </a:r>
          </a:p>
          <a:p>
            <a:pPr marL="1438275" indent="-361950">
              <a:lnSpc>
                <a:spcPct val="150000"/>
              </a:lnSpc>
            </a:pPr>
            <a:r>
              <a:rPr lang="cs-CZ" sz="2800" dirty="0" smtClean="0"/>
              <a:t>návratnost úvěru</a:t>
            </a:r>
            <a:endParaRPr lang="cs-CZ" sz="2800" dirty="0"/>
          </a:p>
          <a:p>
            <a:endParaRPr lang="cs-CZ" sz="24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RH0XOSY8\MC9004413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586" y="3068960"/>
            <a:ext cx="2311152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888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obchodní banky</a:t>
            </a:r>
            <a:br>
              <a:rPr lang="cs-CZ" dirty="0"/>
            </a:br>
            <a:r>
              <a:rPr lang="cs-CZ" dirty="0"/>
              <a:t>AKTIVNÍ ÚVĚROVÉ </a:t>
            </a:r>
            <a:r>
              <a:rPr lang="cs-CZ" dirty="0" smtClean="0"/>
              <a:t>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b="1" dirty="0" smtClean="0"/>
              <a:t>Druhy úvěrů</a:t>
            </a:r>
          </a:p>
          <a:p>
            <a:pPr marL="1438275" indent="0">
              <a:buNone/>
            </a:pPr>
            <a:endParaRPr lang="cs-CZ" sz="2800" b="1" dirty="0" smtClean="0"/>
          </a:p>
          <a:p>
            <a:pPr marL="1438275" indent="-361950">
              <a:lnSpc>
                <a:spcPct val="150000"/>
              </a:lnSpc>
            </a:pPr>
            <a:r>
              <a:rPr lang="cs-CZ" sz="2800" dirty="0" smtClean="0"/>
              <a:t>krátkodobé – splatnost do 1 roku</a:t>
            </a:r>
          </a:p>
          <a:p>
            <a:pPr marL="1438275" indent="-361950">
              <a:lnSpc>
                <a:spcPct val="150000"/>
              </a:lnSpc>
            </a:pPr>
            <a:r>
              <a:rPr lang="cs-CZ" sz="2800" dirty="0" smtClean="0"/>
              <a:t>středně a dlouhodobé – splatnost nad </a:t>
            </a:r>
          </a:p>
          <a:p>
            <a:pPr marL="1076325" indent="0">
              <a:lnSpc>
                <a:spcPct val="15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1 rok</a:t>
            </a:r>
            <a:endParaRPr lang="cs-CZ" sz="2800" dirty="0"/>
          </a:p>
          <a:p>
            <a:endParaRPr lang="cs-CZ" sz="2400" dirty="0"/>
          </a:p>
          <a:p>
            <a:pPr marL="68580" indent="0">
              <a:buNone/>
            </a:pPr>
            <a:r>
              <a:rPr lang="cs-CZ" sz="2800" dirty="0" smtClean="0"/>
              <a:t>					</a:t>
            </a:r>
          </a:p>
          <a:p>
            <a:pPr marL="6858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			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6732240" y="4977172"/>
            <a:ext cx="1152128" cy="648072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3001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obchodní banky</a:t>
            </a:r>
            <a:br>
              <a:rPr lang="cs-CZ" dirty="0"/>
            </a:br>
            <a:r>
              <a:rPr lang="cs-CZ" dirty="0" smtClean="0"/>
              <a:t>pasivní </a:t>
            </a:r>
            <a:r>
              <a:rPr lang="cs-CZ" dirty="0"/>
              <a:t>ÚVĚROVÉ </a:t>
            </a:r>
            <a:r>
              <a:rPr lang="cs-CZ" dirty="0" smtClean="0"/>
              <a:t>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banka je v dlužnické pozici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přijímá vklady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druhy vkladů</a:t>
            </a:r>
          </a:p>
          <a:p>
            <a:pPr lvl="1">
              <a:lnSpc>
                <a:spcPct val="150000"/>
              </a:lnSpc>
            </a:pPr>
            <a:r>
              <a:rPr lang="cs-CZ" sz="2400" dirty="0"/>
              <a:t>z hlediska termínovaného</a:t>
            </a:r>
          </a:p>
          <a:p>
            <a:pPr lvl="1">
              <a:lnSpc>
                <a:spcPct val="150000"/>
              </a:lnSpc>
            </a:pPr>
            <a:r>
              <a:rPr lang="cs-CZ" sz="2400" dirty="0"/>
              <a:t>z hlediska </a:t>
            </a:r>
            <a:r>
              <a:rPr lang="cs-CZ" sz="2400" dirty="0" smtClean="0"/>
              <a:t>netermínovaného</a:t>
            </a:r>
          </a:p>
          <a:p>
            <a:pPr marL="468630" lvl="1" indent="0">
              <a:lnSpc>
                <a:spcPct val="150000"/>
              </a:lnSpc>
              <a:buNone/>
            </a:pPr>
            <a:r>
              <a:rPr lang="cs-CZ" sz="2400" dirty="0"/>
              <a:t>	</a:t>
            </a:r>
            <a:r>
              <a:rPr lang="cs-CZ" sz="2400" dirty="0" smtClean="0"/>
              <a:t>				</a:t>
            </a:r>
            <a:endParaRPr lang="cs-CZ" sz="24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7452320" y="5301208"/>
            <a:ext cx="1152128" cy="648072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SSGaS04\AppData\Local\Microsoft\Windows\Temporary Internet Files\Content.IE5\RH0XOSY8\MC900015964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96344"/>
            <a:ext cx="245320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7794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4994</TotalTime>
  <Words>285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 Pop</vt:lpstr>
      <vt:lpstr>DIGITÁLNÍ UČEBNÍ MATERIÁL</vt:lpstr>
      <vt:lpstr>BANKOVNICTVÍ</vt:lpstr>
      <vt:lpstr>OBSAH</vt:lpstr>
      <vt:lpstr>obchodní banky</vt:lpstr>
      <vt:lpstr>obchodní banky charakteristika</vt:lpstr>
      <vt:lpstr>obchodní banky charakteristika</vt:lpstr>
      <vt:lpstr>obchodní banky AKTIVNÍ ÚVĚROVÉ OPERACE</vt:lpstr>
      <vt:lpstr>obchodní banky AKTIVNÍ ÚVĚROVÉ OPERACE</vt:lpstr>
      <vt:lpstr>obchodní banky AKTIVNÍ ÚVĚROVÉ OPERACE</vt:lpstr>
      <vt:lpstr>obchodní banky AKTIVNÍ ÚVĚROVÉ OPERACE</vt:lpstr>
      <vt:lpstr>obchodní banky pasivní ÚVĚROVÉ OPERACE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128</cp:revision>
  <cp:lastPrinted>1601-01-01T00:00:00Z</cp:lastPrinted>
  <dcterms:created xsi:type="dcterms:W3CDTF">2006-11-18T10:07:42Z</dcterms:created>
  <dcterms:modified xsi:type="dcterms:W3CDTF">2013-08-28T19:11:57Z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