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19"/>
  </p:notesMasterIdLst>
  <p:sldIdLst>
    <p:sldId id="309" r:id="rId2"/>
    <p:sldId id="256" r:id="rId3"/>
    <p:sldId id="316" r:id="rId4"/>
    <p:sldId id="310" r:id="rId5"/>
    <p:sldId id="311" r:id="rId6"/>
    <p:sldId id="312" r:id="rId7"/>
    <p:sldId id="313" r:id="rId8"/>
    <p:sldId id="314" r:id="rId9"/>
    <p:sldId id="315" r:id="rId10"/>
    <p:sldId id="317" r:id="rId11"/>
    <p:sldId id="318" r:id="rId12"/>
    <p:sldId id="319" r:id="rId13"/>
    <p:sldId id="320" r:id="rId14"/>
    <p:sldId id="321" r:id="rId15"/>
    <p:sldId id="323" r:id="rId16"/>
    <p:sldId id="322" r:id="rId17"/>
    <p:sldId id="301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slide" Target="slide3.x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33937269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52</a:t>
                      </a: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Bankovnictví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Úvěry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principy bankovnictví. Materiál je určen pro žáky 3. ročníku obor gastronomie do předmětu „Ekonomika“. </a:t>
                      </a:r>
                      <a:r>
                        <a:rPr lang="cs-CZ" sz="140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Slouží        k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BANKOVNICTVÍ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cs-CZ" sz="2800" b="1" dirty="0" smtClean="0"/>
              <a:t>Úvěry</a:t>
            </a:r>
            <a:endParaRPr lang="cs-CZ" sz="2800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RH0XOSY8\MC9004403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46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lnSpc>
                <a:spcPct val="300000"/>
              </a:lnSpc>
              <a:buNone/>
            </a:pPr>
            <a:r>
              <a:rPr lang="cs-CZ" dirty="0" smtClean="0"/>
              <a:t>KRÁTKODOBÉ ÚVĚRY</a:t>
            </a:r>
          </a:p>
          <a:p>
            <a:pPr marL="68580" indent="0">
              <a:lnSpc>
                <a:spcPct val="300000"/>
              </a:lnSpc>
              <a:buNone/>
            </a:pPr>
            <a:r>
              <a:rPr lang="cs-CZ" dirty="0" smtClean="0"/>
              <a:t>STŘEDNĚDOBÉ A DLOUHODOBÉ ÚVĚRY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7419982" y="1988840"/>
            <a:ext cx="720080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3" action="ppaction://hlinksldjump" highlightClick="1"/>
          </p:cNvPr>
          <p:cNvSpPr/>
          <p:nvPr/>
        </p:nvSpPr>
        <p:spPr>
          <a:xfrm>
            <a:off x="7419982" y="2780928"/>
            <a:ext cx="720080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03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úvěrů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poskytování úvěrů patří do aktivních úvěrových operací  bank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druhy úvěrů</a:t>
            </a:r>
          </a:p>
          <a:p>
            <a:pPr marL="811530" lvl="1" indent="-342900">
              <a:lnSpc>
                <a:spcPct val="150000"/>
              </a:lnSpc>
              <a:buClr>
                <a:schemeClr val="tx1"/>
              </a:buClr>
              <a:buSzPct val="100000"/>
              <a:buFont typeface="+mj-lt"/>
              <a:buAutoNum type="arabicPeriod"/>
            </a:pPr>
            <a:r>
              <a:rPr lang="cs-CZ" sz="2800" dirty="0" smtClean="0"/>
              <a:t>krátkodobé úvěry</a:t>
            </a:r>
          </a:p>
          <a:p>
            <a:pPr marL="811530" lvl="1" indent="-342900">
              <a:lnSpc>
                <a:spcPct val="150000"/>
              </a:lnSpc>
              <a:buClr>
                <a:schemeClr val="tx1"/>
              </a:buClr>
              <a:buSzPct val="100000"/>
              <a:buFont typeface="+mj-lt"/>
              <a:buAutoNum type="arabicPeriod"/>
            </a:pPr>
            <a:r>
              <a:rPr lang="cs-CZ" sz="2800" dirty="0" smtClean="0"/>
              <a:t>střednědobé a dlouhodobé úvěry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Krátkodobé 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krátkodobé úvěry – splatnost do 1 roku</a:t>
            </a:r>
          </a:p>
          <a:p>
            <a:pPr marL="68580" indent="0" algn="ctr">
              <a:buNone/>
            </a:pPr>
            <a:endParaRPr lang="cs-CZ" sz="2800" dirty="0" smtClean="0"/>
          </a:p>
          <a:p>
            <a:pPr>
              <a:tabLst>
                <a:tab pos="1344613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kontokorentní</a:t>
            </a:r>
            <a:r>
              <a:rPr lang="cs-CZ" sz="2800" dirty="0" smtClean="0"/>
              <a:t> – možnost do určitého limitu čerpat úvěr při existenci běžného účtu</a:t>
            </a:r>
          </a:p>
          <a:p>
            <a:pPr marL="68580" indent="0">
              <a:buNone/>
              <a:tabLst>
                <a:tab pos="1344613" algn="l"/>
              </a:tabLst>
            </a:pPr>
            <a:endParaRPr lang="cs-CZ" sz="2800" dirty="0" smtClean="0"/>
          </a:p>
          <a:p>
            <a:pPr lvl="2">
              <a:lnSpc>
                <a:spcPct val="80000"/>
              </a:lnSpc>
            </a:pPr>
            <a:r>
              <a:rPr lang="cs-CZ" sz="2800" dirty="0"/>
              <a:t>rychlá dostupnost finančních prostředků </a:t>
            </a:r>
          </a:p>
          <a:p>
            <a:pPr lvl="2">
              <a:lnSpc>
                <a:spcPct val="80000"/>
              </a:lnSpc>
            </a:pPr>
            <a:r>
              <a:rPr lang="cs-CZ" sz="2800" dirty="0"/>
              <a:t>průběžné čerpání a splácení dle potřeb klienta </a:t>
            </a:r>
            <a:endParaRPr lang="cs-CZ" sz="2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92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Krátkodobé úvěry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lvl="2">
              <a:tabLst>
                <a:tab pos="1344613" algn="l"/>
              </a:tabLst>
            </a:pPr>
            <a:endParaRPr lang="cs-CZ" sz="2200" dirty="0" smtClean="0"/>
          </a:p>
          <a:p>
            <a:pPr>
              <a:tabLst>
                <a:tab pos="1344613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eskontní</a:t>
            </a:r>
            <a:r>
              <a:rPr lang="cs-CZ" sz="2800" dirty="0" smtClean="0"/>
              <a:t> –</a:t>
            </a:r>
            <a:r>
              <a:rPr lang="cs-CZ" sz="2800" dirty="0"/>
              <a:t> </a:t>
            </a:r>
            <a:r>
              <a:rPr lang="cs-CZ" sz="2800" dirty="0" smtClean="0"/>
              <a:t>odkup směnky od klienta před dobou splatnosti</a:t>
            </a:r>
          </a:p>
          <a:p>
            <a:pPr marL="68580" indent="0">
              <a:buNone/>
              <a:tabLst>
                <a:tab pos="1344613" algn="l"/>
              </a:tabLst>
            </a:pPr>
            <a:endParaRPr lang="cs-CZ" sz="2800" dirty="0" smtClean="0"/>
          </a:p>
          <a:p>
            <a:pPr>
              <a:tabLst>
                <a:tab pos="1344613" algn="l"/>
              </a:tabLst>
            </a:pPr>
            <a:r>
              <a:rPr lang="cs-CZ" sz="2800" dirty="0" smtClean="0"/>
              <a:t>eskontní </a:t>
            </a:r>
            <a:r>
              <a:rPr lang="cs-CZ" sz="2800" dirty="0"/>
              <a:t>úvěr se poskytuje jednorázově, příp. opakovaně na základě uzavřené rámcové smlouvy o eskontu </a:t>
            </a:r>
            <a:r>
              <a:rPr lang="cs-CZ" sz="2800" dirty="0" smtClean="0"/>
              <a:t>směnek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92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Krátkodobé úvěry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lvl="2">
              <a:tabLst>
                <a:tab pos="1344613" algn="l"/>
              </a:tabLst>
            </a:pPr>
            <a:endParaRPr lang="cs-CZ" sz="2200" dirty="0" smtClean="0"/>
          </a:p>
          <a:p>
            <a:pPr>
              <a:tabLst>
                <a:tab pos="1344613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akceptační úvěr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–</a:t>
            </a:r>
            <a:r>
              <a:rPr lang="cs-CZ" sz="2800" dirty="0"/>
              <a:t> </a:t>
            </a:r>
            <a:r>
              <a:rPr lang="cs-CZ" sz="2800" dirty="0" smtClean="0"/>
              <a:t>banka akceptuje cizí směnku vystavenou klientem – příjemcem akceptačního úvěru </a:t>
            </a:r>
          </a:p>
          <a:p>
            <a:pPr marL="68580" indent="0">
              <a:buNone/>
              <a:tabLst>
                <a:tab pos="1344613" algn="l"/>
              </a:tabLst>
            </a:pPr>
            <a:endParaRPr lang="cs-CZ" sz="2800" dirty="0" smtClean="0"/>
          </a:p>
          <a:p>
            <a:pPr marL="2240280" lvl="5" indent="0">
              <a:buNone/>
              <a:tabLst>
                <a:tab pos="1344613" algn="l"/>
              </a:tabLst>
            </a:pPr>
            <a:r>
              <a:rPr lang="cs-CZ" sz="2800" dirty="0" smtClean="0"/>
              <a:t>bankovní akcept – cenný papír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835696" y="3933056"/>
            <a:ext cx="792088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82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Krátkodobé úvěry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lvl="2">
              <a:tabLst>
                <a:tab pos="1344613" algn="l"/>
              </a:tabLst>
            </a:pPr>
            <a:endParaRPr lang="cs-CZ" sz="2200" dirty="0" smtClean="0"/>
          </a:p>
          <a:p>
            <a:pPr>
              <a:lnSpc>
                <a:spcPct val="150000"/>
              </a:lnSpc>
            </a:pPr>
            <a:r>
              <a:rPr lang="cs-CZ" sz="2800" b="1" dirty="0" smtClean="0"/>
              <a:t>revolvingový úvěr – </a:t>
            </a:r>
            <a:r>
              <a:rPr lang="cs-CZ" sz="2800" dirty="0" smtClean="0"/>
              <a:t>krátkodobého </a:t>
            </a:r>
            <a:r>
              <a:rPr lang="cs-CZ" sz="2800" dirty="0"/>
              <a:t>charakteru a je poskytován opakovaně na neustále se opakující identické potřeby uvnitř podniku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není potřeba znovu sepisovat smlouvu</a:t>
            </a:r>
            <a:endParaRPr lang="cs-CZ" sz="2800" dirty="0"/>
          </a:p>
          <a:p>
            <a:pPr marL="68580" indent="0">
              <a:buNone/>
              <a:tabLst>
                <a:tab pos="1344613" algn="l"/>
              </a:tabLst>
            </a:pPr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88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Krátkodobé úvěry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lvl="2">
              <a:tabLst>
                <a:tab pos="1344613" algn="l"/>
              </a:tabLst>
            </a:pPr>
            <a:endParaRPr lang="cs-CZ" sz="2200" dirty="0" smtClean="0"/>
          </a:p>
          <a:p>
            <a:pPr>
              <a:lnSpc>
                <a:spcPct val="150000"/>
              </a:lnSpc>
            </a:pPr>
            <a:r>
              <a:rPr lang="cs-CZ" sz="2800" b="1" dirty="0" smtClean="0"/>
              <a:t>lombardní úvěr – </a:t>
            </a:r>
            <a:r>
              <a:rPr lang="cs-CZ" sz="2800" dirty="0" smtClean="0"/>
              <a:t>jištěný zástavou movité věci</a:t>
            </a:r>
            <a:endParaRPr lang="cs-CZ" sz="2800" dirty="0"/>
          </a:p>
          <a:p>
            <a:pPr marL="68580" indent="0">
              <a:buNone/>
              <a:tabLst>
                <a:tab pos="1344613" algn="l"/>
              </a:tabLst>
            </a:pPr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ER59DRMI\MC900199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140968"/>
            <a:ext cx="1794967" cy="179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SGaS04\AppData\Local\Microsoft\Windows\Temporary Internet Files\Content.IE5\QHP7GZDH\MC900199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695" y="4118627"/>
            <a:ext cx="1803197" cy="177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SGaS04\AppData\Local\Microsoft\Windows\Temporary Internet Files\Content.IE5\QHP7GZDH\MC900310984[1].wmf"/>
          <p:cNvPicPr>
            <a:picLocks noChangeAspect="1" noChangeArrowheads="1"/>
          </p:cNvPicPr>
          <p:nvPr/>
        </p:nvPicPr>
        <p:blipFill>
          <a:blip r:embed="rId4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892" y="3086283"/>
            <a:ext cx="1842516" cy="158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ačátek 4">
            <a:hlinkClick r:id="rId5" action="ppaction://hlinksldjump" highlightClick="1"/>
          </p:cNvPr>
          <p:cNvSpPr/>
          <p:nvPr/>
        </p:nvSpPr>
        <p:spPr>
          <a:xfrm>
            <a:off x="7236296" y="5301208"/>
            <a:ext cx="936104" cy="596841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64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5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50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střednědobé a dlouhodobé 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lvl="2">
              <a:tabLst>
                <a:tab pos="1344613" algn="l"/>
              </a:tabLst>
            </a:pPr>
            <a:endParaRPr lang="cs-CZ" sz="2200" dirty="0" smtClean="0"/>
          </a:p>
          <a:p>
            <a:pPr>
              <a:tabLst>
                <a:tab pos="1344613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hypotéční úvěr </a:t>
            </a:r>
            <a:r>
              <a:rPr lang="cs-CZ" sz="2800" dirty="0" smtClean="0"/>
              <a:t>– jedná </a:t>
            </a:r>
            <a:r>
              <a:rPr lang="cs-CZ" sz="2800" dirty="0"/>
              <a:t>se o dlouhodobý účelový úvěr k financování </a:t>
            </a:r>
            <a:r>
              <a:rPr lang="cs-CZ" sz="2800" dirty="0" smtClean="0"/>
              <a:t>nemovitostí,</a:t>
            </a:r>
          </a:p>
          <a:p>
            <a:pPr lvl="1">
              <a:tabLst>
                <a:tab pos="1344613" algn="l"/>
              </a:tabLst>
            </a:pPr>
            <a:r>
              <a:rPr lang="cs-CZ" sz="2800" dirty="0" smtClean="0"/>
              <a:t>doba splatnosti může </a:t>
            </a:r>
            <a:r>
              <a:rPr lang="cs-CZ" sz="2800" dirty="0"/>
              <a:t>být až 20 </a:t>
            </a:r>
            <a:r>
              <a:rPr lang="cs-CZ" sz="2800" dirty="0" smtClean="0"/>
              <a:t>let   </a:t>
            </a:r>
          </a:p>
          <a:p>
            <a:pPr marL="468630" lvl="1" indent="0">
              <a:buNone/>
              <a:tabLst>
                <a:tab pos="1344613" algn="l"/>
              </a:tabLst>
            </a:pPr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RNKDOS7Z\MC90021328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491980"/>
            <a:ext cx="3096344" cy="2202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21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střednědobé a dlouhodobé 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93663" lvl="1" indent="0" algn="ctr">
              <a:lnSpc>
                <a:spcPct val="80000"/>
              </a:lnSpc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Zajištění hypotečního úvěru </a:t>
            </a:r>
          </a:p>
          <a:p>
            <a:pPr marL="468630" lvl="1" indent="0">
              <a:lnSpc>
                <a:spcPct val="80000"/>
              </a:lnSpc>
              <a:buNone/>
            </a:pPr>
            <a:endParaRPr lang="cs-CZ" sz="2800" dirty="0"/>
          </a:p>
          <a:p>
            <a:pPr lvl="1">
              <a:lnSpc>
                <a:spcPct val="80000"/>
              </a:lnSpc>
            </a:pPr>
            <a:r>
              <a:rPr lang="cs-CZ" sz="2800" dirty="0" smtClean="0"/>
              <a:t>zástavním </a:t>
            </a:r>
            <a:r>
              <a:rPr lang="cs-CZ" sz="2800" dirty="0"/>
              <a:t>právem v 1. pořadí k úvěrované nebo jiné nemovitosti na území České republiky </a:t>
            </a:r>
            <a:endParaRPr lang="cs-CZ" sz="2800" dirty="0" smtClean="0"/>
          </a:p>
          <a:p>
            <a:pPr marL="468630" lvl="1" indent="0">
              <a:lnSpc>
                <a:spcPct val="80000"/>
              </a:lnSpc>
              <a:buNone/>
            </a:pPr>
            <a:endParaRPr lang="cs-CZ" sz="2800" dirty="0" smtClean="0"/>
          </a:p>
          <a:p>
            <a:pPr lvl="1">
              <a:lnSpc>
                <a:spcPct val="80000"/>
              </a:lnSpc>
            </a:pPr>
            <a:r>
              <a:rPr lang="cs-CZ" sz="2800" dirty="0"/>
              <a:t>nemovitost, která je předmětem zástavního práva, musí být pojištěná a pojistné vinkulováno ve prospěch banky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21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střednědobé a dlouhodobé 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cs-CZ" sz="2800" dirty="0" smtClean="0"/>
          </a:p>
          <a:p>
            <a:pPr>
              <a:lnSpc>
                <a:spcPct val="80000"/>
              </a:lnSpc>
            </a:pPr>
            <a:r>
              <a:rPr lang="cs-CZ" sz="2800" dirty="0" smtClean="0"/>
              <a:t>zástavním </a:t>
            </a:r>
            <a:r>
              <a:rPr lang="cs-CZ" sz="2800" dirty="0"/>
              <a:t>právem k pohledávkám z budoucích </a:t>
            </a:r>
            <a:r>
              <a:rPr lang="cs-CZ" sz="2800" dirty="0" smtClean="0"/>
              <a:t>kupních </a:t>
            </a:r>
            <a:r>
              <a:rPr lang="cs-CZ" sz="2800" dirty="0"/>
              <a:t>smluv nebo budoucích </a:t>
            </a:r>
            <a:r>
              <a:rPr lang="cs-CZ" sz="2800" dirty="0" smtClean="0"/>
              <a:t>nájemních </a:t>
            </a:r>
            <a:r>
              <a:rPr lang="cs-CZ" sz="2800" dirty="0"/>
              <a:t>smluv dle charakteru </a:t>
            </a:r>
            <a:r>
              <a:rPr lang="cs-CZ" sz="2800" dirty="0" smtClean="0"/>
              <a:t>obchodu</a:t>
            </a:r>
            <a:endParaRPr lang="cs-CZ" sz="2800" dirty="0"/>
          </a:p>
          <a:p>
            <a:pPr>
              <a:lnSpc>
                <a:spcPct val="80000"/>
              </a:lnSpc>
            </a:pPr>
            <a:endParaRPr lang="cs-CZ" sz="2800" dirty="0" smtClean="0"/>
          </a:p>
          <a:p>
            <a:pPr>
              <a:lnSpc>
                <a:spcPct val="80000"/>
              </a:lnSpc>
            </a:pPr>
            <a:r>
              <a:rPr lang="cs-CZ" sz="2800" dirty="0" smtClean="0"/>
              <a:t>zástavním </a:t>
            </a:r>
            <a:r>
              <a:rPr lang="cs-CZ" sz="2800" dirty="0"/>
              <a:t>právem k akciím nebo obchodnímu podílu žadatele (firmy</a:t>
            </a:r>
            <a:r>
              <a:rPr lang="cs-CZ" sz="2800" dirty="0" smtClean="0"/>
              <a:t>)</a:t>
            </a:r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r>
              <a:rPr lang="cs-CZ" sz="2800" dirty="0" err="1"/>
              <a:t>dozajištění</a:t>
            </a:r>
            <a:r>
              <a:rPr lang="cs-CZ" sz="2800" dirty="0"/>
              <a:t> ostatními používanými instrumenty</a:t>
            </a:r>
          </a:p>
          <a:p>
            <a:pPr>
              <a:tabLst>
                <a:tab pos="1344613" algn="l"/>
              </a:tabLst>
            </a:pPr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1027" name="Picture 3" descr="C:\Users\SSGaS04\AppData\Local\Microsoft\Windows\Temporary Internet Files\Content.IE5\RNKDOS7Z\MC90038403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492896"/>
            <a:ext cx="1009268" cy="97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21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střednědobé a dlouhodobé 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emisní úvěr </a:t>
            </a:r>
            <a:r>
              <a:rPr lang="cs-CZ" sz="2800" dirty="0" smtClean="0"/>
              <a:t>– spojený s emisí dlouhodobých cenných papírů</a:t>
            </a:r>
          </a:p>
          <a:p>
            <a:pPr marL="68580" indent="0">
              <a:lnSpc>
                <a:spcPct val="80000"/>
              </a:lnSpc>
              <a:buNone/>
            </a:pPr>
            <a:endParaRPr lang="cs-CZ" sz="2800" dirty="0"/>
          </a:p>
          <a:p>
            <a:pPr>
              <a:tabLst>
                <a:tab pos="1344613" algn="l"/>
              </a:tabLst>
            </a:pPr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QHP7GZDH\MC90001581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52935"/>
            <a:ext cx="2124569" cy="2702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615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střednědobé a dlouhodobé 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spotřební úvěr </a:t>
            </a:r>
            <a:r>
              <a:rPr lang="cs-CZ" sz="2800" dirty="0" smtClean="0"/>
              <a:t>– účelový </a:t>
            </a:r>
            <a:r>
              <a:rPr lang="cs-CZ" sz="2800" dirty="0"/>
              <a:t>úvěr poskytovaný bezhotovostně (úhradou faktur na účet dodavatele či obchodníka, úhradou na účet prodávajícího) na soukromé účely např.: </a:t>
            </a:r>
            <a:endParaRPr lang="cs-CZ" sz="2800" dirty="0" smtClean="0"/>
          </a:p>
          <a:p>
            <a:pPr marL="68580" indent="0">
              <a:lnSpc>
                <a:spcPct val="80000"/>
              </a:lnSpc>
              <a:buNone/>
            </a:pPr>
            <a:endParaRPr lang="cs-CZ" sz="2800" dirty="0"/>
          </a:p>
          <a:p>
            <a:pPr lvl="1">
              <a:lnSpc>
                <a:spcPct val="80000"/>
              </a:lnSpc>
            </a:pPr>
            <a:r>
              <a:rPr lang="cs-CZ" sz="2800" dirty="0"/>
              <a:t>nákup spotřebních předmětů (úhrady nákladů za dodávku zboží a jeho instalaci, včetně nových i ojetých automobilů) </a:t>
            </a:r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33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střednědobé a dlouhodobé 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lvl="1">
              <a:lnSpc>
                <a:spcPct val="80000"/>
              </a:lnSpc>
            </a:pPr>
            <a:endParaRPr lang="cs-CZ" sz="2800" dirty="0"/>
          </a:p>
          <a:p>
            <a:pPr lvl="1">
              <a:lnSpc>
                <a:spcPct val="80000"/>
              </a:lnSpc>
            </a:pPr>
            <a:r>
              <a:rPr lang="cs-CZ" sz="2800" dirty="0"/>
              <a:t>nákup nemovitosti (rodinné domy, byty, chaty, chalupy, garáže, pozemky apod.) do vlastnictví klienta </a:t>
            </a:r>
          </a:p>
          <a:p>
            <a:pPr lvl="1">
              <a:lnSpc>
                <a:spcPct val="80000"/>
              </a:lnSpc>
            </a:pPr>
            <a:r>
              <a:rPr lang="cs-CZ" sz="2800" dirty="0"/>
              <a:t>zaplacení </a:t>
            </a:r>
            <a:r>
              <a:rPr lang="cs-CZ" sz="2800" dirty="0" smtClean="0"/>
              <a:t>služeb, atd.</a:t>
            </a:r>
          </a:p>
          <a:p>
            <a:pPr>
              <a:tabLst>
                <a:tab pos="1344613" algn="l"/>
              </a:tabLst>
            </a:pPr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QHP7GZDH\MC90008922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8796" y="3789040"/>
            <a:ext cx="1886407" cy="143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33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střednědobé a dlouhodobé 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 algn="ctr">
              <a:buNone/>
              <a:tabLst>
                <a:tab pos="1344613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speciální forma úvěru</a:t>
            </a:r>
          </a:p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factoring</a:t>
            </a:r>
            <a:r>
              <a:rPr lang="cs-CZ" sz="2800" dirty="0" smtClean="0"/>
              <a:t> </a:t>
            </a:r>
            <a:r>
              <a:rPr lang="cs-CZ" sz="2800" dirty="0"/>
              <a:t>- odkup pohledávek krátkodobého charakteru, které plynou dodavateli z jím poskytnutého nezajištěného </a:t>
            </a:r>
            <a:r>
              <a:rPr lang="cs-CZ" sz="2800" dirty="0" smtClean="0"/>
              <a:t>úvěru</a:t>
            </a:r>
            <a:endParaRPr lang="cs-CZ" sz="2800" dirty="0"/>
          </a:p>
          <a:p>
            <a:pPr marL="68580" indent="0">
              <a:buNone/>
            </a:pPr>
            <a:endParaRPr lang="cs-CZ" sz="2800" dirty="0"/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forfaiting</a:t>
            </a:r>
            <a:r>
              <a:rPr lang="cs-CZ" sz="2800" dirty="0" smtClean="0"/>
              <a:t> </a:t>
            </a:r>
            <a:r>
              <a:rPr lang="cs-CZ" sz="2800" dirty="0"/>
              <a:t>zajišťuje inkaso pohledávky jako </a:t>
            </a:r>
            <a:r>
              <a:rPr lang="cs-CZ" sz="2800" dirty="0" err="1"/>
              <a:t>factoring</a:t>
            </a:r>
            <a:r>
              <a:rPr lang="cs-CZ" sz="2800" dirty="0"/>
              <a:t>, ale při středně a dlouhodobých </a:t>
            </a:r>
            <a:r>
              <a:rPr lang="cs-CZ" sz="2800" dirty="0" smtClean="0"/>
              <a:t>operacích			</a:t>
            </a:r>
            <a:endParaRPr lang="cs-CZ" sz="2800" dirty="0"/>
          </a:p>
          <a:p>
            <a:pPr marL="68580" indent="0" algn="ctr">
              <a:buNone/>
              <a:tabLst>
                <a:tab pos="1344613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6" name="Tlačítko akce: Začátek 5">
            <a:hlinkClick r:id="rId2" action="ppaction://hlinksldjump" highlightClick="1"/>
          </p:cNvPr>
          <p:cNvSpPr/>
          <p:nvPr/>
        </p:nvSpPr>
        <p:spPr>
          <a:xfrm>
            <a:off x="7164288" y="5589240"/>
            <a:ext cx="792088" cy="50405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1758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17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5230</TotalTime>
  <Words>502</Words>
  <Application>Microsoft Office PowerPoint</Application>
  <PresentationFormat>Předvádění na obrazovce (4:3)</PresentationFormat>
  <Paragraphs>113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Urban Pop</vt:lpstr>
      <vt:lpstr>DIGITÁLNÍ UČEBNÍ MATERIÁL</vt:lpstr>
      <vt:lpstr>BANKOVNICTVÍ</vt:lpstr>
      <vt:lpstr>OBSAH</vt:lpstr>
      <vt:lpstr>druhy úvěrů</vt:lpstr>
      <vt:lpstr>Krátkodobé úvěry</vt:lpstr>
      <vt:lpstr>Krátkodobé úvěry</vt:lpstr>
      <vt:lpstr>Krátkodobé úvěry</vt:lpstr>
      <vt:lpstr>Krátkodobé úvěry</vt:lpstr>
      <vt:lpstr>Krátkodobé úvěry</vt:lpstr>
      <vt:lpstr>střednědobé a dlouhodobé úvěry</vt:lpstr>
      <vt:lpstr>střednědobé a dlouhodobé úvěry</vt:lpstr>
      <vt:lpstr>střednědobé a dlouhodobé úvěry</vt:lpstr>
      <vt:lpstr>střednědobé a dlouhodobé úvěry</vt:lpstr>
      <vt:lpstr>střednědobé a dlouhodobé úvěry</vt:lpstr>
      <vt:lpstr>střednědobé a dlouhodobé úvěry</vt:lpstr>
      <vt:lpstr>střednědobé a dlouhodobé úvěry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137</cp:revision>
  <cp:lastPrinted>1601-01-01T00:00:00Z</cp:lastPrinted>
  <dcterms:created xsi:type="dcterms:W3CDTF">2006-11-18T10:07:42Z</dcterms:created>
  <dcterms:modified xsi:type="dcterms:W3CDTF">2013-08-28T19:20:34Z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